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Lst>
  <p:notesMasterIdLst>
    <p:notesMasterId r:id="rId73"/>
  </p:notesMasterIdLst>
  <p:handoutMasterIdLst>
    <p:handoutMasterId r:id="rId74"/>
  </p:handoutMasterIdLst>
  <p:sldIdLst>
    <p:sldId id="411" r:id="rId5"/>
    <p:sldId id="383" r:id="rId6"/>
    <p:sldId id="478" r:id="rId7"/>
    <p:sldId id="391" r:id="rId8"/>
    <p:sldId id="413" r:id="rId9"/>
    <p:sldId id="415" r:id="rId10"/>
    <p:sldId id="412" r:id="rId11"/>
    <p:sldId id="423" r:id="rId12"/>
    <p:sldId id="425" r:id="rId13"/>
    <p:sldId id="417" r:id="rId14"/>
    <p:sldId id="427" r:id="rId15"/>
    <p:sldId id="418" r:id="rId16"/>
    <p:sldId id="419" r:id="rId17"/>
    <p:sldId id="503" r:id="rId18"/>
    <p:sldId id="421" r:id="rId19"/>
    <p:sldId id="408" r:id="rId20"/>
    <p:sldId id="440" r:id="rId21"/>
    <p:sldId id="436" r:id="rId22"/>
    <p:sldId id="445" r:id="rId23"/>
    <p:sldId id="446" r:id="rId24"/>
    <p:sldId id="448" r:id="rId25"/>
    <p:sldId id="452" r:id="rId26"/>
    <p:sldId id="450" r:id="rId27"/>
    <p:sldId id="451" r:id="rId28"/>
    <p:sldId id="455" r:id="rId29"/>
    <p:sldId id="441" r:id="rId30"/>
    <p:sldId id="454" r:id="rId31"/>
    <p:sldId id="456" r:id="rId32"/>
    <p:sldId id="458" r:id="rId33"/>
    <p:sldId id="442" r:id="rId34"/>
    <p:sldId id="467" r:id="rId35"/>
    <p:sldId id="461" r:id="rId36"/>
    <p:sldId id="462" r:id="rId37"/>
    <p:sldId id="470" r:id="rId38"/>
    <p:sldId id="469" r:id="rId39"/>
    <p:sldId id="472" r:id="rId40"/>
    <p:sldId id="464" r:id="rId41"/>
    <p:sldId id="465" r:id="rId42"/>
    <p:sldId id="474" r:id="rId43"/>
    <p:sldId id="475" r:id="rId44"/>
    <p:sldId id="476" r:id="rId45"/>
    <p:sldId id="473" r:id="rId46"/>
    <p:sldId id="479" r:id="rId47"/>
    <p:sldId id="481" r:id="rId48"/>
    <p:sldId id="506" r:id="rId49"/>
    <p:sldId id="482" r:id="rId50"/>
    <p:sldId id="483" r:id="rId51"/>
    <p:sldId id="1774" r:id="rId52"/>
    <p:sldId id="487" r:id="rId53"/>
    <p:sldId id="1778" r:id="rId54"/>
    <p:sldId id="485" r:id="rId55"/>
    <p:sldId id="484" r:id="rId56"/>
    <p:sldId id="1787" r:id="rId57"/>
    <p:sldId id="1782" r:id="rId58"/>
    <p:sldId id="1777" r:id="rId59"/>
    <p:sldId id="1784" r:id="rId60"/>
    <p:sldId id="1786" r:id="rId61"/>
    <p:sldId id="495" r:id="rId62"/>
    <p:sldId id="493" r:id="rId63"/>
    <p:sldId id="498" r:id="rId64"/>
    <p:sldId id="497" r:id="rId65"/>
    <p:sldId id="492" r:id="rId66"/>
    <p:sldId id="496" r:id="rId67"/>
    <p:sldId id="494" r:id="rId68"/>
    <p:sldId id="499" r:id="rId69"/>
    <p:sldId id="260" r:id="rId70"/>
    <p:sldId id="501" r:id="rId71"/>
    <p:sldId id="502"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226" autoAdjust="0"/>
  </p:normalViewPr>
  <p:slideViewPr>
    <p:cSldViewPr snapToGrid="0">
      <p:cViewPr>
        <p:scale>
          <a:sx n="69" d="100"/>
          <a:sy n="69" d="100"/>
        </p:scale>
        <p:origin x="-560" y="-4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58" d="100"/>
          <a:sy n="58" d="100"/>
        </p:scale>
        <p:origin x="3240" y="6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handoutMaster" Target="handoutMasters/handoutMaster1.xml"/><Relationship Id="rId79"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notesMaster" Target="notesMasters/notesMaster1.xml"/><Relationship Id="rId78"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A66EF9-B37E-487F-89EA-6BC17A0DE38D}" type="doc">
      <dgm:prSet loTypeId="urn:microsoft.com/office/officeart/2005/8/layout/hProcess9" loCatId="process" qsTypeId="urn:microsoft.com/office/officeart/2005/8/quickstyle/simple1" qsCatId="simple" csTypeId="urn:microsoft.com/office/officeart/2005/8/colors/accent1_2" csCatId="accent1" phldr="1"/>
      <dgm:spPr/>
    </dgm:pt>
    <dgm:pt modelId="{CC2F7929-0716-4FB9-B58E-293B1F97E3DD}">
      <dgm:prSet phldrT="[Text]" custT="1"/>
      <dgm:spPr/>
      <dgm:t>
        <a:bodyPr/>
        <a:lstStyle/>
        <a:p>
          <a:r>
            <a:rPr lang="en-CA" sz="2000" dirty="0"/>
            <a:t>SPANB 1998</a:t>
          </a:r>
          <a:endParaRPr lang="en-US" sz="2000" dirty="0"/>
        </a:p>
      </dgm:t>
    </dgm:pt>
    <dgm:pt modelId="{FB96BCFE-5F88-4FC0-B8E0-6D105360E06F}" type="parTrans" cxnId="{0264A73E-45FF-4314-A54D-8A418E3BE8B3}">
      <dgm:prSet/>
      <dgm:spPr/>
      <dgm:t>
        <a:bodyPr/>
        <a:lstStyle/>
        <a:p>
          <a:endParaRPr lang="en-US"/>
        </a:p>
      </dgm:t>
    </dgm:pt>
    <dgm:pt modelId="{8250985B-5F30-4D89-A3DA-F57803C3E70A}" type="sibTrans" cxnId="{0264A73E-45FF-4314-A54D-8A418E3BE8B3}">
      <dgm:prSet/>
      <dgm:spPr/>
      <dgm:t>
        <a:bodyPr/>
        <a:lstStyle/>
        <a:p>
          <a:endParaRPr lang="en-US"/>
        </a:p>
      </dgm:t>
    </dgm:pt>
    <dgm:pt modelId="{037BF7B9-CC09-4497-8003-ABAE27E7193B}">
      <dgm:prSet phldrT="[Text]" custT="1"/>
      <dgm:spPr/>
      <dgm:t>
        <a:bodyPr/>
        <a:lstStyle/>
        <a:p>
          <a:r>
            <a:rPr lang="en-CA" sz="2000" dirty="0"/>
            <a:t>SPANB 2002-2010</a:t>
          </a:r>
          <a:endParaRPr lang="en-US" sz="2000" dirty="0"/>
        </a:p>
      </dgm:t>
    </dgm:pt>
    <dgm:pt modelId="{490AAE24-78DB-4085-A7B3-B91CB772B942}" type="parTrans" cxnId="{C9F60D39-3EB1-4D4A-9354-F589FE4B5C7D}">
      <dgm:prSet/>
      <dgm:spPr/>
      <dgm:t>
        <a:bodyPr/>
        <a:lstStyle/>
        <a:p>
          <a:endParaRPr lang="en-US"/>
        </a:p>
      </dgm:t>
    </dgm:pt>
    <dgm:pt modelId="{8D187022-D92D-43EB-8863-2778EAE445C6}" type="sibTrans" cxnId="{C9F60D39-3EB1-4D4A-9354-F589FE4B5C7D}">
      <dgm:prSet/>
      <dgm:spPr/>
      <dgm:t>
        <a:bodyPr/>
        <a:lstStyle/>
        <a:p>
          <a:endParaRPr lang="en-US"/>
        </a:p>
      </dgm:t>
    </dgm:pt>
    <dgm:pt modelId="{34189F68-5257-4AC5-9E4A-A2553D3F6ABA}">
      <dgm:prSet phldrT="[Text]" custT="1"/>
      <dgm:spPr/>
      <dgm:t>
        <a:bodyPr/>
        <a:lstStyle/>
        <a:p>
          <a:r>
            <a:rPr lang="en-CA" sz="2000" dirty="0"/>
            <a:t>SPANB 2016-2020</a:t>
          </a:r>
          <a:endParaRPr lang="en-US" sz="2000" dirty="0"/>
        </a:p>
      </dgm:t>
    </dgm:pt>
    <dgm:pt modelId="{BDA254C1-5DEE-4118-A9E6-DCBD798D9FDF}" type="parTrans" cxnId="{C7E2DD47-7611-4893-96C3-F45C67E49F7F}">
      <dgm:prSet/>
      <dgm:spPr/>
      <dgm:t>
        <a:bodyPr/>
        <a:lstStyle/>
        <a:p>
          <a:endParaRPr lang="en-US"/>
        </a:p>
      </dgm:t>
    </dgm:pt>
    <dgm:pt modelId="{C0C6056F-9F55-4898-803F-B407010660AB}" type="sibTrans" cxnId="{C7E2DD47-7611-4893-96C3-F45C67E49F7F}">
      <dgm:prSet/>
      <dgm:spPr/>
      <dgm:t>
        <a:bodyPr/>
        <a:lstStyle/>
        <a:p>
          <a:endParaRPr lang="en-US"/>
        </a:p>
      </dgm:t>
    </dgm:pt>
    <dgm:pt modelId="{6D4E8FEC-888B-441D-9A7F-E1C4F2B489CD}" type="pres">
      <dgm:prSet presAssocID="{9FA66EF9-B37E-487F-89EA-6BC17A0DE38D}" presName="CompostProcess" presStyleCnt="0">
        <dgm:presLayoutVars>
          <dgm:dir/>
          <dgm:resizeHandles val="exact"/>
        </dgm:presLayoutVars>
      </dgm:prSet>
      <dgm:spPr/>
    </dgm:pt>
    <dgm:pt modelId="{D95E34CB-9F0B-4A7D-A409-8771018F1DEE}" type="pres">
      <dgm:prSet presAssocID="{9FA66EF9-B37E-487F-89EA-6BC17A0DE38D}" presName="arrow" presStyleLbl="bgShp" presStyleIdx="0" presStyleCnt="1" custScaleX="117647"/>
      <dgm:spPr/>
    </dgm:pt>
    <dgm:pt modelId="{7BDB0061-D30F-462E-BC46-38D01F9E6AC0}" type="pres">
      <dgm:prSet presAssocID="{9FA66EF9-B37E-487F-89EA-6BC17A0DE38D}" presName="linearProcess" presStyleCnt="0"/>
      <dgm:spPr/>
    </dgm:pt>
    <dgm:pt modelId="{D2F3F0C5-198B-4B91-ACB1-4C69DA4C42BD}" type="pres">
      <dgm:prSet presAssocID="{CC2F7929-0716-4FB9-B58E-293B1F97E3DD}" presName="textNode" presStyleLbl="node1" presStyleIdx="0" presStyleCnt="3">
        <dgm:presLayoutVars>
          <dgm:bulletEnabled val="1"/>
        </dgm:presLayoutVars>
      </dgm:prSet>
      <dgm:spPr/>
      <dgm:t>
        <a:bodyPr/>
        <a:lstStyle/>
        <a:p>
          <a:endParaRPr lang="fr-FR"/>
        </a:p>
      </dgm:t>
    </dgm:pt>
    <dgm:pt modelId="{26819DBC-86AA-4C31-A044-B7370447AA4D}" type="pres">
      <dgm:prSet presAssocID="{8250985B-5F30-4D89-A3DA-F57803C3E70A}" presName="sibTrans" presStyleCnt="0"/>
      <dgm:spPr/>
    </dgm:pt>
    <dgm:pt modelId="{44C0CDC3-804A-48D5-8E4B-010984FC3DB2}" type="pres">
      <dgm:prSet presAssocID="{037BF7B9-CC09-4497-8003-ABAE27E7193B}" presName="textNode" presStyleLbl="node1" presStyleIdx="1" presStyleCnt="3">
        <dgm:presLayoutVars>
          <dgm:bulletEnabled val="1"/>
        </dgm:presLayoutVars>
      </dgm:prSet>
      <dgm:spPr/>
      <dgm:t>
        <a:bodyPr/>
        <a:lstStyle/>
        <a:p>
          <a:endParaRPr lang="fr-FR"/>
        </a:p>
      </dgm:t>
    </dgm:pt>
    <dgm:pt modelId="{C1A8AA99-4915-418A-AD80-EE0E537A6625}" type="pres">
      <dgm:prSet presAssocID="{8D187022-D92D-43EB-8863-2778EAE445C6}" presName="sibTrans" presStyleCnt="0"/>
      <dgm:spPr/>
    </dgm:pt>
    <dgm:pt modelId="{C8951A7D-72C9-484F-8840-ABCFE921234E}" type="pres">
      <dgm:prSet presAssocID="{34189F68-5257-4AC5-9E4A-A2553D3F6ABA}" presName="textNode" presStyleLbl="node1" presStyleIdx="2" presStyleCnt="3">
        <dgm:presLayoutVars>
          <dgm:bulletEnabled val="1"/>
        </dgm:presLayoutVars>
      </dgm:prSet>
      <dgm:spPr/>
      <dgm:t>
        <a:bodyPr/>
        <a:lstStyle/>
        <a:p>
          <a:endParaRPr lang="fr-FR"/>
        </a:p>
      </dgm:t>
    </dgm:pt>
  </dgm:ptLst>
  <dgm:cxnLst>
    <dgm:cxn modelId="{C988CDDD-1456-42C2-BD7B-F709291329E0}" type="presOf" srcId="{34189F68-5257-4AC5-9E4A-A2553D3F6ABA}" destId="{C8951A7D-72C9-484F-8840-ABCFE921234E}" srcOrd="0" destOrd="0" presId="urn:microsoft.com/office/officeart/2005/8/layout/hProcess9"/>
    <dgm:cxn modelId="{E2F157C0-C444-4901-8708-86189F24964E}" type="presOf" srcId="{037BF7B9-CC09-4497-8003-ABAE27E7193B}" destId="{44C0CDC3-804A-48D5-8E4B-010984FC3DB2}" srcOrd="0" destOrd="0" presId="urn:microsoft.com/office/officeart/2005/8/layout/hProcess9"/>
    <dgm:cxn modelId="{C7E2DD47-7611-4893-96C3-F45C67E49F7F}" srcId="{9FA66EF9-B37E-487F-89EA-6BC17A0DE38D}" destId="{34189F68-5257-4AC5-9E4A-A2553D3F6ABA}" srcOrd="2" destOrd="0" parTransId="{BDA254C1-5DEE-4118-A9E6-DCBD798D9FDF}" sibTransId="{C0C6056F-9F55-4898-803F-B407010660AB}"/>
    <dgm:cxn modelId="{C9F60D39-3EB1-4D4A-9354-F589FE4B5C7D}" srcId="{9FA66EF9-B37E-487F-89EA-6BC17A0DE38D}" destId="{037BF7B9-CC09-4497-8003-ABAE27E7193B}" srcOrd="1" destOrd="0" parTransId="{490AAE24-78DB-4085-A7B3-B91CB772B942}" sibTransId="{8D187022-D92D-43EB-8863-2778EAE445C6}"/>
    <dgm:cxn modelId="{E0831D40-C26A-4149-B495-AACF1E4D3063}" type="presOf" srcId="{9FA66EF9-B37E-487F-89EA-6BC17A0DE38D}" destId="{6D4E8FEC-888B-441D-9A7F-E1C4F2B489CD}" srcOrd="0" destOrd="0" presId="urn:microsoft.com/office/officeart/2005/8/layout/hProcess9"/>
    <dgm:cxn modelId="{923B6A66-3798-4822-85CD-1C2A27DB1327}" type="presOf" srcId="{CC2F7929-0716-4FB9-B58E-293B1F97E3DD}" destId="{D2F3F0C5-198B-4B91-ACB1-4C69DA4C42BD}" srcOrd="0" destOrd="0" presId="urn:microsoft.com/office/officeart/2005/8/layout/hProcess9"/>
    <dgm:cxn modelId="{0264A73E-45FF-4314-A54D-8A418E3BE8B3}" srcId="{9FA66EF9-B37E-487F-89EA-6BC17A0DE38D}" destId="{CC2F7929-0716-4FB9-B58E-293B1F97E3DD}" srcOrd="0" destOrd="0" parTransId="{FB96BCFE-5F88-4FC0-B8E0-6D105360E06F}" sibTransId="{8250985B-5F30-4D89-A3DA-F57803C3E70A}"/>
    <dgm:cxn modelId="{D0262B62-A63E-4D65-B38C-45611B63AB4B}" type="presParOf" srcId="{6D4E8FEC-888B-441D-9A7F-E1C4F2B489CD}" destId="{D95E34CB-9F0B-4A7D-A409-8771018F1DEE}" srcOrd="0" destOrd="0" presId="urn:microsoft.com/office/officeart/2005/8/layout/hProcess9"/>
    <dgm:cxn modelId="{381900CA-B933-4252-B362-844C6CF2802E}" type="presParOf" srcId="{6D4E8FEC-888B-441D-9A7F-E1C4F2B489CD}" destId="{7BDB0061-D30F-462E-BC46-38D01F9E6AC0}" srcOrd="1" destOrd="0" presId="urn:microsoft.com/office/officeart/2005/8/layout/hProcess9"/>
    <dgm:cxn modelId="{B3BB2947-F0CD-440D-9EEC-26638E624933}" type="presParOf" srcId="{7BDB0061-D30F-462E-BC46-38D01F9E6AC0}" destId="{D2F3F0C5-198B-4B91-ACB1-4C69DA4C42BD}" srcOrd="0" destOrd="0" presId="urn:microsoft.com/office/officeart/2005/8/layout/hProcess9"/>
    <dgm:cxn modelId="{D8D98E86-D652-474F-BE54-9C6DD3281969}" type="presParOf" srcId="{7BDB0061-D30F-462E-BC46-38D01F9E6AC0}" destId="{26819DBC-86AA-4C31-A044-B7370447AA4D}" srcOrd="1" destOrd="0" presId="urn:microsoft.com/office/officeart/2005/8/layout/hProcess9"/>
    <dgm:cxn modelId="{5FC59D9A-E610-429C-A510-85AD6809F4BE}" type="presParOf" srcId="{7BDB0061-D30F-462E-BC46-38D01F9E6AC0}" destId="{44C0CDC3-804A-48D5-8E4B-010984FC3DB2}" srcOrd="2" destOrd="0" presId="urn:microsoft.com/office/officeart/2005/8/layout/hProcess9"/>
    <dgm:cxn modelId="{2A0C2074-93D1-4FB2-A7DF-4EA77C222570}" type="presParOf" srcId="{7BDB0061-D30F-462E-BC46-38D01F9E6AC0}" destId="{C1A8AA99-4915-418A-AD80-EE0E537A6625}" srcOrd="3" destOrd="0" presId="urn:microsoft.com/office/officeart/2005/8/layout/hProcess9"/>
    <dgm:cxn modelId="{38CD1A2E-7547-498B-A698-CBBB22821499}" type="presParOf" srcId="{7BDB0061-D30F-462E-BC46-38D01F9E6AC0}" destId="{C8951A7D-72C9-484F-8840-ABCFE921234E}"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1654A5-1C1C-4B24-96A7-A8E92201D459}"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392E80FB-3386-424F-B7EF-7FE042FEF2F2}">
      <dgm:prSet phldrT="[Text]"/>
      <dgm:spPr>
        <a:solidFill>
          <a:schemeClr val="tx2">
            <a:lumMod val="75000"/>
          </a:schemeClr>
        </a:solidFill>
      </dgm:spPr>
      <dgm:t>
        <a:bodyPr/>
        <a:lstStyle/>
        <a:p>
          <a:pPr>
            <a:buFont typeface="Wingdings" panose="05000000000000000000" pitchFamily="2" charset="2"/>
            <a:buChar char="§"/>
          </a:pPr>
          <a:r>
            <a:rPr lang="fr-FR" dirty="0"/>
            <a:t>Importance et </a:t>
          </a:r>
          <a:r>
            <a:rPr lang="fr-FR" b="1" dirty="0"/>
            <a:t>singularité</a:t>
          </a:r>
          <a:r>
            <a:rPr lang="fr-FR" dirty="0"/>
            <a:t> de la biodiversité dans  contexte mondial</a:t>
          </a:r>
          <a:endParaRPr lang="en-US" dirty="0"/>
        </a:p>
      </dgm:t>
    </dgm:pt>
    <dgm:pt modelId="{8094FB00-1D60-4443-B03E-0FE416357AF9}" type="parTrans" cxnId="{248927E7-A1E8-4A1B-B559-12633C9576A8}">
      <dgm:prSet/>
      <dgm:spPr/>
      <dgm:t>
        <a:bodyPr/>
        <a:lstStyle/>
        <a:p>
          <a:endParaRPr lang="en-US"/>
        </a:p>
      </dgm:t>
    </dgm:pt>
    <dgm:pt modelId="{1FA4C153-AAAA-4833-9EF7-9DF838D63C54}" type="sibTrans" cxnId="{248927E7-A1E8-4A1B-B559-12633C9576A8}">
      <dgm:prSet/>
      <dgm:spPr>
        <a:solidFill>
          <a:schemeClr val="tx2">
            <a:lumMod val="60000"/>
            <a:lumOff val="40000"/>
          </a:schemeClr>
        </a:solidFill>
      </dgm:spPr>
      <dgm:t>
        <a:bodyPr/>
        <a:lstStyle/>
        <a:p>
          <a:endParaRPr lang="en-US"/>
        </a:p>
      </dgm:t>
    </dgm:pt>
    <dgm:pt modelId="{BF805E93-A1FC-4151-8E6E-BBF6D82C1C02}">
      <dgm:prSet phldrT="[Text]"/>
      <dgm:spPr/>
      <dgm:t>
        <a:bodyPr/>
        <a:lstStyle/>
        <a:p>
          <a:pPr>
            <a:buNone/>
          </a:pPr>
          <a:r>
            <a:rPr lang="fr-FR" dirty="0"/>
            <a:t>Une des plus grandes réserves de biodiversité mondiale + superficie</a:t>
          </a:r>
          <a:endParaRPr lang="en-US" dirty="0"/>
        </a:p>
      </dgm:t>
    </dgm:pt>
    <dgm:pt modelId="{9B9E964B-5C89-42CD-A074-9AF00E9D62D1}" type="parTrans" cxnId="{C8417DF3-9958-440F-B7FE-F73186EEDF12}">
      <dgm:prSet/>
      <dgm:spPr/>
      <dgm:t>
        <a:bodyPr/>
        <a:lstStyle/>
        <a:p>
          <a:endParaRPr lang="en-US"/>
        </a:p>
      </dgm:t>
    </dgm:pt>
    <dgm:pt modelId="{8457ADE4-D8B8-4CE3-9247-C623604188BD}" type="sibTrans" cxnId="{C8417DF3-9958-440F-B7FE-F73186EEDF12}">
      <dgm:prSet/>
      <dgm:spPr/>
      <dgm:t>
        <a:bodyPr/>
        <a:lstStyle/>
        <a:p>
          <a:endParaRPr lang="en-US"/>
        </a:p>
      </dgm:t>
    </dgm:pt>
    <dgm:pt modelId="{845D9ABE-2871-4F06-90B8-99B489D75E50}">
      <dgm:prSet phldrT="[Text]"/>
      <dgm:spPr>
        <a:solidFill>
          <a:schemeClr val="tx2">
            <a:lumMod val="75000"/>
          </a:schemeClr>
        </a:solidFill>
      </dgm:spPr>
      <dgm:t>
        <a:bodyPr/>
        <a:lstStyle/>
        <a:p>
          <a:pPr>
            <a:buFont typeface="Wingdings" panose="05000000000000000000" pitchFamily="2" charset="2"/>
            <a:buChar char="§"/>
          </a:pPr>
          <a:r>
            <a:rPr lang="fr-FR" dirty="0"/>
            <a:t>État et tendances actuelles de la biodiversité et des services écosystémiques</a:t>
          </a:r>
          <a:endParaRPr lang="en-US" dirty="0"/>
        </a:p>
      </dgm:t>
    </dgm:pt>
    <dgm:pt modelId="{43CC19A2-3E5E-42E5-99E8-04855A3BFDCF}" type="parTrans" cxnId="{F83241FE-9056-4ABF-AF7F-FBFDDB2A96CE}">
      <dgm:prSet/>
      <dgm:spPr/>
      <dgm:t>
        <a:bodyPr/>
        <a:lstStyle/>
        <a:p>
          <a:endParaRPr lang="en-US"/>
        </a:p>
      </dgm:t>
    </dgm:pt>
    <dgm:pt modelId="{3A42B301-1491-45D0-B082-B1CB946E97FF}" type="sibTrans" cxnId="{F83241FE-9056-4ABF-AF7F-FBFDDB2A96CE}">
      <dgm:prSet/>
      <dgm:spPr>
        <a:solidFill>
          <a:schemeClr val="tx2">
            <a:lumMod val="60000"/>
            <a:lumOff val="40000"/>
          </a:schemeClr>
        </a:solidFill>
      </dgm:spPr>
      <dgm:t>
        <a:bodyPr/>
        <a:lstStyle/>
        <a:p>
          <a:endParaRPr lang="en-US"/>
        </a:p>
      </dgm:t>
    </dgm:pt>
    <dgm:pt modelId="{DB45C61D-4CB2-4024-B740-19A922071FE8}">
      <dgm:prSet phldrT="[Text]"/>
      <dgm:spPr/>
      <dgm:t>
        <a:bodyPr/>
        <a:lstStyle/>
        <a:p>
          <a:pPr>
            <a:buFontTx/>
            <a:buNone/>
          </a:pPr>
          <a:r>
            <a:rPr lang="fr-FR" noProof="0" dirty="0"/>
            <a:t>Voir essentiellement le 6e rapport national a la CDB 2019:</a:t>
          </a:r>
        </a:p>
      </dgm:t>
    </dgm:pt>
    <dgm:pt modelId="{059A47C5-265F-4751-8519-CD6EC5843314}" type="parTrans" cxnId="{DF8C08DB-8230-43CA-9570-563ED17AD025}">
      <dgm:prSet/>
      <dgm:spPr/>
      <dgm:t>
        <a:bodyPr/>
        <a:lstStyle/>
        <a:p>
          <a:endParaRPr lang="en-US"/>
        </a:p>
      </dgm:t>
    </dgm:pt>
    <dgm:pt modelId="{44E0E61B-0496-474D-A091-16176ABF4194}" type="sibTrans" cxnId="{DF8C08DB-8230-43CA-9570-563ED17AD025}">
      <dgm:prSet/>
      <dgm:spPr/>
      <dgm:t>
        <a:bodyPr/>
        <a:lstStyle/>
        <a:p>
          <a:endParaRPr lang="en-US"/>
        </a:p>
      </dgm:t>
    </dgm:pt>
    <dgm:pt modelId="{B771940E-9717-408E-B108-69BBE1BA150C}">
      <dgm:prSet phldrT="[Text]"/>
      <dgm:spPr>
        <a:solidFill>
          <a:schemeClr val="tx2">
            <a:lumMod val="75000"/>
          </a:schemeClr>
        </a:solidFill>
      </dgm:spPr>
      <dgm:t>
        <a:bodyPr/>
        <a:lstStyle/>
        <a:p>
          <a:r>
            <a:rPr lang="fr-FR" dirty="0"/>
            <a:t>État et tendances des principaux facteurs de perte de biodiversité </a:t>
          </a:r>
          <a:endParaRPr lang="en-US" dirty="0"/>
        </a:p>
      </dgm:t>
    </dgm:pt>
    <dgm:pt modelId="{FF688B79-9A8C-4680-9AF0-1E00A5B71543}" type="parTrans" cxnId="{850C917E-F862-4889-AB47-F2DA10382F14}">
      <dgm:prSet/>
      <dgm:spPr/>
      <dgm:t>
        <a:bodyPr/>
        <a:lstStyle/>
        <a:p>
          <a:endParaRPr lang="en-US"/>
        </a:p>
      </dgm:t>
    </dgm:pt>
    <dgm:pt modelId="{F288DFE7-5AC4-47C0-80F7-7F0EA1123E01}" type="sibTrans" cxnId="{850C917E-F862-4889-AB47-F2DA10382F14}">
      <dgm:prSet/>
      <dgm:spPr/>
      <dgm:t>
        <a:bodyPr/>
        <a:lstStyle/>
        <a:p>
          <a:endParaRPr lang="en-US"/>
        </a:p>
      </dgm:t>
    </dgm:pt>
    <dgm:pt modelId="{F786FFB5-8C3B-465C-8CE0-4F16812A4057}">
      <dgm:prSet phldrT="[Text]"/>
      <dgm:spPr/>
      <dgm:t>
        <a:bodyPr/>
        <a:lstStyle/>
        <a:p>
          <a:pPr>
            <a:buNone/>
          </a:pPr>
          <a:r>
            <a:rPr lang="fr-FR" dirty="0"/>
            <a:t>Fragmentation, dégradation et perte des habitats naturels accélérées</a:t>
          </a:r>
          <a:endParaRPr lang="en-US" dirty="0"/>
        </a:p>
      </dgm:t>
    </dgm:pt>
    <dgm:pt modelId="{D9AE6827-6000-410E-B52D-B6AE566F6ED5}" type="parTrans" cxnId="{8BFC4962-5D78-4247-8D31-35373C1A6ADE}">
      <dgm:prSet/>
      <dgm:spPr/>
      <dgm:t>
        <a:bodyPr/>
        <a:lstStyle/>
        <a:p>
          <a:endParaRPr lang="en-US"/>
        </a:p>
      </dgm:t>
    </dgm:pt>
    <dgm:pt modelId="{92B1DC66-A61B-463B-8EE0-D6327D1F3CFA}" type="sibTrans" cxnId="{8BFC4962-5D78-4247-8D31-35373C1A6ADE}">
      <dgm:prSet/>
      <dgm:spPr/>
      <dgm:t>
        <a:bodyPr/>
        <a:lstStyle/>
        <a:p>
          <a:endParaRPr lang="en-US"/>
        </a:p>
      </dgm:t>
    </dgm:pt>
    <dgm:pt modelId="{DB2A3F43-DF5A-45EA-8760-7BE0FCDCA1DB}">
      <dgm:prSet phldrT="[Text]"/>
      <dgm:spPr/>
      <dgm:t>
        <a:bodyPr/>
        <a:lstStyle/>
        <a:p>
          <a:pPr>
            <a:buNone/>
          </a:pPr>
          <a:r>
            <a:rPr lang="fr-FR" dirty="0"/>
            <a:t>Rôle clé dans la régulation du climat et des ressources en eau</a:t>
          </a:r>
          <a:endParaRPr lang="en-US" dirty="0"/>
        </a:p>
      </dgm:t>
    </dgm:pt>
    <dgm:pt modelId="{EAAACF8D-8D15-4785-8F7E-A2E878590364}" type="parTrans" cxnId="{7344ADCA-7112-4FEA-84DC-1EC368FFE463}">
      <dgm:prSet/>
      <dgm:spPr/>
      <dgm:t>
        <a:bodyPr/>
        <a:lstStyle/>
        <a:p>
          <a:endParaRPr lang="en-US"/>
        </a:p>
      </dgm:t>
    </dgm:pt>
    <dgm:pt modelId="{2CF9A2FC-DAC9-451F-AAEE-BA3A8420CCE4}" type="sibTrans" cxnId="{7344ADCA-7112-4FEA-84DC-1EC368FFE463}">
      <dgm:prSet/>
      <dgm:spPr/>
      <dgm:t>
        <a:bodyPr/>
        <a:lstStyle/>
        <a:p>
          <a:endParaRPr lang="en-US"/>
        </a:p>
      </dgm:t>
    </dgm:pt>
    <dgm:pt modelId="{3911B9E9-155F-4A3F-84FE-7A0534FDA677}">
      <dgm:prSet phldrT="[Text]"/>
      <dgm:spPr/>
      <dgm:t>
        <a:bodyPr/>
        <a:lstStyle/>
        <a:p>
          <a:pPr>
            <a:buNone/>
          </a:pPr>
          <a:r>
            <a:rPr lang="fr-FR" dirty="0"/>
            <a:t>Plusieurs services essentiels au bien-être et contributions économiques</a:t>
          </a:r>
          <a:endParaRPr lang="en-US" dirty="0"/>
        </a:p>
      </dgm:t>
    </dgm:pt>
    <dgm:pt modelId="{A7F8EDE1-244E-449D-8848-DC685B68E840}" type="parTrans" cxnId="{7F9F339D-1C3F-45B5-ABE6-9BC9D842580F}">
      <dgm:prSet/>
      <dgm:spPr/>
      <dgm:t>
        <a:bodyPr/>
        <a:lstStyle/>
        <a:p>
          <a:endParaRPr lang="en-US"/>
        </a:p>
      </dgm:t>
    </dgm:pt>
    <dgm:pt modelId="{09A96885-E131-4255-9566-02E1DFC72BB9}" type="sibTrans" cxnId="{7F9F339D-1C3F-45B5-ABE6-9BC9D842580F}">
      <dgm:prSet/>
      <dgm:spPr/>
      <dgm:t>
        <a:bodyPr/>
        <a:lstStyle/>
        <a:p>
          <a:endParaRPr lang="en-US"/>
        </a:p>
      </dgm:t>
    </dgm:pt>
    <dgm:pt modelId="{9E042378-1675-436B-938B-E8A6393E8714}">
      <dgm:prSet phldrT="[Text]"/>
      <dgm:spPr/>
      <dgm:t>
        <a:bodyPr/>
        <a:lstStyle/>
        <a:p>
          <a:pPr>
            <a:buNone/>
          </a:pPr>
          <a:r>
            <a:rPr lang="fr-FR" dirty="0"/>
            <a:t>Une biodiversité sous pression (+ </a:t>
          </a:r>
          <a:r>
            <a:rPr lang="fr-FR" b="1" dirty="0">
              <a:solidFill>
                <a:srgbClr val="0000CC"/>
              </a:solidFill>
            </a:rPr>
            <a:t>inondations, feux, sécheresses</a:t>
          </a:r>
          <a:r>
            <a:rPr lang="fr-FR" dirty="0"/>
            <a:t>)</a:t>
          </a:r>
          <a:endParaRPr lang="en-US" dirty="0"/>
        </a:p>
      </dgm:t>
    </dgm:pt>
    <dgm:pt modelId="{06248063-4188-42CB-A92A-488470D3A93D}" type="parTrans" cxnId="{02DEF25C-FA9C-4E26-8B99-C733CEBBD451}">
      <dgm:prSet/>
      <dgm:spPr/>
      <dgm:t>
        <a:bodyPr/>
        <a:lstStyle/>
        <a:p>
          <a:endParaRPr lang="en-US"/>
        </a:p>
      </dgm:t>
    </dgm:pt>
    <dgm:pt modelId="{45050CFE-DB89-43F5-BDD6-A101E1E75B36}" type="sibTrans" cxnId="{02DEF25C-FA9C-4E26-8B99-C733CEBBD451}">
      <dgm:prSet/>
      <dgm:spPr/>
      <dgm:t>
        <a:bodyPr/>
        <a:lstStyle/>
        <a:p>
          <a:endParaRPr lang="en-US"/>
        </a:p>
      </dgm:t>
    </dgm:pt>
    <dgm:pt modelId="{F9104CF3-C727-46EA-9EA6-22A50AD58038}">
      <dgm:prSet phldrT="[Text]"/>
      <dgm:spPr/>
      <dgm:t>
        <a:bodyPr/>
        <a:lstStyle/>
        <a:p>
          <a:pPr>
            <a:buNone/>
          </a:pPr>
          <a:r>
            <a:rPr lang="fr-FR" dirty="0"/>
            <a:t>RDC est très engagée sur la scène internationale (pays solution) </a:t>
          </a:r>
          <a:endParaRPr lang="en-US" dirty="0"/>
        </a:p>
      </dgm:t>
    </dgm:pt>
    <dgm:pt modelId="{0F5F6939-1149-4491-B039-EFF294F47AC4}" type="parTrans" cxnId="{E8397CD5-ABD3-417E-866E-DB704B485DEE}">
      <dgm:prSet/>
      <dgm:spPr/>
      <dgm:t>
        <a:bodyPr/>
        <a:lstStyle/>
        <a:p>
          <a:endParaRPr lang="en-US"/>
        </a:p>
      </dgm:t>
    </dgm:pt>
    <dgm:pt modelId="{710862CE-39D8-4E4F-A0B3-C2C0CFE0E69D}" type="sibTrans" cxnId="{E8397CD5-ABD3-417E-866E-DB704B485DEE}">
      <dgm:prSet/>
      <dgm:spPr/>
      <dgm:t>
        <a:bodyPr/>
        <a:lstStyle/>
        <a:p>
          <a:endParaRPr lang="en-US"/>
        </a:p>
      </dgm:t>
    </dgm:pt>
    <dgm:pt modelId="{1F988B53-2984-407E-8C01-0AFDAB395A68}">
      <dgm:prSet phldrT="[Text]"/>
      <dgm:spPr/>
      <dgm:t>
        <a:bodyPr/>
        <a:lstStyle/>
        <a:p>
          <a:r>
            <a:rPr lang="fr-FR" noProof="0" dirty="0"/>
            <a:t>Quelques progrès par ex. extension du réseau d’aires protégées;  projets de reboisement;  mise en œuvre de la REDD+, et  développement de cadres juridiques tels que Accès et Partage des Avantages (APA)</a:t>
          </a:r>
        </a:p>
      </dgm:t>
    </dgm:pt>
    <dgm:pt modelId="{20DC203C-AAAF-4F37-95D2-EA4DDCBDF201}" type="parTrans" cxnId="{0ED7FDE8-EB7B-40C4-A572-B041809BF1E2}">
      <dgm:prSet/>
      <dgm:spPr/>
      <dgm:t>
        <a:bodyPr/>
        <a:lstStyle/>
        <a:p>
          <a:endParaRPr lang="en-US"/>
        </a:p>
      </dgm:t>
    </dgm:pt>
    <dgm:pt modelId="{B08BA819-3B01-4949-B33D-DF5CB0813770}" type="sibTrans" cxnId="{0ED7FDE8-EB7B-40C4-A572-B041809BF1E2}">
      <dgm:prSet/>
      <dgm:spPr/>
      <dgm:t>
        <a:bodyPr/>
        <a:lstStyle/>
        <a:p>
          <a:endParaRPr lang="en-US"/>
        </a:p>
      </dgm:t>
    </dgm:pt>
    <dgm:pt modelId="{FB7D2F16-B6C3-463A-9EAE-A94F1971D9A4}">
      <dgm:prSet phldrT="[Text]"/>
      <dgm:spPr/>
      <dgm:t>
        <a:bodyPr/>
        <a:lstStyle/>
        <a:p>
          <a:r>
            <a:rPr lang="fr-FR" noProof="0" dirty="0"/>
            <a:t>Mais plusieurs obstacles</a:t>
          </a:r>
        </a:p>
      </dgm:t>
    </dgm:pt>
    <dgm:pt modelId="{BD2FF564-2615-41AE-B24C-F2B23585F640}" type="parTrans" cxnId="{1CA199D9-D39E-4161-8456-749162B4070D}">
      <dgm:prSet/>
      <dgm:spPr/>
      <dgm:t>
        <a:bodyPr/>
        <a:lstStyle/>
        <a:p>
          <a:endParaRPr lang="en-US"/>
        </a:p>
      </dgm:t>
    </dgm:pt>
    <dgm:pt modelId="{B48302CD-3348-4780-A56E-FC49E206AAFC}" type="sibTrans" cxnId="{1CA199D9-D39E-4161-8456-749162B4070D}">
      <dgm:prSet/>
      <dgm:spPr/>
      <dgm:t>
        <a:bodyPr/>
        <a:lstStyle/>
        <a:p>
          <a:endParaRPr lang="en-US"/>
        </a:p>
      </dgm:t>
    </dgm:pt>
    <dgm:pt modelId="{50C46104-F691-4F1E-BF89-03FB04072B5D}">
      <dgm:prSet phldrT="[Text]"/>
      <dgm:spPr/>
      <dgm:t>
        <a:bodyPr/>
        <a:lstStyle/>
        <a:p>
          <a:pPr>
            <a:buNone/>
          </a:pPr>
          <a:r>
            <a:rPr lang="fr-FR" dirty="0"/>
            <a:t>Impacts plus visibles des changements climatiques</a:t>
          </a:r>
          <a:endParaRPr lang="en-US" dirty="0"/>
        </a:p>
      </dgm:t>
    </dgm:pt>
    <dgm:pt modelId="{0FAFFF7A-0A96-45DC-B6CE-720AF9227321}" type="parTrans" cxnId="{DEAFAAEF-BC61-4B02-95AC-DD6A5A47C414}">
      <dgm:prSet/>
      <dgm:spPr/>
      <dgm:t>
        <a:bodyPr/>
        <a:lstStyle/>
        <a:p>
          <a:endParaRPr lang="en-US"/>
        </a:p>
      </dgm:t>
    </dgm:pt>
    <dgm:pt modelId="{2DFCB99B-F126-4432-B95F-520DC1167940}" type="sibTrans" cxnId="{DEAFAAEF-BC61-4B02-95AC-DD6A5A47C414}">
      <dgm:prSet/>
      <dgm:spPr/>
      <dgm:t>
        <a:bodyPr/>
        <a:lstStyle/>
        <a:p>
          <a:endParaRPr lang="en-US"/>
        </a:p>
      </dgm:t>
    </dgm:pt>
    <dgm:pt modelId="{5AE4F379-DBEB-41DA-BA39-A86247D01FDA}">
      <dgm:prSet phldrT="[Text]"/>
      <dgm:spPr/>
      <dgm:t>
        <a:bodyPr/>
        <a:lstStyle/>
        <a:p>
          <a:pPr>
            <a:buNone/>
          </a:pPr>
          <a:r>
            <a:rPr lang="fr-FR" dirty="0"/>
            <a:t>Surexploitation plus généralisée</a:t>
          </a:r>
          <a:endParaRPr lang="en-US" dirty="0"/>
        </a:p>
      </dgm:t>
    </dgm:pt>
    <dgm:pt modelId="{FF145EB8-C4E3-4AFE-989B-3C3CC3F62CE2}" type="parTrans" cxnId="{365EAD3A-2B36-4CAB-8E0C-4147114ECDE6}">
      <dgm:prSet/>
      <dgm:spPr/>
      <dgm:t>
        <a:bodyPr/>
        <a:lstStyle/>
        <a:p>
          <a:endParaRPr lang="en-US"/>
        </a:p>
      </dgm:t>
    </dgm:pt>
    <dgm:pt modelId="{603074F7-CF28-480A-9153-05D22DCAD3BB}" type="sibTrans" cxnId="{365EAD3A-2B36-4CAB-8E0C-4147114ECDE6}">
      <dgm:prSet/>
      <dgm:spPr/>
      <dgm:t>
        <a:bodyPr/>
        <a:lstStyle/>
        <a:p>
          <a:endParaRPr lang="en-US"/>
        </a:p>
      </dgm:t>
    </dgm:pt>
    <dgm:pt modelId="{056736A9-8B8A-4C80-B9BF-302414772B66}">
      <dgm:prSet phldrT="[Text]"/>
      <dgm:spPr/>
      <dgm:t>
        <a:bodyPr/>
        <a:lstStyle/>
        <a:p>
          <a:pPr>
            <a:buNone/>
          </a:pPr>
          <a:r>
            <a:rPr lang="fr-FR" dirty="0"/>
            <a:t>Pollution et espèces exotiques envahissantes et pathogènes en expansion</a:t>
          </a:r>
          <a:endParaRPr lang="en-US" dirty="0"/>
        </a:p>
      </dgm:t>
    </dgm:pt>
    <dgm:pt modelId="{6E2074EF-54A4-48A4-9EB0-100C4EBDC9A2}" type="parTrans" cxnId="{00500402-55DC-484A-8A62-0C7D71FCEDA9}">
      <dgm:prSet/>
      <dgm:spPr/>
      <dgm:t>
        <a:bodyPr/>
        <a:lstStyle/>
        <a:p>
          <a:endParaRPr lang="en-US"/>
        </a:p>
      </dgm:t>
    </dgm:pt>
    <dgm:pt modelId="{B07EF07D-E2C5-41C2-9BDC-3C65D5711322}" type="sibTrans" cxnId="{00500402-55DC-484A-8A62-0C7D71FCEDA9}">
      <dgm:prSet/>
      <dgm:spPr/>
      <dgm:t>
        <a:bodyPr/>
        <a:lstStyle/>
        <a:p>
          <a:endParaRPr lang="en-US"/>
        </a:p>
      </dgm:t>
    </dgm:pt>
    <dgm:pt modelId="{02342479-31B2-4979-993C-8DD5A8F9E842}">
      <dgm:prSet phldrT="[Text]"/>
      <dgm:spPr/>
      <dgm:t>
        <a:bodyPr/>
        <a:lstStyle/>
        <a:p>
          <a:pPr>
            <a:buNone/>
          </a:pPr>
          <a:endParaRPr lang="en-US" dirty="0"/>
        </a:p>
      </dgm:t>
    </dgm:pt>
    <dgm:pt modelId="{A7C505FB-F0B6-45B1-800A-FC3CE86C7292}" type="parTrans" cxnId="{E64C2559-C3AD-455A-B1A9-81BFF6B6A3A6}">
      <dgm:prSet/>
      <dgm:spPr/>
      <dgm:t>
        <a:bodyPr/>
        <a:lstStyle/>
        <a:p>
          <a:endParaRPr lang="en-US"/>
        </a:p>
      </dgm:t>
    </dgm:pt>
    <dgm:pt modelId="{CEE41178-31DD-4D54-8A53-BF246447C8FE}" type="sibTrans" cxnId="{E64C2559-C3AD-455A-B1A9-81BFF6B6A3A6}">
      <dgm:prSet/>
      <dgm:spPr/>
      <dgm:t>
        <a:bodyPr/>
        <a:lstStyle/>
        <a:p>
          <a:endParaRPr lang="en-US"/>
        </a:p>
      </dgm:t>
    </dgm:pt>
    <dgm:pt modelId="{B9D2EE95-4EE1-4632-951C-1BFA7B4102C6}">
      <dgm:prSet phldrT="[Text]"/>
      <dgm:spPr/>
      <dgm:t>
        <a:bodyPr/>
        <a:lstStyle/>
        <a:p>
          <a:pPr>
            <a:buNone/>
          </a:pPr>
          <a:r>
            <a:rPr lang="fr-FR" b="1" dirty="0">
              <a:solidFill>
                <a:srgbClr val="0000CC"/>
              </a:solidFill>
            </a:rPr>
            <a:t>Conflits armés </a:t>
          </a:r>
          <a:r>
            <a:rPr lang="fr-FR" dirty="0"/>
            <a:t>et autres facteurs sous-jacents</a:t>
          </a:r>
          <a:endParaRPr lang="en-US" dirty="0"/>
        </a:p>
      </dgm:t>
    </dgm:pt>
    <dgm:pt modelId="{F7A8A93D-2DD7-42D1-B44C-003E9F09599C}" type="parTrans" cxnId="{105DA494-4F26-43D6-8EED-49E85BDC0152}">
      <dgm:prSet/>
      <dgm:spPr/>
      <dgm:t>
        <a:bodyPr/>
        <a:lstStyle/>
        <a:p>
          <a:endParaRPr lang="en-US"/>
        </a:p>
      </dgm:t>
    </dgm:pt>
    <dgm:pt modelId="{943E4656-8855-42D0-8579-D1695A51C992}" type="sibTrans" cxnId="{105DA494-4F26-43D6-8EED-49E85BDC0152}">
      <dgm:prSet/>
      <dgm:spPr/>
      <dgm:t>
        <a:bodyPr/>
        <a:lstStyle/>
        <a:p>
          <a:endParaRPr lang="en-US"/>
        </a:p>
      </dgm:t>
    </dgm:pt>
    <dgm:pt modelId="{89A9BC15-EAEB-47A8-8C2E-633BBC5B0F66}">
      <dgm:prSet phldrT="[Text]"/>
      <dgm:spPr/>
      <dgm:t>
        <a:bodyPr/>
        <a:lstStyle/>
        <a:p>
          <a:pPr>
            <a:buNone/>
          </a:pPr>
          <a:r>
            <a:rPr lang="fr-FR" dirty="0"/>
            <a:t>Intensification prévisible de ces pressions à l’horizon 2030 </a:t>
          </a:r>
          <a:endParaRPr lang="en-US" dirty="0"/>
        </a:p>
      </dgm:t>
    </dgm:pt>
    <dgm:pt modelId="{60A4E0F8-25A4-461A-B9B9-88B0D8F31020}" type="parTrans" cxnId="{B54F30FD-F1C2-4BED-83DB-BFD5BE469A13}">
      <dgm:prSet/>
      <dgm:spPr/>
      <dgm:t>
        <a:bodyPr/>
        <a:lstStyle/>
        <a:p>
          <a:endParaRPr lang="en-US"/>
        </a:p>
      </dgm:t>
    </dgm:pt>
    <dgm:pt modelId="{4119D96F-3394-49B8-B8DD-9DC782B5F021}" type="sibTrans" cxnId="{B54F30FD-F1C2-4BED-83DB-BFD5BE469A13}">
      <dgm:prSet/>
      <dgm:spPr/>
      <dgm:t>
        <a:bodyPr/>
        <a:lstStyle/>
        <a:p>
          <a:endParaRPr lang="en-US"/>
        </a:p>
      </dgm:t>
    </dgm:pt>
    <dgm:pt modelId="{E2250B52-00D6-4A39-8FDE-30E589EF3ABF}" type="pres">
      <dgm:prSet presAssocID="{8F1654A5-1C1C-4B24-96A7-A8E92201D459}" presName="linearFlow" presStyleCnt="0">
        <dgm:presLayoutVars>
          <dgm:dir/>
          <dgm:animLvl val="lvl"/>
          <dgm:resizeHandles val="exact"/>
        </dgm:presLayoutVars>
      </dgm:prSet>
      <dgm:spPr/>
      <dgm:t>
        <a:bodyPr/>
        <a:lstStyle/>
        <a:p>
          <a:endParaRPr lang="fr-FR"/>
        </a:p>
      </dgm:t>
    </dgm:pt>
    <dgm:pt modelId="{25B79047-FFDA-4E2C-9403-1D20F88C2C24}" type="pres">
      <dgm:prSet presAssocID="{392E80FB-3386-424F-B7EF-7FE042FEF2F2}" presName="composite" presStyleCnt="0"/>
      <dgm:spPr/>
    </dgm:pt>
    <dgm:pt modelId="{8FA05C91-50B9-4FA6-97C6-CFDC4A2695F0}" type="pres">
      <dgm:prSet presAssocID="{392E80FB-3386-424F-B7EF-7FE042FEF2F2}" presName="parTx" presStyleLbl="node1" presStyleIdx="0" presStyleCnt="3">
        <dgm:presLayoutVars>
          <dgm:chMax val="0"/>
          <dgm:chPref val="0"/>
          <dgm:bulletEnabled val="1"/>
        </dgm:presLayoutVars>
      </dgm:prSet>
      <dgm:spPr/>
      <dgm:t>
        <a:bodyPr/>
        <a:lstStyle/>
        <a:p>
          <a:endParaRPr lang="fr-FR"/>
        </a:p>
      </dgm:t>
    </dgm:pt>
    <dgm:pt modelId="{CF877646-01C5-41B6-B6C5-53C24D7E5737}" type="pres">
      <dgm:prSet presAssocID="{392E80FB-3386-424F-B7EF-7FE042FEF2F2}" presName="parSh" presStyleLbl="node1" presStyleIdx="0" presStyleCnt="3"/>
      <dgm:spPr/>
      <dgm:t>
        <a:bodyPr/>
        <a:lstStyle/>
        <a:p>
          <a:endParaRPr lang="fr-FR"/>
        </a:p>
      </dgm:t>
    </dgm:pt>
    <dgm:pt modelId="{2F0369D7-99BE-4395-83D6-8515793EADA0}" type="pres">
      <dgm:prSet presAssocID="{392E80FB-3386-424F-B7EF-7FE042FEF2F2}" presName="desTx" presStyleLbl="fgAcc1" presStyleIdx="0" presStyleCnt="3">
        <dgm:presLayoutVars>
          <dgm:bulletEnabled val="1"/>
        </dgm:presLayoutVars>
      </dgm:prSet>
      <dgm:spPr/>
      <dgm:t>
        <a:bodyPr/>
        <a:lstStyle/>
        <a:p>
          <a:endParaRPr lang="fr-FR"/>
        </a:p>
      </dgm:t>
    </dgm:pt>
    <dgm:pt modelId="{3DBC3223-662E-40E1-A4C0-40ED501DECF6}" type="pres">
      <dgm:prSet presAssocID="{1FA4C153-AAAA-4833-9EF7-9DF838D63C54}" presName="sibTrans" presStyleLbl="sibTrans2D1" presStyleIdx="0" presStyleCnt="2"/>
      <dgm:spPr/>
      <dgm:t>
        <a:bodyPr/>
        <a:lstStyle/>
        <a:p>
          <a:endParaRPr lang="fr-FR"/>
        </a:p>
      </dgm:t>
    </dgm:pt>
    <dgm:pt modelId="{FE35FBD7-BA15-4FD7-9FEC-850258D7B98D}" type="pres">
      <dgm:prSet presAssocID="{1FA4C153-AAAA-4833-9EF7-9DF838D63C54}" presName="connTx" presStyleLbl="sibTrans2D1" presStyleIdx="0" presStyleCnt="2"/>
      <dgm:spPr/>
      <dgm:t>
        <a:bodyPr/>
        <a:lstStyle/>
        <a:p>
          <a:endParaRPr lang="fr-FR"/>
        </a:p>
      </dgm:t>
    </dgm:pt>
    <dgm:pt modelId="{8256683D-4918-4115-A7CF-7F9CCD7495B8}" type="pres">
      <dgm:prSet presAssocID="{845D9ABE-2871-4F06-90B8-99B489D75E50}" presName="composite" presStyleCnt="0"/>
      <dgm:spPr/>
    </dgm:pt>
    <dgm:pt modelId="{6DB19DD7-D5DD-4640-B620-DD5F06A291CB}" type="pres">
      <dgm:prSet presAssocID="{845D9ABE-2871-4F06-90B8-99B489D75E50}" presName="parTx" presStyleLbl="node1" presStyleIdx="0" presStyleCnt="3">
        <dgm:presLayoutVars>
          <dgm:chMax val="0"/>
          <dgm:chPref val="0"/>
          <dgm:bulletEnabled val="1"/>
        </dgm:presLayoutVars>
      </dgm:prSet>
      <dgm:spPr/>
      <dgm:t>
        <a:bodyPr/>
        <a:lstStyle/>
        <a:p>
          <a:endParaRPr lang="fr-FR"/>
        </a:p>
      </dgm:t>
    </dgm:pt>
    <dgm:pt modelId="{31ED794D-0DF5-4ED2-9484-7DC99769A81E}" type="pres">
      <dgm:prSet presAssocID="{845D9ABE-2871-4F06-90B8-99B489D75E50}" presName="parSh" presStyleLbl="node1" presStyleIdx="1" presStyleCnt="3"/>
      <dgm:spPr/>
      <dgm:t>
        <a:bodyPr/>
        <a:lstStyle/>
        <a:p>
          <a:endParaRPr lang="fr-FR"/>
        </a:p>
      </dgm:t>
    </dgm:pt>
    <dgm:pt modelId="{B6B20F81-A789-41D6-B726-589D2B533808}" type="pres">
      <dgm:prSet presAssocID="{845D9ABE-2871-4F06-90B8-99B489D75E50}" presName="desTx" presStyleLbl="fgAcc1" presStyleIdx="1" presStyleCnt="3">
        <dgm:presLayoutVars>
          <dgm:bulletEnabled val="1"/>
        </dgm:presLayoutVars>
      </dgm:prSet>
      <dgm:spPr/>
      <dgm:t>
        <a:bodyPr/>
        <a:lstStyle/>
        <a:p>
          <a:endParaRPr lang="fr-FR"/>
        </a:p>
      </dgm:t>
    </dgm:pt>
    <dgm:pt modelId="{970547D5-7C72-4101-B139-F83BC61F1FF2}" type="pres">
      <dgm:prSet presAssocID="{3A42B301-1491-45D0-B082-B1CB946E97FF}" presName="sibTrans" presStyleLbl="sibTrans2D1" presStyleIdx="1" presStyleCnt="2"/>
      <dgm:spPr/>
      <dgm:t>
        <a:bodyPr/>
        <a:lstStyle/>
        <a:p>
          <a:endParaRPr lang="fr-FR"/>
        </a:p>
      </dgm:t>
    </dgm:pt>
    <dgm:pt modelId="{E3627E72-2B64-469D-9253-01AE9C08FA0E}" type="pres">
      <dgm:prSet presAssocID="{3A42B301-1491-45D0-B082-B1CB946E97FF}" presName="connTx" presStyleLbl="sibTrans2D1" presStyleIdx="1" presStyleCnt="2"/>
      <dgm:spPr/>
      <dgm:t>
        <a:bodyPr/>
        <a:lstStyle/>
        <a:p>
          <a:endParaRPr lang="fr-FR"/>
        </a:p>
      </dgm:t>
    </dgm:pt>
    <dgm:pt modelId="{8253D22F-6F53-481D-8BF6-EBA31629024A}" type="pres">
      <dgm:prSet presAssocID="{B771940E-9717-408E-B108-69BBE1BA150C}" presName="composite" presStyleCnt="0"/>
      <dgm:spPr/>
    </dgm:pt>
    <dgm:pt modelId="{6F7EDE1E-8DCC-4B0F-8245-B83052A738FB}" type="pres">
      <dgm:prSet presAssocID="{B771940E-9717-408E-B108-69BBE1BA150C}" presName="parTx" presStyleLbl="node1" presStyleIdx="1" presStyleCnt="3">
        <dgm:presLayoutVars>
          <dgm:chMax val="0"/>
          <dgm:chPref val="0"/>
          <dgm:bulletEnabled val="1"/>
        </dgm:presLayoutVars>
      </dgm:prSet>
      <dgm:spPr/>
      <dgm:t>
        <a:bodyPr/>
        <a:lstStyle/>
        <a:p>
          <a:endParaRPr lang="fr-FR"/>
        </a:p>
      </dgm:t>
    </dgm:pt>
    <dgm:pt modelId="{876C12D6-87C4-4AED-963E-E5790DB6DCE4}" type="pres">
      <dgm:prSet presAssocID="{B771940E-9717-408E-B108-69BBE1BA150C}" presName="parSh" presStyleLbl="node1" presStyleIdx="2" presStyleCnt="3"/>
      <dgm:spPr/>
      <dgm:t>
        <a:bodyPr/>
        <a:lstStyle/>
        <a:p>
          <a:endParaRPr lang="fr-FR"/>
        </a:p>
      </dgm:t>
    </dgm:pt>
    <dgm:pt modelId="{0132A21B-B325-45EA-A150-68C0D64D469D}" type="pres">
      <dgm:prSet presAssocID="{B771940E-9717-408E-B108-69BBE1BA150C}" presName="desTx" presStyleLbl="fgAcc1" presStyleIdx="2" presStyleCnt="3">
        <dgm:presLayoutVars>
          <dgm:bulletEnabled val="1"/>
        </dgm:presLayoutVars>
      </dgm:prSet>
      <dgm:spPr/>
      <dgm:t>
        <a:bodyPr/>
        <a:lstStyle/>
        <a:p>
          <a:endParaRPr lang="fr-FR"/>
        </a:p>
      </dgm:t>
    </dgm:pt>
  </dgm:ptLst>
  <dgm:cxnLst>
    <dgm:cxn modelId="{DF733FB6-7398-46BF-B104-357A2BD42D6F}" type="presOf" srcId="{DB45C61D-4CB2-4024-B740-19A922071FE8}" destId="{B6B20F81-A789-41D6-B726-589D2B533808}" srcOrd="0" destOrd="0" presId="urn:microsoft.com/office/officeart/2005/8/layout/process3"/>
    <dgm:cxn modelId="{4BD2834C-91D9-4B2D-AC9F-473C0286C351}" type="presOf" srcId="{B771940E-9717-408E-B108-69BBE1BA150C}" destId="{876C12D6-87C4-4AED-963E-E5790DB6DCE4}" srcOrd="1" destOrd="0" presId="urn:microsoft.com/office/officeart/2005/8/layout/process3"/>
    <dgm:cxn modelId="{B54F30FD-F1C2-4BED-83DB-BFD5BE469A13}" srcId="{B771940E-9717-408E-B108-69BBE1BA150C}" destId="{89A9BC15-EAEB-47A8-8C2E-633BBC5B0F66}" srcOrd="5" destOrd="0" parTransId="{60A4E0F8-25A4-461A-B9B9-88B0D8F31020}" sibTransId="{4119D96F-3394-49B8-B8DD-9DC782B5F021}"/>
    <dgm:cxn modelId="{18E36F91-B9F3-4AC5-9C86-A08A224F7D10}" type="presOf" srcId="{392E80FB-3386-424F-B7EF-7FE042FEF2F2}" destId="{8FA05C91-50B9-4FA6-97C6-CFDC4A2695F0}" srcOrd="0" destOrd="0" presId="urn:microsoft.com/office/officeart/2005/8/layout/process3"/>
    <dgm:cxn modelId="{7344ADCA-7112-4FEA-84DC-1EC368FFE463}" srcId="{392E80FB-3386-424F-B7EF-7FE042FEF2F2}" destId="{DB2A3F43-DF5A-45EA-8760-7BE0FCDCA1DB}" srcOrd="1" destOrd="0" parTransId="{EAAACF8D-8D15-4785-8F7E-A2E878590364}" sibTransId="{2CF9A2FC-DAC9-451F-AAEE-BA3A8420CCE4}"/>
    <dgm:cxn modelId="{C8417DF3-9958-440F-B7FE-F73186EEDF12}" srcId="{392E80FB-3386-424F-B7EF-7FE042FEF2F2}" destId="{BF805E93-A1FC-4151-8E6E-BBF6D82C1C02}" srcOrd="0" destOrd="0" parTransId="{9B9E964B-5C89-42CD-A074-9AF00E9D62D1}" sibTransId="{8457ADE4-D8B8-4CE3-9247-C623604188BD}"/>
    <dgm:cxn modelId="{F83241FE-9056-4ABF-AF7F-FBFDDB2A96CE}" srcId="{8F1654A5-1C1C-4B24-96A7-A8E92201D459}" destId="{845D9ABE-2871-4F06-90B8-99B489D75E50}" srcOrd="1" destOrd="0" parTransId="{43CC19A2-3E5E-42E5-99E8-04855A3BFDCF}" sibTransId="{3A42B301-1491-45D0-B082-B1CB946E97FF}"/>
    <dgm:cxn modelId="{93410F87-811C-4F14-BD63-AABF51F111A2}" type="presOf" srcId="{3911B9E9-155F-4A3F-84FE-7A0534FDA677}" destId="{2F0369D7-99BE-4395-83D6-8515793EADA0}" srcOrd="0" destOrd="2" presId="urn:microsoft.com/office/officeart/2005/8/layout/process3"/>
    <dgm:cxn modelId="{8BFC4962-5D78-4247-8D31-35373C1A6ADE}" srcId="{B771940E-9717-408E-B108-69BBE1BA150C}" destId="{F786FFB5-8C3B-465C-8CE0-4F16812A4057}" srcOrd="0" destOrd="0" parTransId="{D9AE6827-6000-410E-B52D-B6AE566F6ED5}" sibTransId="{92B1DC66-A61B-463B-8EE0-D6327D1F3CFA}"/>
    <dgm:cxn modelId="{87F89BF9-843F-4F09-83E5-12E6F008381E}" type="presOf" srcId="{02342479-31B2-4979-993C-8DD5A8F9E842}" destId="{0132A21B-B325-45EA-A150-68C0D64D469D}" srcOrd="0" destOrd="6" presId="urn:microsoft.com/office/officeart/2005/8/layout/process3"/>
    <dgm:cxn modelId="{803A3904-C69C-449E-BC43-4E8CA0BA9823}" type="presOf" srcId="{5AE4F379-DBEB-41DA-BA39-A86247D01FDA}" destId="{0132A21B-B325-45EA-A150-68C0D64D469D}" srcOrd="0" destOrd="2" presId="urn:microsoft.com/office/officeart/2005/8/layout/process3"/>
    <dgm:cxn modelId="{42C9D8B3-6B0C-402A-9B7E-CECDB90F3763}" type="presOf" srcId="{9E042378-1675-436B-938B-E8A6393E8714}" destId="{2F0369D7-99BE-4395-83D6-8515793EADA0}" srcOrd="0" destOrd="3" presId="urn:microsoft.com/office/officeart/2005/8/layout/process3"/>
    <dgm:cxn modelId="{DEAFAAEF-BC61-4B02-95AC-DD6A5A47C414}" srcId="{B771940E-9717-408E-B108-69BBE1BA150C}" destId="{50C46104-F691-4F1E-BF89-03FB04072B5D}" srcOrd="1" destOrd="0" parTransId="{0FAFFF7A-0A96-45DC-B6CE-720AF9227321}" sibTransId="{2DFCB99B-F126-4432-B95F-520DC1167940}"/>
    <dgm:cxn modelId="{09905D77-42D8-4435-BA56-2CB2F0A2AD55}" type="presOf" srcId="{B771940E-9717-408E-B108-69BBE1BA150C}" destId="{6F7EDE1E-8DCC-4B0F-8245-B83052A738FB}" srcOrd="0" destOrd="0" presId="urn:microsoft.com/office/officeart/2005/8/layout/process3"/>
    <dgm:cxn modelId="{AA59DCC2-E666-4ACD-9AA3-4DF105F11DB7}" type="presOf" srcId="{845D9ABE-2871-4F06-90B8-99B489D75E50}" destId="{6DB19DD7-D5DD-4640-B620-DD5F06A291CB}" srcOrd="0" destOrd="0" presId="urn:microsoft.com/office/officeart/2005/8/layout/process3"/>
    <dgm:cxn modelId="{365EAD3A-2B36-4CAB-8E0C-4147114ECDE6}" srcId="{B771940E-9717-408E-B108-69BBE1BA150C}" destId="{5AE4F379-DBEB-41DA-BA39-A86247D01FDA}" srcOrd="2" destOrd="0" parTransId="{FF145EB8-C4E3-4AFE-989B-3C3CC3F62CE2}" sibTransId="{603074F7-CF28-480A-9153-05D22DCAD3BB}"/>
    <dgm:cxn modelId="{48A615C9-E60A-4A9D-A782-140B2940FBB0}" type="presOf" srcId="{1FA4C153-AAAA-4833-9EF7-9DF838D63C54}" destId="{3DBC3223-662E-40E1-A4C0-40ED501DECF6}" srcOrd="0" destOrd="0" presId="urn:microsoft.com/office/officeart/2005/8/layout/process3"/>
    <dgm:cxn modelId="{391043CA-B529-44B5-B6EC-06745F31AFAC}" type="presOf" srcId="{89A9BC15-EAEB-47A8-8C2E-633BBC5B0F66}" destId="{0132A21B-B325-45EA-A150-68C0D64D469D}" srcOrd="0" destOrd="5" presId="urn:microsoft.com/office/officeart/2005/8/layout/process3"/>
    <dgm:cxn modelId="{8FE4EAD7-BC20-44FF-BE02-000DFD25A98D}" type="presOf" srcId="{1FA4C153-AAAA-4833-9EF7-9DF838D63C54}" destId="{FE35FBD7-BA15-4FD7-9FEC-850258D7B98D}" srcOrd="1" destOrd="0" presId="urn:microsoft.com/office/officeart/2005/8/layout/process3"/>
    <dgm:cxn modelId="{00500402-55DC-484A-8A62-0C7D71FCEDA9}" srcId="{B771940E-9717-408E-B108-69BBE1BA150C}" destId="{056736A9-8B8A-4C80-B9BF-302414772B66}" srcOrd="3" destOrd="0" parTransId="{6E2074EF-54A4-48A4-9EB0-100C4EBDC9A2}" sibTransId="{B07EF07D-E2C5-41C2-9BDC-3C65D5711322}"/>
    <dgm:cxn modelId="{9E07D108-6DD1-4B78-A4CB-44899CD5BA29}" type="presOf" srcId="{F786FFB5-8C3B-465C-8CE0-4F16812A4057}" destId="{0132A21B-B325-45EA-A150-68C0D64D469D}" srcOrd="0" destOrd="0" presId="urn:microsoft.com/office/officeart/2005/8/layout/process3"/>
    <dgm:cxn modelId="{105DA494-4F26-43D6-8EED-49E85BDC0152}" srcId="{B771940E-9717-408E-B108-69BBE1BA150C}" destId="{B9D2EE95-4EE1-4632-951C-1BFA7B4102C6}" srcOrd="4" destOrd="0" parTransId="{F7A8A93D-2DD7-42D1-B44C-003E9F09599C}" sibTransId="{943E4656-8855-42D0-8579-D1695A51C992}"/>
    <dgm:cxn modelId="{93D9025B-96D0-4030-8022-8AD40B88FAF3}" type="presOf" srcId="{3A42B301-1491-45D0-B082-B1CB946E97FF}" destId="{970547D5-7C72-4101-B139-F83BC61F1FF2}" srcOrd="0" destOrd="0" presId="urn:microsoft.com/office/officeart/2005/8/layout/process3"/>
    <dgm:cxn modelId="{02DEF25C-FA9C-4E26-8B99-C733CEBBD451}" srcId="{392E80FB-3386-424F-B7EF-7FE042FEF2F2}" destId="{9E042378-1675-436B-938B-E8A6393E8714}" srcOrd="3" destOrd="0" parTransId="{06248063-4188-42CB-A92A-488470D3A93D}" sibTransId="{45050CFE-DB89-43F5-BDD6-A101E1E75B36}"/>
    <dgm:cxn modelId="{3C0DDB46-D973-43EE-9B25-C809D3960A91}" type="presOf" srcId="{50C46104-F691-4F1E-BF89-03FB04072B5D}" destId="{0132A21B-B325-45EA-A150-68C0D64D469D}" srcOrd="0" destOrd="1" presId="urn:microsoft.com/office/officeart/2005/8/layout/process3"/>
    <dgm:cxn modelId="{B77DA9F3-FB21-482E-B513-AAF87780C155}" type="presOf" srcId="{056736A9-8B8A-4C80-B9BF-302414772B66}" destId="{0132A21B-B325-45EA-A150-68C0D64D469D}" srcOrd="0" destOrd="3" presId="urn:microsoft.com/office/officeart/2005/8/layout/process3"/>
    <dgm:cxn modelId="{850C917E-F862-4889-AB47-F2DA10382F14}" srcId="{8F1654A5-1C1C-4B24-96A7-A8E92201D459}" destId="{B771940E-9717-408E-B108-69BBE1BA150C}" srcOrd="2" destOrd="0" parTransId="{FF688B79-9A8C-4680-9AF0-1E00A5B71543}" sibTransId="{F288DFE7-5AC4-47C0-80F7-7F0EA1123E01}"/>
    <dgm:cxn modelId="{C7367114-AEE5-4578-981C-AA72377B6D65}" type="presOf" srcId="{1F988B53-2984-407E-8C01-0AFDAB395A68}" destId="{B6B20F81-A789-41D6-B726-589D2B533808}" srcOrd="0" destOrd="1" presId="urn:microsoft.com/office/officeart/2005/8/layout/process3"/>
    <dgm:cxn modelId="{0ED7FDE8-EB7B-40C4-A572-B041809BF1E2}" srcId="{845D9ABE-2871-4F06-90B8-99B489D75E50}" destId="{1F988B53-2984-407E-8C01-0AFDAB395A68}" srcOrd="1" destOrd="0" parTransId="{20DC203C-AAAF-4F37-95D2-EA4DDCBDF201}" sibTransId="{B08BA819-3B01-4949-B33D-DF5CB0813770}"/>
    <dgm:cxn modelId="{29E2B780-CFD6-42F6-8126-14CE381095C3}" type="presOf" srcId="{DB2A3F43-DF5A-45EA-8760-7BE0FCDCA1DB}" destId="{2F0369D7-99BE-4395-83D6-8515793EADA0}" srcOrd="0" destOrd="1" presId="urn:microsoft.com/office/officeart/2005/8/layout/process3"/>
    <dgm:cxn modelId="{88D440B0-3F51-48CD-B6F3-43F9C308B2DE}" type="presOf" srcId="{845D9ABE-2871-4F06-90B8-99B489D75E50}" destId="{31ED794D-0DF5-4ED2-9484-7DC99769A81E}" srcOrd="1" destOrd="0" presId="urn:microsoft.com/office/officeart/2005/8/layout/process3"/>
    <dgm:cxn modelId="{6BA32214-8937-4158-8122-AD495EB8234D}" type="presOf" srcId="{F9104CF3-C727-46EA-9EA6-22A50AD58038}" destId="{2F0369D7-99BE-4395-83D6-8515793EADA0}" srcOrd="0" destOrd="4" presId="urn:microsoft.com/office/officeart/2005/8/layout/process3"/>
    <dgm:cxn modelId="{E8397CD5-ABD3-417E-866E-DB704B485DEE}" srcId="{392E80FB-3386-424F-B7EF-7FE042FEF2F2}" destId="{F9104CF3-C727-46EA-9EA6-22A50AD58038}" srcOrd="4" destOrd="0" parTransId="{0F5F6939-1149-4491-B039-EFF294F47AC4}" sibTransId="{710862CE-39D8-4E4F-A0B3-C2C0CFE0E69D}"/>
    <dgm:cxn modelId="{A834B026-BB3D-4E96-9814-5443A0CB6D6A}" type="presOf" srcId="{392E80FB-3386-424F-B7EF-7FE042FEF2F2}" destId="{CF877646-01C5-41B6-B6C5-53C24D7E5737}" srcOrd="1" destOrd="0" presId="urn:microsoft.com/office/officeart/2005/8/layout/process3"/>
    <dgm:cxn modelId="{142DCA9B-5512-4D67-AB6F-71D38BD04499}" type="presOf" srcId="{B9D2EE95-4EE1-4632-951C-1BFA7B4102C6}" destId="{0132A21B-B325-45EA-A150-68C0D64D469D}" srcOrd="0" destOrd="4" presId="urn:microsoft.com/office/officeart/2005/8/layout/process3"/>
    <dgm:cxn modelId="{1CA199D9-D39E-4161-8456-749162B4070D}" srcId="{845D9ABE-2871-4F06-90B8-99B489D75E50}" destId="{FB7D2F16-B6C3-463A-9EAE-A94F1971D9A4}" srcOrd="2" destOrd="0" parTransId="{BD2FF564-2615-41AE-B24C-F2B23585F640}" sibTransId="{B48302CD-3348-4780-A56E-FC49E206AAFC}"/>
    <dgm:cxn modelId="{B4BFBD57-BB2B-4645-8015-AC742AA79016}" type="presOf" srcId="{8F1654A5-1C1C-4B24-96A7-A8E92201D459}" destId="{E2250B52-00D6-4A39-8FDE-30E589EF3ABF}" srcOrd="0" destOrd="0" presId="urn:microsoft.com/office/officeart/2005/8/layout/process3"/>
    <dgm:cxn modelId="{248927E7-A1E8-4A1B-B559-12633C9576A8}" srcId="{8F1654A5-1C1C-4B24-96A7-A8E92201D459}" destId="{392E80FB-3386-424F-B7EF-7FE042FEF2F2}" srcOrd="0" destOrd="0" parTransId="{8094FB00-1D60-4443-B03E-0FE416357AF9}" sibTransId="{1FA4C153-AAAA-4833-9EF7-9DF838D63C54}"/>
    <dgm:cxn modelId="{9CCE5296-E375-4B4D-8453-8EAD5BB52F76}" type="presOf" srcId="{BF805E93-A1FC-4151-8E6E-BBF6D82C1C02}" destId="{2F0369D7-99BE-4395-83D6-8515793EADA0}" srcOrd="0" destOrd="0" presId="urn:microsoft.com/office/officeart/2005/8/layout/process3"/>
    <dgm:cxn modelId="{E64C2559-C3AD-455A-B1A9-81BFF6B6A3A6}" srcId="{B771940E-9717-408E-B108-69BBE1BA150C}" destId="{02342479-31B2-4979-993C-8DD5A8F9E842}" srcOrd="6" destOrd="0" parTransId="{A7C505FB-F0B6-45B1-800A-FC3CE86C7292}" sibTransId="{CEE41178-31DD-4D54-8A53-BF246447C8FE}"/>
    <dgm:cxn modelId="{F665DC8B-4DF0-4777-B471-1E2AF84D3AD6}" type="presOf" srcId="{FB7D2F16-B6C3-463A-9EAE-A94F1971D9A4}" destId="{B6B20F81-A789-41D6-B726-589D2B533808}" srcOrd="0" destOrd="2" presId="urn:microsoft.com/office/officeart/2005/8/layout/process3"/>
    <dgm:cxn modelId="{DF8C08DB-8230-43CA-9570-563ED17AD025}" srcId="{845D9ABE-2871-4F06-90B8-99B489D75E50}" destId="{DB45C61D-4CB2-4024-B740-19A922071FE8}" srcOrd="0" destOrd="0" parTransId="{059A47C5-265F-4751-8519-CD6EC5843314}" sibTransId="{44E0E61B-0496-474D-A091-16176ABF4194}"/>
    <dgm:cxn modelId="{EB73F157-07E1-4716-B8EE-9BBBCC31F464}" type="presOf" srcId="{3A42B301-1491-45D0-B082-B1CB946E97FF}" destId="{E3627E72-2B64-469D-9253-01AE9C08FA0E}" srcOrd="1" destOrd="0" presId="urn:microsoft.com/office/officeart/2005/8/layout/process3"/>
    <dgm:cxn modelId="{7F9F339D-1C3F-45B5-ABE6-9BC9D842580F}" srcId="{392E80FB-3386-424F-B7EF-7FE042FEF2F2}" destId="{3911B9E9-155F-4A3F-84FE-7A0534FDA677}" srcOrd="2" destOrd="0" parTransId="{A7F8EDE1-244E-449D-8848-DC685B68E840}" sibTransId="{09A96885-E131-4255-9566-02E1DFC72BB9}"/>
    <dgm:cxn modelId="{2D2CB8F8-7829-421D-ABE2-9626FE3D76BC}" type="presParOf" srcId="{E2250B52-00D6-4A39-8FDE-30E589EF3ABF}" destId="{25B79047-FFDA-4E2C-9403-1D20F88C2C24}" srcOrd="0" destOrd="0" presId="urn:microsoft.com/office/officeart/2005/8/layout/process3"/>
    <dgm:cxn modelId="{4C0948DC-BE4C-4049-8930-EE2857CC406F}" type="presParOf" srcId="{25B79047-FFDA-4E2C-9403-1D20F88C2C24}" destId="{8FA05C91-50B9-4FA6-97C6-CFDC4A2695F0}" srcOrd="0" destOrd="0" presId="urn:microsoft.com/office/officeart/2005/8/layout/process3"/>
    <dgm:cxn modelId="{82049806-78FD-42A3-BED8-E07C5CA3A0A8}" type="presParOf" srcId="{25B79047-FFDA-4E2C-9403-1D20F88C2C24}" destId="{CF877646-01C5-41B6-B6C5-53C24D7E5737}" srcOrd="1" destOrd="0" presId="urn:microsoft.com/office/officeart/2005/8/layout/process3"/>
    <dgm:cxn modelId="{0BB8EB56-9EB1-4BC7-88A9-02529E4B5870}" type="presParOf" srcId="{25B79047-FFDA-4E2C-9403-1D20F88C2C24}" destId="{2F0369D7-99BE-4395-83D6-8515793EADA0}" srcOrd="2" destOrd="0" presId="urn:microsoft.com/office/officeart/2005/8/layout/process3"/>
    <dgm:cxn modelId="{58D22F7F-D138-4412-89D6-A1F3884740BB}" type="presParOf" srcId="{E2250B52-00D6-4A39-8FDE-30E589EF3ABF}" destId="{3DBC3223-662E-40E1-A4C0-40ED501DECF6}" srcOrd="1" destOrd="0" presId="urn:microsoft.com/office/officeart/2005/8/layout/process3"/>
    <dgm:cxn modelId="{BDA32CFA-2151-4B6F-BD26-5CC32B742481}" type="presParOf" srcId="{3DBC3223-662E-40E1-A4C0-40ED501DECF6}" destId="{FE35FBD7-BA15-4FD7-9FEC-850258D7B98D}" srcOrd="0" destOrd="0" presId="urn:microsoft.com/office/officeart/2005/8/layout/process3"/>
    <dgm:cxn modelId="{BC9EBACA-FDAF-4C80-83CF-6F47AAE05474}" type="presParOf" srcId="{E2250B52-00D6-4A39-8FDE-30E589EF3ABF}" destId="{8256683D-4918-4115-A7CF-7F9CCD7495B8}" srcOrd="2" destOrd="0" presId="urn:microsoft.com/office/officeart/2005/8/layout/process3"/>
    <dgm:cxn modelId="{6576AE0C-2B0F-4F3B-9D69-B1811A9EB40E}" type="presParOf" srcId="{8256683D-4918-4115-A7CF-7F9CCD7495B8}" destId="{6DB19DD7-D5DD-4640-B620-DD5F06A291CB}" srcOrd="0" destOrd="0" presId="urn:microsoft.com/office/officeart/2005/8/layout/process3"/>
    <dgm:cxn modelId="{D17FD0F7-E297-402A-A3DF-6E220A64D126}" type="presParOf" srcId="{8256683D-4918-4115-A7CF-7F9CCD7495B8}" destId="{31ED794D-0DF5-4ED2-9484-7DC99769A81E}" srcOrd="1" destOrd="0" presId="urn:microsoft.com/office/officeart/2005/8/layout/process3"/>
    <dgm:cxn modelId="{318C4396-5D09-452A-A2A1-5CF5FD75B7A2}" type="presParOf" srcId="{8256683D-4918-4115-A7CF-7F9CCD7495B8}" destId="{B6B20F81-A789-41D6-B726-589D2B533808}" srcOrd="2" destOrd="0" presId="urn:microsoft.com/office/officeart/2005/8/layout/process3"/>
    <dgm:cxn modelId="{01A07C70-09BF-473C-B57D-5C43A300BBF0}" type="presParOf" srcId="{E2250B52-00D6-4A39-8FDE-30E589EF3ABF}" destId="{970547D5-7C72-4101-B139-F83BC61F1FF2}" srcOrd="3" destOrd="0" presId="urn:microsoft.com/office/officeart/2005/8/layout/process3"/>
    <dgm:cxn modelId="{CF8CC20A-ACC6-440C-A462-58BA3062EE4B}" type="presParOf" srcId="{970547D5-7C72-4101-B139-F83BC61F1FF2}" destId="{E3627E72-2B64-469D-9253-01AE9C08FA0E}" srcOrd="0" destOrd="0" presId="urn:microsoft.com/office/officeart/2005/8/layout/process3"/>
    <dgm:cxn modelId="{AFB1F2F6-E38B-4BD5-AC72-0966C1D7EF8B}" type="presParOf" srcId="{E2250B52-00D6-4A39-8FDE-30E589EF3ABF}" destId="{8253D22F-6F53-481D-8BF6-EBA31629024A}" srcOrd="4" destOrd="0" presId="urn:microsoft.com/office/officeart/2005/8/layout/process3"/>
    <dgm:cxn modelId="{E235E508-372D-461B-90AD-E09921FCB0A4}" type="presParOf" srcId="{8253D22F-6F53-481D-8BF6-EBA31629024A}" destId="{6F7EDE1E-8DCC-4B0F-8245-B83052A738FB}" srcOrd="0" destOrd="0" presId="urn:microsoft.com/office/officeart/2005/8/layout/process3"/>
    <dgm:cxn modelId="{B793B653-67C3-4976-A3A1-6884FBAF9386}" type="presParOf" srcId="{8253D22F-6F53-481D-8BF6-EBA31629024A}" destId="{876C12D6-87C4-4AED-963E-E5790DB6DCE4}" srcOrd="1" destOrd="0" presId="urn:microsoft.com/office/officeart/2005/8/layout/process3"/>
    <dgm:cxn modelId="{B9ABC056-9B08-4150-A1C4-6513721FE410}" type="presParOf" srcId="{8253D22F-6F53-481D-8BF6-EBA31629024A}" destId="{0132A21B-B325-45EA-A150-68C0D64D469D}"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385B4AD-FF11-4EAB-A81E-21AFC02F84F5}" type="doc">
      <dgm:prSet loTypeId="urn:microsoft.com/office/officeart/2005/8/layout/arrow2" loCatId="process" qsTypeId="urn:microsoft.com/office/officeart/2005/8/quickstyle/simple1" qsCatId="simple" csTypeId="urn:microsoft.com/office/officeart/2005/8/colors/accent1_2" csCatId="accent1" phldr="1"/>
      <dgm:spPr/>
    </dgm:pt>
    <dgm:pt modelId="{05B17D00-887E-41DF-B6BD-720A513E6FBF}">
      <dgm:prSet phldrT="[Text]" custT="1"/>
      <dgm:spPr/>
      <dgm:t>
        <a:bodyPr/>
        <a:lstStyle/>
        <a:p>
          <a:r>
            <a:rPr lang="fr-FR" sz="2000" b="1" noProof="0" dirty="0">
              <a:solidFill>
                <a:schemeClr val="bg1"/>
              </a:solidFill>
            </a:rPr>
            <a:t>(3) Actions à partir de 2025</a:t>
          </a:r>
        </a:p>
      </dgm:t>
    </dgm:pt>
    <dgm:pt modelId="{CAF422ED-C2AC-440A-9519-F388D095490D}" type="parTrans" cxnId="{89C359BE-702E-40AC-8AC7-A125A12194F4}">
      <dgm:prSet/>
      <dgm:spPr/>
      <dgm:t>
        <a:bodyPr/>
        <a:lstStyle/>
        <a:p>
          <a:endParaRPr lang="en-US"/>
        </a:p>
      </dgm:t>
    </dgm:pt>
    <dgm:pt modelId="{46586EC8-E23F-4227-B0E1-CE4EB65390AD}" type="sibTrans" cxnId="{89C359BE-702E-40AC-8AC7-A125A12194F4}">
      <dgm:prSet/>
      <dgm:spPr/>
      <dgm:t>
        <a:bodyPr/>
        <a:lstStyle/>
        <a:p>
          <a:endParaRPr lang="en-US"/>
        </a:p>
      </dgm:t>
    </dgm:pt>
    <dgm:pt modelId="{62F41FC5-880A-4F6C-8342-EE3EF64EFE8E}">
      <dgm:prSet phldrT="[Text]" custT="1"/>
      <dgm:spPr/>
      <dgm:t>
        <a:bodyPr/>
        <a:lstStyle/>
        <a:p>
          <a:r>
            <a:rPr lang="en-CA" sz="2000" b="1" dirty="0">
              <a:solidFill>
                <a:schemeClr val="bg1"/>
              </a:solidFill>
            </a:rPr>
            <a:t>(2) </a:t>
          </a:r>
          <a:r>
            <a:rPr lang="en-CA" sz="2000" b="1" dirty="0" err="1">
              <a:solidFill>
                <a:schemeClr val="bg1"/>
              </a:solidFill>
            </a:rPr>
            <a:t>Objectifs</a:t>
          </a:r>
          <a:r>
            <a:rPr lang="en-CA" sz="2000" b="1" dirty="0">
              <a:solidFill>
                <a:schemeClr val="bg1"/>
              </a:solidFill>
            </a:rPr>
            <a:t> pour 2030</a:t>
          </a:r>
          <a:endParaRPr lang="en-US" sz="2000" b="1" dirty="0">
            <a:solidFill>
              <a:schemeClr val="bg1"/>
            </a:solidFill>
          </a:endParaRPr>
        </a:p>
      </dgm:t>
    </dgm:pt>
    <dgm:pt modelId="{1F953F20-3E06-4FF6-8AC5-F4370C599490}" type="parTrans" cxnId="{F38A95C0-E9CE-4F61-A763-1F79C7C87FFD}">
      <dgm:prSet/>
      <dgm:spPr/>
      <dgm:t>
        <a:bodyPr/>
        <a:lstStyle/>
        <a:p>
          <a:endParaRPr lang="en-US"/>
        </a:p>
      </dgm:t>
    </dgm:pt>
    <dgm:pt modelId="{B4262516-F36B-4AD5-8E4E-7F200ECF3D28}" type="sibTrans" cxnId="{F38A95C0-E9CE-4F61-A763-1F79C7C87FFD}">
      <dgm:prSet/>
      <dgm:spPr/>
      <dgm:t>
        <a:bodyPr/>
        <a:lstStyle/>
        <a:p>
          <a:endParaRPr lang="en-US"/>
        </a:p>
      </dgm:t>
    </dgm:pt>
    <dgm:pt modelId="{970C1425-221C-46AD-90EB-5B4DF6CD844B}">
      <dgm:prSet phldrT="[Text]" custT="1"/>
      <dgm:spPr/>
      <dgm:t>
        <a:bodyPr/>
        <a:lstStyle/>
        <a:p>
          <a:r>
            <a:rPr lang="en-CA" sz="2000" b="1" dirty="0">
              <a:solidFill>
                <a:schemeClr val="bg1"/>
              </a:solidFill>
            </a:rPr>
            <a:t>(1) Vision de 2050</a:t>
          </a:r>
          <a:endParaRPr lang="en-US" sz="2000" b="1" dirty="0">
            <a:solidFill>
              <a:schemeClr val="bg1"/>
            </a:solidFill>
          </a:endParaRPr>
        </a:p>
      </dgm:t>
    </dgm:pt>
    <dgm:pt modelId="{9B0EE8D3-6C06-492B-A04A-81A6EC68B072}" type="parTrans" cxnId="{38E0FDFC-B288-4587-B13E-FCEF85C4BA97}">
      <dgm:prSet/>
      <dgm:spPr/>
      <dgm:t>
        <a:bodyPr/>
        <a:lstStyle/>
        <a:p>
          <a:endParaRPr lang="en-US"/>
        </a:p>
      </dgm:t>
    </dgm:pt>
    <dgm:pt modelId="{F9BB8E75-4896-4291-9AF0-CB2C53AC7010}" type="sibTrans" cxnId="{38E0FDFC-B288-4587-B13E-FCEF85C4BA97}">
      <dgm:prSet/>
      <dgm:spPr/>
      <dgm:t>
        <a:bodyPr/>
        <a:lstStyle/>
        <a:p>
          <a:endParaRPr lang="en-US"/>
        </a:p>
      </dgm:t>
    </dgm:pt>
    <dgm:pt modelId="{0EEF0112-1621-480E-8592-F97F544BD3DD}" type="pres">
      <dgm:prSet presAssocID="{4385B4AD-FF11-4EAB-A81E-21AFC02F84F5}" presName="arrowDiagram" presStyleCnt="0">
        <dgm:presLayoutVars>
          <dgm:chMax val="5"/>
          <dgm:dir/>
          <dgm:resizeHandles val="exact"/>
        </dgm:presLayoutVars>
      </dgm:prSet>
      <dgm:spPr/>
    </dgm:pt>
    <dgm:pt modelId="{4BFFB10A-9DE8-4AD9-B1A2-05D4323E9FB0}" type="pres">
      <dgm:prSet presAssocID="{4385B4AD-FF11-4EAB-A81E-21AFC02F84F5}" presName="arrow" presStyleLbl="bgShp" presStyleIdx="0" presStyleCnt="1"/>
      <dgm:spPr>
        <a:solidFill>
          <a:schemeClr val="tx2">
            <a:lumMod val="60000"/>
            <a:lumOff val="40000"/>
          </a:schemeClr>
        </a:solidFill>
      </dgm:spPr>
    </dgm:pt>
    <dgm:pt modelId="{83129764-2E86-474C-836F-8F183C6A76DC}" type="pres">
      <dgm:prSet presAssocID="{4385B4AD-FF11-4EAB-A81E-21AFC02F84F5}" presName="arrowDiagram3" presStyleCnt="0"/>
      <dgm:spPr/>
    </dgm:pt>
    <dgm:pt modelId="{C5A5253E-FD71-41BE-A633-475E26979C02}" type="pres">
      <dgm:prSet presAssocID="{05B17D00-887E-41DF-B6BD-720A513E6FBF}" presName="bullet3a" presStyleLbl="node1" presStyleIdx="0" presStyleCnt="3"/>
      <dgm:spPr>
        <a:solidFill>
          <a:schemeClr val="tx2">
            <a:lumMod val="50000"/>
          </a:schemeClr>
        </a:solidFill>
      </dgm:spPr>
    </dgm:pt>
    <dgm:pt modelId="{C268C6B2-47EB-4C44-8667-CF245DF38633}" type="pres">
      <dgm:prSet presAssocID="{05B17D00-887E-41DF-B6BD-720A513E6FBF}" presName="textBox3a" presStyleLbl="revTx" presStyleIdx="0" presStyleCnt="3">
        <dgm:presLayoutVars>
          <dgm:bulletEnabled val="1"/>
        </dgm:presLayoutVars>
      </dgm:prSet>
      <dgm:spPr/>
      <dgm:t>
        <a:bodyPr/>
        <a:lstStyle/>
        <a:p>
          <a:endParaRPr lang="fr-FR"/>
        </a:p>
      </dgm:t>
    </dgm:pt>
    <dgm:pt modelId="{F281CDBE-5F1E-4A4D-87F6-FD687F12813E}" type="pres">
      <dgm:prSet presAssocID="{62F41FC5-880A-4F6C-8342-EE3EF64EFE8E}" presName="bullet3b" presStyleLbl="node1" presStyleIdx="1" presStyleCnt="3"/>
      <dgm:spPr>
        <a:solidFill>
          <a:schemeClr val="tx2">
            <a:lumMod val="50000"/>
          </a:schemeClr>
        </a:solidFill>
      </dgm:spPr>
    </dgm:pt>
    <dgm:pt modelId="{467034EA-FFD6-4493-9B1F-70E6E32EA5D0}" type="pres">
      <dgm:prSet presAssocID="{62F41FC5-880A-4F6C-8342-EE3EF64EFE8E}" presName="textBox3b" presStyleLbl="revTx" presStyleIdx="1" presStyleCnt="3">
        <dgm:presLayoutVars>
          <dgm:bulletEnabled val="1"/>
        </dgm:presLayoutVars>
      </dgm:prSet>
      <dgm:spPr/>
      <dgm:t>
        <a:bodyPr/>
        <a:lstStyle/>
        <a:p>
          <a:endParaRPr lang="fr-FR"/>
        </a:p>
      </dgm:t>
    </dgm:pt>
    <dgm:pt modelId="{728FBCFF-A215-41FD-BA91-367F949578DB}" type="pres">
      <dgm:prSet presAssocID="{970C1425-221C-46AD-90EB-5B4DF6CD844B}" presName="bullet3c" presStyleLbl="node1" presStyleIdx="2" presStyleCnt="3"/>
      <dgm:spPr>
        <a:solidFill>
          <a:schemeClr val="tx2">
            <a:lumMod val="50000"/>
          </a:schemeClr>
        </a:solidFill>
      </dgm:spPr>
    </dgm:pt>
    <dgm:pt modelId="{CBEFD3E1-7654-47E2-AB83-426B3592B2A0}" type="pres">
      <dgm:prSet presAssocID="{970C1425-221C-46AD-90EB-5B4DF6CD844B}" presName="textBox3c" presStyleLbl="revTx" presStyleIdx="2" presStyleCnt="3">
        <dgm:presLayoutVars>
          <dgm:bulletEnabled val="1"/>
        </dgm:presLayoutVars>
      </dgm:prSet>
      <dgm:spPr/>
      <dgm:t>
        <a:bodyPr/>
        <a:lstStyle/>
        <a:p>
          <a:endParaRPr lang="fr-FR"/>
        </a:p>
      </dgm:t>
    </dgm:pt>
  </dgm:ptLst>
  <dgm:cxnLst>
    <dgm:cxn modelId="{37A471D0-6323-451C-BE4B-1FE14A234C4B}" type="presOf" srcId="{05B17D00-887E-41DF-B6BD-720A513E6FBF}" destId="{C268C6B2-47EB-4C44-8667-CF245DF38633}" srcOrd="0" destOrd="0" presId="urn:microsoft.com/office/officeart/2005/8/layout/arrow2"/>
    <dgm:cxn modelId="{9D16EF5B-1F71-4E9D-BD05-903CCCE8A646}" type="presOf" srcId="{970C1425-221C-46AD-90EB-5B4DF6CD844B}" destId="{CBEFD3E1-7654-47E2-AB83-426B3592B2A0}" srcOrd="0" destOrd="0" presId="urn:microsoft.com/office/officeart/2005/8/layout/arrow2"/>
    <dgm:cxn modelId="{F38A95C0-E9CE-4F61-A763-1F79C7C87FFD}" srcId="{4385B4AD-FF11-4EAB-A81E-21AFC02F84F5}" destId="{62F41FC5-880A-4F6C-8342-EE3EF64EFE8E}" srcOrd="1" destOrd="0" parTransId="{1F953F20-3E06-4FF6-8AC5-F4370C599490}" sibTransId="{B4262516-F36B-4AD5-8E4E-7F200ECF3D28}"/>
    <dgm:cxn modelId="{EAC49C79-1B4A-4A54-ABA6-C1CB767C7924}" type="presOf" srcId="{62F41FC5-880A-4F6C-8342-EE3EF64EFE8E}" destId="{467034EA-FFD6-4493-9B1F-70E6E32EA5D0}" srcOrd="0" destOrd="0" presId="urn:microsoft.com/office/officeart/2005/8/layout/arrow2"/>
    <dgm:cxn modelId="{89C359BE-702E-40AC-8AC7-A125A12194F4}" srcId="{4385B4AD-FF11-4EAB-A81E-21AFC02F84F5}" destId="{05B17D00-887E-41DF-B6BD-720A513E6FBF}" srcOrd="0" destOrd="0" parTransId="{CAF422ED-C2AC-440A-9519-F388D095490D}" sibTransId="{46586EC8-E23F-4227-B0E1-CE4EB65390AD}"/>
    <dgm:cxn modelId="{38E0FDFC-B288-4587-B13E-FCEF85C4BA97}" srcId="{4385B4AD-FF11-4EAB-A81E-21AFC02F84F5}" destId="{970C1425-221C-46AD-90EB-5B4DF6CD844B}" srcOrd="2" destOrd="0" parTransId="{9B0EE8D3-6C06-492B-A04A-81A6EC68B072}" sibTransId="{F9BB8E75-4896-4291-9AF0-CB2C53AC7010}"/>
    <dgm:cxn modelId="{A04ADF5F-978A-434E-9952-3D36F4E6A9E7}" type="presOf" srcId="{4385B4AD-FF11-4EAB-A81E-21AFC02F84F5}" destId="{0EEF0112-1621-480E-8592-F97F544BD3DD}" srcOrd="0" destOrd="0" presId="urn:microsoft.com/office/officeart/2005/8/layout/arrow2"/>
    <dgm:cxn modelId="{7587AF79-BD0C-457F-AABA-9C6DF040007E}" type="presParOf" srcId="{0EEF0112-1621-480E-8592-F97F544BD3DD}" destId="{4BFFB10A-9DE8-4AD9-B1A2-05D4323E9FB0}" srcOrd="0" destOrd="0" presId="urn:microsoft.com/office/officeart/2005/8/layout/arrow2"/>
    <dgm:cxn modelId="{59689DE2-B68B-4436-A20A-70E0A7C44066}" type="presParOf" srcId="{0EEF0112-1621-480E-8592-F97F544BD3DD}" destId="{83129764-2E86-474C-836F-8F183C6A76DC}" srcOrd="1" destOrd="0" presId="urn:microsoft.com/office/officeart/2005/8/layout/arrow2"/>
    <dgm:cxn modelId="{1FA0D923-B4ED-4B85-A81D-6BA5552FAEEB}" type="presParOf" srcId="{83129764-2E86-474C-836F-8F183C6A76DC}" destId="{C5A5253E-FD71-41BE-A633-475E26979C02}" srcOrd="0" destOrd="0" presId="urn:microsoft.com/office/officeart/2005/8/layout/arrow2"/>
    <dgm:cxn modelId="{1B6750E1-6999-484D-AC69-EA07AD7B75DE}" type="presParOf" srcId="{83129764-2E86-474C-836F-8F183C6A76DC}" destId="{C268C6B2-47EB-4C44-8667-CF245DF38633}" srcOrd="1" destOrd="0" presId="urn:microsoft.com/office/officeart/2005/8/layout/arrow2"/>
    <dgm:cxn modelId="{5827009B-3E54-4B03-9811-49BC304EBC09}" type="presParOf" srcId="{83129764-2E86-474C-836F-8F183C6A76DC}" destId="{F281CDBE-5F1E-4A4D-87F6-FD687F12813E}" srcOrd="2" destOrd="0" presId="urn:microsoft.com/office/officeart/2005/8/layout/arrow2"/>
    <dgm:cxn modelId="{175CC517-341F-4C3A-8C98-26BCE138D864}" type="presParOf" srcId="{83129764-2E86-474C-836F-8F183C6A76DC}" destId="{467034EA-FFD6-4493-9B1F-70E6E32EA5D0}" srcOrd="3" destOrd="0" presId="urn:microsoft.com/office/officeart/2005/8/layout/arrow2"/>
    <dgm:cxn modelId="{790028FB-498B-424B-AA00-7A510C662E16}" type="presParOf" srcId="{83129764-2E86-474C-836F-8F183C6A76DC}" destId="{728FBCFF-A215-41FD-BA91-367F949578DB}" srcOrd="4" destOrd="0" presId="urn:microsoft.com/office/officeart/2005/8/layout/arrow2"/>
    <dgm:cxn modelId="{D892452D-565C-47F5-9D21-DB26E62C5663}" type="presParOf" srcId="{83129764-2E86-474C-836F-8F183C6A76DC}" destId="{CBEFD3E1-7654-47E2-AB83-426B3592B2A0}"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85B4AD-FF11-4EAB-A81E-21AFC02F84F5}" type="doc">
      <dgm:prSet loTypeId="urn:microsoft.com/office/officeart/2005/8/layout/arrow2" loCatId="process" qsTypeId="urn:microsoft.com/office/officeart/2005/8/quickstyle/simple1" qsCatId="simple" csTypeId="urn:microsoft.com/office/officeart/2005/8/colors/accent1_2" csCatId="accent1" phldr="1"/>
      <dgm:spPr/>
    </dgm:pt>
    <dgm:pt modelId="{05B17D00-887E-41DF-B6BD-720A513E6FBF}">
      <dgm:prSet phldrT="[Text]" custT="1"/>
      <dgm:spPr/>
      <dgm:t>
        <a:bodyPr/>
        <a:lstStyle/>
        <a:p>
          <a:r>
            <a:rPr lang="fr-FR" sz="2000" b="1" noProof="0" dirty="0">
              <a:solidFill>
                <a:schemeClr val="bg1"/>
              </a:solidFill>
            </a:rPr>
            <a:t>3. Actions à partir de 2025</a:t>
          </a:r>
        </a:p>
      </dgm:t>
    </dgm:pt>
    <dgm:pt modelId="{CAF422ED-C2AC-440A-9519-F388D095490D}" type="parTrans" cxnId="{89C359BE-702E-40AC-8AC7-A125A12194F4}">
      <dgm:prSet/>
      <dgm:spPr/>
      <dgm:t>
        <a:bodyPr/>
        <a:lstStyle/>
        <a:p>
          <a:endParaRPr lang="en-US"/>
        </a:p>
      </dgm:t>
    </dgm:pt>
    <dgm:pt modelId="{46586EC8-E23F-4227-B0E1-CE4EB65390AD}" type="sibTrans" cxnId="{89C359BE-702E-40AC-8AC7-A125A12194F4}">
      <dgm:prSet/>
      <dgm:spPr/>
      <dgm:t>
        <a:bodyPr/>
        <a:lstStyle/>
        <a:p>
          <a:endParaRPr lang="en-US"/>
        </a:p>
      </dgm:t>
    </dgm:pt>
    <dgm:pt modelId="{62F41FC5-880A-4F6C-8342-EE3EF64EFE8E}">
      <dgm:prSet phldrT="[Text]" custT="1"/>
      <dgm:spPr/>
      <dgm:t>
        <a:bodyPr/>
        <a:lstStyle/>
        <a:p>
          <a:r>
            <a:rPr lang="en-CA" sz="2000" b="1" dirty="0">
              <a:solidFill>
                <a:schemeClr val="bg1"/>
              </a:solidFill>
            </a:rPr>
            <a:t>2. </a:t>
          </a:r>
          <a:r>
            <a:rPr lang="en-CA" sz="2000" b="1" dirty="0" err="1">
              <a:solidFill>
                <a:schemeClr val="bg1"/>
              </a:solidFill>
            </a:rPr>
            <a:t>Objectifs</a:t>
          </a:r>
          <a:r>
            <a:rPr lang="en-CA" sz="2000" b="1" dirty="0">
              <a:solidFill>
                <a:schemeClr val="bg1"/>
              </a:solidFill>
            </a:rPr>
            <a:t> pour 2030</a:t>
          </a:r>
          <a:endParaRPr lang="en-US" sz="2000" b="1" dirty="0">
            <a:solidFill>
              <a:schemeClr val="bg1"/>
            </a:solidFill>
          </a:endParaRPr>
        </a:p>
      </dgm:t>
    </dgm:pt>
    <dgm:pt modelId="{1F953F20-3E06-4FF6-8AC5-F4370C599490}" type="parTrans" cxnId="{F38A95C0-E9CE-4F61-A763-1F79C7C87FFD}">
      <dgm:prSet/>
      <dgm:spPr/>
      <dgm:t>
        <a:bodyPr/>
        <a:lstStyle/>
        <a:p>
          <a:endParaRPr lang="en-US"/>
        </a:p>
      </dgm:t>
    </dgm:pt>
    <dgm:pt modelId="{B4262516-F36B-4AD5-8E4E-7F200ECF3D28}" type="sibTrans" cxnId="{F38A95C0-E9CE-4F61-A763-1F79C7C87FFD}">
      <dgm:prSet/>
      <dgm:spPr/>
      <dgm:t>
        <a:bodyPr/>
        <a:lstStyle/>
        <a:p>
          <a:endParaRPr lang="en-US"/>
        </a:p>
      </dgm:t>
    </dgm:pt>
    <dgm:pt modelId="{970C1425-221C-46AD-90EB-5B4DF6CD844B}">
      <dgm:prSet phldrT="[Text]" custT="1"/>
      <dgm:spPr/>
      <dgm:t>
        <a:bodyPr/>
        <a:lstStyle/>
        <a:p>
          <a:r>
            <a:rPr lang="en-CA" sz="2000" b="1" dirty="0">
              <a:solidFill>
                <a:schemeClr val="bg1"/>
              </a:solidFill>
            </a:rPr>
            <a:t>1. Vision de 2050</a:t>
          </a:r>
          <a:endParaRPr lang="en-US" sz="2000" b="1" dirty="0">
            <a:solidFill>
              <a:schemeClr val="bg1"/>
            </a:solidFill>
          </a:endParaRPr>
        </a:p>
      </dgm:t>
    </dgm:pt>
    <dgm:pt modelId="{9B0EE8D3-6C06-492B-A04A-81A6EC68B072}" type="parTrans" cxnId="{38E0FDFC-B288-4587-B13E-FCEF85C4BA97}">
      <dgm:prSet/>
      <dgm:spPr/>
      <dgm:t>
        <a:bodyPr/>
        <a:lstStyle/>
        <a:p>
          <a:endParaRPr lang="en-US"/>
        </a:p>
      </dgm:t>
    </dgm:pt>
    <dgm:pt modelId="{F9BB8E75-4896-4291-9AF0-CB2C53AC7010}" type="sibTrans" cxnId="{38E0FDFC-B288-4587-B13E-FCEF85C4BA97}">
      <dgm:prSet/>
      <dgm:spPr/>
      <dgm:t>
        <a:bodyPr/>
        <a:lstStyle/>
        <a:p>
          <a:endParaRPr lang="en-US"/>
        </a:p>
      </dgm:t>
    </dgm:pt>
    <dgm:pt modelId="{0EEF0112-1621-480E-8592-F97F544BD3DD}" type="pres">
      <dgm:prSet presAssocID="{4385B4AD-FF11-4EAB-A81E-21AFC02F84F5}" presName="arrowDiagram" presStyleCnt="0">
        <dgm:presLayoutVars>
          <dgm:chMax val="5"/>
          <dgm:dir/>
          <dgm:resizeHandles val="exact"/>
        </dgm:presLayoutVars>
      </dgm:prSet>
      <dgm:spPr/>
    </dgm:pt>
    <dgm:pt modelId="{4BFFB10A-9DE8-4AD9-B1A2-05D4323E9FB0}" type="pres">
      <dgm:prSet presAssocID="{4385B4AD-FF11-4EAB-A81E-21AFC02F84F5}" presName="arrow" presStyleLbl="bgShp" presStyleIdx="0" presStyleCnt="1"/>
      <dgm:spPr>
        <a:solidFill>
          <a:schemeClr val="tx2">
            <a:lumMod val="60000"/>
            <a:lumOff val="40000"/>
          </a:schemeClr>
        </a:solidFill>
      </dgm:spPr>
    </dgm:pt>
    <dgm:pt modelId="{83129764-2E86-474C-836F-8F183C6A76DC}" type="pres">
      <dgm:prSet presAssocID="{4385B4AD-FF11-4EAB-A81E-21AFC02F84F5}" presName="arrowDiagram3" presStyleCnt="0"/>
      <dgm:spPr/>
    </dgm:pt>
    <dgm:pt modelId="{C5A5253E-FD71-41BE-A633-475E26979C02}" type="pres">
      <dgm:prSet presAssocID="{05B17D00-887E-41DF-B6BD-720A513E6FBF}" presName="bullet3a" presStyleLbl="node1" presStyleIdx="0" presStyleCnt="3"/>
      <dgm:spPr>
        <a:solidFill>
          <a:schemeClr val="tx2">
            <a:lumMod val="50000"/>
          </a:schemeClr>
        </a:solidFill>
      </dgm:spPr>
    </dgm:pt>
    <dgm:pt modelId="{C268C6B2-47EB-4C44-8667-CF245DF38633}" type="pres">
      <dgm:prSet presAssocID="{05B17D00-887E-41DF-B6BD-720A513E6FBF}" presName="textBox3a" presStyleLbl="revTx" presStyleIdx="0" presStyleCnt="3">
        <dgm:presLayoutVars>
          <dgm:bulletEnabled val="1"/>
        </dgm:presLayoutVars>
      </dgm:prSet>
      <dgm:spPr/>
      <dgm:t>
        <a:bodyPr/>
        <a:lstStyle/>
        <a:p>
          <a:endParaRPr lang="fr-FR"/>
        </a:p>
      </dgm:t>
    </dgm:pt>
    <dgm:pt modelId="{F281CDBE-5F1E-4A4D-87F6-FD687F12813E}" type="pres">
      <dgm:prSet presAssocID="{62F41FC5-880A-4F6C-8342-EE3EF64EFE8E}" presName="bullet3b" presStyleLbl="node1" presStyleIdx="1" presStyleCnt="3"/>
      <dgm:spPr>
        <a:solidFill>
          <a:schemeClr val="tx2">
            <a:lumMod val="50000"/>
          </a:schemeClr>
        </a:solidFill>
      </dgm:spPr>
    </dgm:pt>
    <dgm:pt modelId="{467034EA-FFD6-4493-9B1F-70E6E32EA5D0}" type="pres">
      <dgm:prSet presAssocID="{62F41FC5-880A-4F6C-8342-EE3EF64EFE8E}" presName="textBox3b" presStyleLbl="revTx" presStyleIdx="1" presStyleCnt="3">
        <dgm:presLayoutVars>
          <dgm:bulletEnabled val="1"/>
        </dgm:presLayoutVars>
      </dgm:prSet>
      <dgm:spPr/>
      <dgm:t>
        <a:bodyPr/>
        <a:lstStyle/>
        <a:p>
          <a:endParaRPr lang="fr-FR"/>
        </a:p>
      </dgm:t>
    </dgm:pt>
    <dgm:pt modelId="{728FBCFF-A215-41FD-BA91-367F949578DB}" type="pres">
      <dgm:prSet presAssocID="{970C1425-221C-46AD-90EB-5B4DF6CD844B}" presName="bullet3c" presStyleLbl="node1" presStyleIdx="2" presStyleCnt="3"/>
      <dgm:spPr>
        <a:solidFill>
          <a:schemeClr val="tx2">
            <a:lumMod val="50000"/>
          </a:schemeClr>
        </a:solidFill>
      </dgm:spPr>
    </dgm:pt>
    <dgm:pt modelId="{CBEFD3E1-7654-47E2-AB83-426B3592B2A0}" type="pres">
      <dgm:prSet presAssocID="{970C1425-221C-46AD-90EB-5B4DF6CD844B}" presName="textBox3c" presStyleLbl="revTx" presStyleIdx="2" presStyleCnt="3">
        <dgm:presLayoutVars>
          <dgm:bulletEnabled val="1"/>
        </dgm:presLayoutVars>
      </dgm:prSet>
      <dgm:spPr/>
      <dgm:t>
        <a:bodyPr/>
        <a:lstStyle/>
        <a:p>
          <a:endParaRPr lang="fr-FR"/>
        </a:p>
      </dgm:t>
    </dgm:pt>
  </dgm:ptLst>
  <dgm:cxnLst>
    <dgm:cxn modelId="{37A471D0-6323-451C-BE4B-1FE14A234C4B}" type="presOf" srcId="{05B17D00-887E-41DF-B6BD-720A513E6FBF}" destId="{C268C6B2-47EB-4C44-8667-CF245DF38633}" srcOrd="0" destOrd="0" presId="urn:microsoft.com/office/officeart/2005/8/layout/arrow2"/>
    <dgm:cxn modelId="{9D16EF5B-1F71-4E9D-BD05-903CCCE8A646}" type="presOf" srcId="{970C1425-221C-46AD-90EB-5B4DF6CD844B}" destId="{CBEFD3E1-7654-47E2-AB83-426B3592B2A0}" srcOrd="0" destOrd="0" presId="urn:microsoft.com/office/officeart/2005/8/layout/arrow2"/>
    <dgm:cxn modelId="{F38A95C0-E9CE-4F61-A763-1F79C7C87FFD}" srcId="{4385B4AD-FF11-4EAB-A81E-21AFC02F84F5}" destId="{62F41FC5-880A-4F6C-8342-EE3EF64EFE8E}" srcOrd="1" destOrd="0" parTransId="{1F953F20-3E06-4FF6-8AC5-F4370C599490}" sibTransId="{B4262516-F36B-4AD5-8E4E-7F200ECF3D28}"/>
    <dgm:cxn modelId="{EAC49C79-1B4A-4A54-ABA6-C1CB767C7924}" type="presOf" srcId="{62F41FC5-880A-4F6C-8342-EE3EF64EFE8E}" destId="{467034EA-FFD6-4493-9B1F-70E6E32EA5D0}" srcOrd="0" destOrd="0" presId="urn:microsoft.com/office/officeart/2005/8/layout/arrow2"/>
    <dgm:cxn modelId="{89C359BE-702E-40AC-8AC7-A125A12194F4}" srcId="{4385B4AD-FF11-4EAB-A81E-21AFC02F84F5}" destId="{05B17D00-887E-41DF-B6BD-720A513E6FBF}" srcOrd="0" destOrd="0" parTransId="{CAF422ED-C2AC-440A-9519-F388D095490D}" sibTransId="{46586EC8-E23F-4227-B0E1-CE4EB65390AD}"/>
    <dgm:cxn modelId="{38E0FDFC-B288-4587-B13E-FCEF85C4BA97}" srcId="{4385B4AD-FF11-4EAB-A81E-21AFC02F84F5}" destId="{970C1425-221C-46AD-90EB-5B4DF6CD844B}" srcOrd="2" destOrd="0" parTransId="{9B0EE8D3-6C06-492B-A04A-81A6EC68B072}" sibTransId="{F9BB8E75-4896-4291-9AF0-CB2C53AC7010}"/>
    <dgm:cxn modelId="{A04ADF5F-978A-434E-9952-3D36F4E6A9E7}" type="presOf" srcId="{4385B4AD-FF11-4EAB-A81E-21AFC02F84F5}" destId="{0EEF0112-1621-480E-8592-F97F544BD3DD}" srcOrd="0" destOrd="0" presId="urn:microsoft.com/office/officeart/2005/8/layout/arrow2"/>
    <dgm:cxn modelId="{7587AF79-BD0C-457F-AABA-9C6DF040007E}" type="presParOf" srcId="{0EEF0112-1621-480E-8592-F97F544BD3DD}" destId="{4BFFB10A-9DE8-4AD9-B1A2-05D4323E9FB0}" srcOrd="0" destOrd="0" presId="urn:microsoft.com/office/officeart/2005/8/layout/arrow2"/>
    <dgm:cxn modelId="{59689DE2-B68B-4436-A20A-70E0A7C44066}" type="presParOf" srcId="{0EEF0112-1621-480E-8592-F97F544BD3DD}" destId="{83129764-2E86-474C-836F-8F183C6A76DC}" srcOrd="1" destOrd="0" presId="urn:microsoft.com/office/officeart/2005/8/layout/arrow2"/>
    <dgm:cxn modelId="{1FA0D923-B4ED-4B85-A81D-6BA5552FAEEB}" type="presParOf" srcId="{83129764-2E86-474C-836F-8F183C6A76DC}" destId="{C5A5253E-FD71-41BE-A633-475E26979C02}" srcOrd="0" destOrd="0" presId="urn:microsoft.com/office/officeart/2005/8/layout/arrow2"/>
    <dgm:cxn modelId="{1B6750E1-6999-484D-AC69-EA07AD7B75DE}" type="presParOf" srcId="{83129764-2E86-474C-836F-8F183C6A76DC}" destId="{C268C6B2-47EB-4C44-8667-CF245DF38633}" srcOrd="1" destOrd="0" presId="urn:microsoft.com/office/officeart/2005/8/layout/arrow2"/>
    <dgm:cxn modelId="{5827009B-3E54-4B03-9811-49BC304EBC09}" type="presParOf" srcId="{83129764-2E86-474C-836F-8F183C6A76DC}" destId="{F281CDBE-5F1E-4A4D-87F6-FD687F12813E}" srcOrd="2" destOrd="0" presId="urn:microsoft.com/office/officeart/2005/8/layout/arrow2"/>
    <dgm:cxn modelId="{175CC517-341F-4C3A-8C98-26BCE138D864}" type="presParOf" srcId="{83129764-2E86-474C-836F-8F183C6A76DC}" destId="{467034EA-FFD6-4493-9B1F-70E6E32EA5D0}" srcOrd="3" destOrd="0" presId="urn:microsoft.com/office/officeart/2005/8/layout/arrow2"/>
    <dgm:cxn modelId="{790028FB-498B-424B-AA00-7A510C662E16}" type="presParOf" srcId="{83129764-2E86-474C-836F-8F183C6A76DC}" destId="{728FBCFF-A215-41FD-BA91-367F949578DB}" srcOrd="4" destOrd="0" presId="urn:microsoft.com/office/officeart/2005/8/layout/arrow2"/>
    <dgm:cxn modelId="{D892452D-565C-47F5-9D21-DB26E62C5663}" type="presParOf" srcId="{83129764-2E86-474C-836F-8F183C6A76DC}" destId="{CBEFD3E1-7654-47E2-AB83-426B3592B2A0}"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97F5427-C726-43A9-AABC-288976C2427C}"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C74A55B9-35DA-43A7-9C9A-C743099E7E28}">
      <dgm:prSet phldrT="[Text]"/>
      <dgm:spPr>
        <a:solidFill>
          <a:srgbClr val="7030A0"/>
        </a:solidFill>
      </dgm:spPr>
      <dgm:t>
        <a:bodyPr/>
        <a:lstStyle/>
        <a:p>
          <a:r>
            <a:rPr lang="fr-FR" dirty="0"/>
            <a:t>Mécanismes de mise en œuvre et de suivi</a:t>
          </a:r>
          <a:endParaRPr lang="en-US" dirty="0"/>
        </a:p>
      </dgm:t>
    </dgm:pt>
    <dgm:pt modelId="{13706F05-0711-4A9E-9BAD-AAFD6DFBB3A4}" type="parTrans" cxnId="{6065FFE2-6E33-46F3-B1C8-A61B8A9713B0}">
      <dgm:prSet/>
      <dgm:spPr/>
      <dgm:t>
        <a:bodyPr/>
        <a:lstStyle/>
        <a:p>
          <a:endParaRPr lang="en-US"/>
        </a:p>
      </dgm:t>
    </dgm:pt>
    <dgm:pt modelId="{A0212457-1E63-42F4-9187-0E7938BAA13A}" type="sibTrans" cxnId="{6065FFE2-6E33-46F3-B1C8-A61B8A9713B0}">
      <dgm:prSet/>
      <dgm:spPr/>
      <dgm:t>
        <a:bodyPr/>
        <a:lstStyle/>
        <a:p>
          <a:endParaRPr lang="en-US"/>
        </a:p>
      </dgm:t>
    </dgm:pt>
    <dgm:pt modelId="{74DB5DE2-74D6-4B07-BF94-0AD6CD65BDD7}">
      <dgm:prSet phldrT="[Text]"/>
      <dgm:spPr>
        <a:solidFill>
          <a:schemeClr val="tx2">
            <a:lumMod val="75000"/>
          </a:schemeClr>
        </a:solidFill>
      </dgm:spPr>
      <dgm:t>
        <a:bodyPr/>
        <a:lstStyle/>
        <a:p>
          <a:pPr>
            <a:buNone/>
          </a:pPr>
          <a:r>
            <a:rPr lang="fr-FR" dirty="0"/>
            <a:t>Un organe de pilotage et de coordination dédié à la mise en œuvre et au suivi</a:t>
          </a:r>
          <a:endParaRPr lang="en-US" dirty="0"/>
        </a:p>
      </dgm:t>
    </dgm:pt>
    <dgm:pt modelId="{DCD8B16B-B162-4E49-BD0E-DCCD49E802D5}" type="parTrans" cxnId="{8CE7CB10-12ED-45E6-AAAD-57ACFC549032}">
      <dgm:prSet/>
      <dgm:spPr>
        <a:solidFill>
          <a:schemeClr val="bg1"/>
        </a:solidFill>
      </dgm:spPr>
      <dgm:t>
        <a:bodyPr/>
        <a:lstStyle/>
        <a:p>
          <a:endParaRPr lang="en-US"/>
        </a:p>
      </dgm:t>
    </dgm:pt>
    <dgm:pt modelId="{D30A4B1E-00D9-4248-A138-B6ABFD1DC94C}" type="sibTrans" cxnId="{8CE7CB10-12ED-45E6-AAAD-57ACFC549032}">
      <dgm:prSet/>
      <dgm:spPr/>
      <dgm:t>
        <a:bodyPr/>
        <a:lstStyle/>
        <a:p>
          <a:endParaRPr lang="en-US"/>
        </a:p>
      </dgm:t>
    </dgm:pt>
    <dgm:pt modelId="{3C24EF74-2E7A-4853-A23B-E1B838CB4F23}">
      <dgm:prSet/>
      <dgm:spPr>
        <a:solidFill>
          <a:schemeClr val="accent1">
            <a:lumMod val="75000"/>
          </a:schemeClr>
        </a:solidFill>
      </dgm:spPr>
      <dgm:t>
        <a:bodyPr/>
        <a:lstStyle/>
        <a:p>
          <a:pPr>
            <a:buNone/>
          </a:pPr>
          <a:r>
            <a:rPr lang="fr-FR" dirty="0"/>
            <a:t>Un Centre d’Échange d’Informations (CHM) efficace</a:t>
          </a:r>
          <a:endParaRPr lang="en-US" dirty="0"/>
        </a:p>
      </dgm:t>
    </dgm:pt>
    <dgm:pt modelId="{DEF03B2D-F708-4D41-91BD-72D13C6B50D9}" type="parTrans" cxnId="{89019EF8-1044-4F23-8035-DA1DEF07DE99}">
      <dgm:prSet/>
      <dgm:spPr>
        <a:solidFill>
          <a:schemeClr val="bg1"/>
        </a:solidFill>
      </dgm:spPr>
      <dgm:t>
        <a:bodyPr/>
        <a:lstStyle/>
        <a:p>
          <a:endParaRPr lang="en-US"/>
        </a:p>
      </dgm:t>
    </dgm:pt>
    <dgm:pt modelId="{60ACE133-D23B-413E-9990-0E0DCD75393E}" type="sibTrans" cxnId="{89019EF8-1044-4F23-8035-DA1DEF07DE99}">
      <dgm:prSet/>
      <dgm:spPr/>
      <dgm:t>
        <a:bodyPr/>
        <a:lstStyle/>
        <a:p>
          <a:endParaRPr lang="en-US"/>
        </a:p>
      </dgm:t>
    </dgm:pt>
    <dgm:pt modelId="{35D5AB69-2209-44E9-B3AE-39FF22763930}">
      <dgm:prSet/>
      <dgm:spPr>
        <a:solidFill>
          <a:schemeClr val="accent2">
            <a:lumMod val="75000"/>
          </a:schemeClr>
        </a:solidFill>
      </dgm:spPr>
      <dgm:t>
        <a:bodyPr/>
        <a:lstStyle/>
        <a:p>
          <a:pPr>
            <a:buNone/>
          </a:pPr>
          <a:r>
            <a:rPr lang="fr-FR" dirty="0">
              <a:solidFill>
                <a:schemeClr val="bg1"/>
              </a:solidFill>
            </a:rPr>
            <a:t>Collecte des données et mise en place des outils de suivi</a:t>
          </a:r>
          <a:endParaRPr lang="en-US" dirty="0">
            <a:solidFill>
              <a:schemeClr val="bg1"/>
            </a:solidFill>
          </a:endParaRPr>
        </a:p>
      </dgm:t>
    </dgm:pt>
    <dgm:pt modelId="{532A8D6C-7BB8-41B6-B03A-DD04FEE743BF}" type="parTrans" cxnId="{3A3823BC-9ED3-4590-8F9D-F28DFF05135B}">
      <dgm:prSet/>
      <dgm:spPr>
        <a:solidFill>
          <a:schemeClr val="bg1"/>
        </a:solidFill>
      </dgm:spPr>
      <dgm:t>
        <a:bodyPr/>
        <a:lstStyle/>
        <a:p>
          <a:endParaRPr lang="en-US"/>
        </a:p>
      </dgm:t>
    </dgm:pt>
    <dgm:pt modelId="{11E18A36-E453-42C2-9B53-2BD83EAF240B}" type="sibTrans" cxnId="{3A3823BC-9ED3-4590-8F9D-F28DFF05135B}">
      <dgm:prSet/>
      <dgm:spPr/>
      <dgm:t>
        <a:bodyPr/>
        <a:lstStyle/>
        <a:p>
          <a:endParaRPr lang="en-US"/>
        </a:p>
      </dgm:t>
    </dgm:pt>
    <dgm:pt modelId="{4D0327D7-FC97-4AC4-BFDB-FF893A727E30}" type="pres">
      <dgm:prSet presAssocID="{297F5427-C726-43A9-AABC-288976C2427C}" presName="cycle" presStyleCnt="0">
        <dgm:presLayoutVars>
          <dgm:chMax val="1"/>
          <dgm:dir/>
          <dgm:animLvl val="ctr"/>
          <dgm:resizeHandles val="exact"/>
        </dgm:presLayoutVars>
      </dgm:prSet>
      <dgm:spPr/>
      <dgm:t>
        <a:bodyPr/>
        <a:lstStyle/>
        <a:p>
          <a:endParaRPr lang="fr-FR"/>
        </a:p>
      </dgm:t>
    </dgm:pt>
    <dgm:pt modelId="{20617889-CFD2-4F65-AEE8-DC2618E2F898}" type="pres">
      <dgm:prSet presAssocID="{C74A55B9-35DA-43A7-9C9A-C743099E7E28}" presName="centerShape" presStyleLbl="node0" presStyleIdx="0" presStyleCnt="1"/>
      <dgm:spPr/>
      <dgm:t>
        <a:bodyPr/>
        <a:lstStyle/>
        <a:p>
          <a:endParaRPr lang="fr-FR"/>
        </a:p>
      </dgm:t>
    </dgm:pt>
    <dgm:pt modelId="{0C6507A5-C3A5-440A-B792-9687E7DD2D07}" type="pres">
      <dgm:prSet presAssocID="{532A8D6C-7BB8-41B6-B03A-DD04FEE743BF}" presName="parTrans" presStyleLbl="bgSibTrans2D1" presStyleIdx="0" presStyleCnt="3"/>
      <dgm:spPr/>
      <dgm:t>
        <a:bodyPr/>
        <a:lstStyle/>
        <a:p>
          <a:endParaRPr lang="fr-FR"/>
        </a:p>
      </dgm:t>
    </dgm:pt>
    <dgm:pt modelId="{3D47023E-B347-4B65-870B-915513A2A4E6}" type="pres">
      <dgm:prSet presAssocID="{35D5AB69-2209-44E9-B3AE-39FF22763930}" presName="node" presStyleLbl="node1" presStyleIdx="0" presStyleCnt="3">
        <dgm:presLayoutVars>
          <dgm:bulletEnabled val="1"/>
        </dgm:presLayoutVars>
      </dgm:prSet>
      <dgm:spPr/>
      <dgm:t>
        <a:bodyPr/>
        <a:lstStyle/>
        <a:p>
          <a:endParaRPr lang="fr-FR"/>
        </a:p>
      </dgm:t>
    </dgm:pt>
    <dgm:pt modelId="{F518DAF2-0B53-4CC4-B524-7E16DEC66191}" type="pres">
      <dgm:prSet presAssocID="{DCD8B16B-B162-4E49-BD0E-DCCD49E802D5}" presName="parTrans" presStyleLbl="bgSibTrans2D1" presStyleIdx="1" presStyleCnt="3"/>
      <dgm:spPr/>
      <dgm:t>
        <a:bodyPr/>
        <a:lstStyle/>
        <a:p>
          <a:endParaRPr lang="fr-FR"/>
        </a:p>
      </dgm:t>
    </dgm:pt>
    <dgm:pt modelId="{D16906C3-FE45-4427-A7E2-50CAAA024FBB}" type="pres">
      <dgm:prSet presAssocID="{74DB5DE2-74D6-4B07-BF94-0AD6CD65BDD7}" presName="node" presStyleLbl="node1" presStyleIdx="1" presStyleCnt="3">
        <dgm:presLayoutVars>
          <dgm:bulletEnabled val="1"/>
        </dgm:presLayoutVars>
      </dgm:prSet>
      <dgm:spPr/>
      <dgm:t>
        <a:bodyPr/>
        <a:lstStyle/>
        <a:p>
          <a:endParaRPr lang="fr-FR"/>
        </a:p>
      </dgm:t>
    </dgm:pt>
    <dgm:pt modelId="{5F3099CC-85C1-4FA8-A3DA-8F9737EC970F}" type="pres">
      <dgm:prSet presAssocID="{DEF03B2D-F708-4D41-91BD-72D13C6B50D9}" presName="parTrans" presStyleLbl="bgSibTrans2D1" presStyleIdx="2" presStyleCnt="3"/>
      <dgm:spPr/>
      <dgm:t>
        <a:bodyPr/>
        <a:lstStyle/>
        <a:p>
          <a:endParaRPr lang="fr-FR"/>
        </a:p>
      </dgm:t>
    </dgm:pt>
    <dgm:pt modelId="{31C33C4F-B1E4-44F4-A4B5-130A3814E7AB}" type="pres">
      <dgm:prSet presAssocID="{3C24EF74-2E7A-4853-A23B-E1B838CB4F23}" presName="node" presStyleLbl="node1" presStyleIdx="2" presStyleCnt="3">
        <dgm:presLayoutVars>
          <dgm:bulletEnabled val="1"/>
        </dgm:presLayoutVars>
      </dgm:prSet>
      <dgm:spPr/>
      <dgm:t>
        <a:bodyPr/>
        <a:lstStyle/>
        <a:p>
          <a:endParaRPr lang="fr-FR"/>
        </a:p>
      </dgm:t>
    </dgm:pt>
  </dgm:ptLst>
  <dgm:cxnLst>
    <dgm:cxn modelId="{6065FFE2-6E33-46F3-B1C8-A61B8A9713B0}" srcId="{297F5427-C726-43A9-AABC-288976C2427C}" destId="{C74A55B9-35DA-43A7-9C9A-C743099E7E28}" srcOrd="0" destOrd="0" parTransId="{13706F05-0711-4A9E-9BAD-AAFD6DFBB3A4}" sibTransId="{A0212457-1E63-42F4-9187-0E7938BAA13A}"/>
    <dgm:cxn modelId="{ACB388A4-9F57-47EA-BAAA-76C479DC4641}" type="presOf" srcId="{3C24EF74-2E7A-4853-A23B-E1B838CB4F23}" destId="{31C33C4F-B1E4-44F4-A4B5-130A3814E7AB}" srcOrd="0" destOrd="0" presId="urn:microsoft.com/office/officeart/2005/8/layout/radial4"/>
    <dgm:cxn modelId="{8CE7CB10-12ED-45E6-AAAD-57ACFC549032}" srcId="{C74A55B9-35DA-43A7-9C9A-C743099E7E28}" destId="{74DB5DE2-74D6-4B07-BF94-0AD6CD65BDD7}" srcOrd="1" destOrd="0" parTransId="{DCD8B16B-B162-4E49-BD0E-DCCD49E802D5}" sibTransId="{D30A4B1E-00D9-4248-A138-B6ABFD1DC94C}"/>
    <dgm:cxn modelId="{3B5B8765-9899-4815-A456-79CF240A617F}" type="presOf" srcId="{35D5AB69-2209-44E9-B3AE-39FF22763930}" destId="{3D47023E-B347-4B65-870B-915513A2A4E6}" srcOrd="0" destOrd="0" presId="urn:microsoft.com/office/officeart/2005/8/layout/radial4"/>
    <dgm:cxn modelId="{8518C418-2AC7-43DA-9240-52A658CE4C77}" type="presOf" srcId="{297F5427-C726-43A9-AABC-288976C2427C}" destId="{4D0327D7-FC97-4AC4-BFDB-FF893A727E30}" srcOrd="0" destOrd="0" presId="urn:microsoft.com/office/officeart/2005/8/layout/radial4"/>
    <dgm:cxn modelId="{2605D159-8F72-4CEF-975C-3CE480A92C76}" type="presOf" srcId="{532A8D6C-7BB8-41B6-B03A-DD04FEE743BF}" destId="{0C6507A5-C3A5-440A-B792-9687E7DD2D07}" srcOrd="0" destOrd="0" presId="urn:microsoft.com/office/officeart/2005/8/layout/radial4"/>
    <dgm:cxn modelId="{89019EF8-1044-4F23-8035-DA1DEF07DE99}" srcId="{C74A55B9-35DA-43A7-9C9A-C743099E7E28}" destId="{3C24EF74-2E7A-4853-A23B-E1B838CB4F23}" srcOrd="2" destOrd="0" parTransId="{DEF03B2D-F708-4D41-91BD-72D13C6B50D9}" sibTransId="{60ACE133-D23B-413E-9990-0E0DCD75393E}"/>
    <dgm:cxn modelId="{F1F4494F-A8DE-4F5F-B9D7-E96D2A70B7DF}" type="presOf" srcId="{74DB5DE2-74D6-4B07-BF94-0AD6CD65BDD7}" destId="{D16906C3-FE45-4427-A7E2-50CAAA024FBB}" srcOrd="0" destOrd="0" presId="urn:microsoft.com/office/officeart/2005/8/layout/radial4"/>
    <dgm:cxn modelId="{3A3823BC-9ED3-4590-8F9D-F28DFF05135B}" srcId="{C74A55B9-35DA-43A7-9C9A-C743099E7E28}" destId="{35D5AB69-2209-44E9-B3AE-39FF22763930}" srcOrd="0" destOrd="0" parTransId="{532A8D6C-7BB8-41B6-B03A-DD04FEE743BF}" sibTransId="{11E18A36-E453-42C2-9B53-2BD83EAF240B}"/>
    <dgm:cxn modelId="{3370A5A1-4969-4A16-BE4C-889975D12588}" type="presOf" srcId="{DEF03B2D-F708-4D41-91BD-72D13C6B50D9}" destId="{5F3099CC-85C1-4FA8-A3DA-8F9737EC970F}" srcOrd="0" destOrd="0" presId="urn:microsoft.com/office/officeart/2005/8/layout/radial4"/>
    <dgm:cxn modelId="{1FD2E555-6DCC-4A51-9D1E-8F504D9326A7}" type="presOf" srcId="{C74A55B9-35DA-43A7-9C9A-C743099E7E28}" destId="{20617889-CFD2-4F65-AEE8-DC2618E2F898}" srcOrd="0" destOrd="0" presId="urn:microsoft.com/office/officeart/2005/8/layout/radial4"/>
    <dgm:cxn modelId="{A97DD423-E706-4D10-9F95-B7829B1AE58F}" type="presOf" srcId="{DCD8B16B-B162-4E49-BD0E-DCCD49E802D5}" destId="{F518DAF2-0B53-4CC4-B524-7E16DEC66191}" srcOrd="0" destOrd="0" presId="urn:microsoft.com/office/officeart/2005/8/layout/radial4"/>
    <dgm:cxn modelId="{24EDE1AC-1F17-4305-8D66-B3A09E258633}" type="presParOf" srcId="{4D0327D7-FC97-4AC4-BFDB-FF893A727E30}" destId="{20617889-CFD2-4F65-AEE8-DC2618E2F898}" srcOrd="0" destOrd="0" presId="urn:microsoft.com/office/officeart/2005/8/layout/radial4"/>
    <dgm:cxn modelId="{8848819C-9F9B-4715-A0A2-D07CF362431F}" type="presParOf" srcId="{4D0327D7-FC97-4AC4-BFDB-FF893A727E30}" destId="{0C6507A5-C3A5-440A-B792-9687E7DD2D07}" srcOrd="1" destOrd="0" presId="urn:microsoft.com/office/officeart/2005/8/layout/radial4"/>
    <dgm:cxn modelId="{63752BE5-D44A-4029-B0E7-19CD0BE9A9CF}" type="presParOf" srcId="{4D0327D7-FC97-4AC4-BFDB-FF893A727E30}" destId="{3D47023E-B347-4B65-870B-915513A2A4E6}" srcOrd="2" destOrd="0" presId="urn:microsoft.com/office/officeart/2005/8/layout/radial4"/>
    <dgm:cxn modelId="{414749E6-F5E0-4BB4-8EF1-588DE4065DB5}" type="presParOf" srcId="{4D0327D7-FC97-4AC4-BFDB-FF893A727E30}" destId="{F518DAF2-0B53-4CC4-B524-7E16DEC66191}" srcOrd="3" destOrd="0" presId="urn:microsoft.com/office/officeart/2005/8/layout/radial4"/>
    <dgm:cxn modelId="{6E5B53AD-0D4A-4F76-8D3E-ABB8F778E114}" type="presParOf" srcId="{4D0327D7-FC97-4AC4-BFDB-FF893A727E30}" destId="{D16906C3-FE45-4427-A7E2-50CAAA024FBB}" srcOrd="4" destOrd="0" presId="urn:microsoft.com/office/officeart/2005/8/layout/radial4"/>
    <dgm:cxn modelId="{807F9535-8A4F-4A2D-8342-BD0EF1B389B5}" type="presParOf" srcId="{4D0327D7-FC97-4AC4-BFDB-FF893A727E30}" destId="{5F3099CC-85C1-4FA8-A3DA-8F9737EC970F}" srcOrd="5" destOrd="0" presId="urn:microsoft.com/office/officeart/2005/8/layout/radial4"/>
    <dgm:cxn modelId="{8AD5B197-A136-41CE-90C0-101A0877D835}" type="presParOf" srcId="{4D0327D7-FC97-4AC4-BFDB-FF893A727E30}" destId="{31C33C4F-B1E4-44F4-A4B5-130A3814E7AB}"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5872C31-EE23-45E2-B003-DA7BA779C2D6}" type="doc">
      <dgm:prSet loTypeId="urn:diagrams.loki3.com/TabbedArc+Icon" loCatId="relationship" qsTypeId="urn:microsoft.com/office/officeart/2005/8/quickstyle/simple1" qsCatId="simple" csTypeId="urn:microsoft.com/office/officeart/2005/8/colors/accent1_2" csCatId="accent1" phldr="1"/>
      <dgm:spPr/>
      <dgm:t>
        <a:bodyPr/>
        <a:lstStyle/>
        <a:p>
          <a:endParaRPr lang="en-US"/>
        </a:p>
      </dgm:t>
    </dgm:pt>
    <dgm:pt modelId="{EAAE9323-A43E-47FD-B130-99D5E851293A}">
      <dgm:prSet phldrT="[Text]"/>
      <dgm:spPr>
        <a:solidFill>
          <a:schemeClr val="tx2">
            <a:lumMod val="75000"/>
          </a:schemeClr>
        </a:solidFill>
      </dgm:spPr>
      <dgm:t>
        <a:bodyPr/>
        <a:lstStyle/>
        <a:p>
          <a:pPr>
            <a:buNone/>
          </a:pPr>
          <a:r>
            <a:rPr lang="fr-FR" b="1" dirty="0"/>
            <a:t>1. Pilotage stratégique et gouvernance </a:t>
          </a:r>
          <a:endParaRPr lang="en-US" dirty="0"/>
        </a:p>
      </dgm:t>
    </dgm:pt>
    <dgm:pt modelId="{815760C0-3B96-4928-B10D-E716E02319DC}" type="parTrans" cxnId="{4BEEFD73-0B23-406A-8A08-23473BBB7FCB}">
      <dgm:prSet/>
      <dgm:spPr/>
      <dgm:t>
        <a:bodyPr/>
        <a:lstStyle/>
        <a:p>
          <a:endParaRPr lang="en-US"/>
        </a:p>
      </dgm:t>
    </dgm:pt>
    <dgm:pt modelId="{82B00CA9-192A-4E11-8870-1251430859B8}" type="sibTrans" cxnId="{4BEEFD73-0B23-406A-8A08-23473BBB7FCB}">
      <dgm:prSet/>
      <dgm:spPr/>
      <dgm:t>
        <a:bodyPr/>
        <a:lstStyle/>
        <a:p>
          <a:endParaRPr lang="en-US"/>
        </a:p>
      </dgm:t>
    </dgm:pt>
    <dgm:pt modelId="{A7DD60E7-36D0-4DDD-AE95-65D2525A16E5}">
      <dgm:prSet phldrT="[Text]"/>
      <dgm:spPr>
        <a:solidFill>
          <a:schemeClr val="tx2">
            <a:lumMod val="75000"/>
          </a:schemeClr>
        </a:solidFill>
      </dgm:spPr>
      <dgm:t>
        <a:bodyPr/>
        <a:lstStyle/>
        <a:p>
          <a:pPr>
            <a:buNone/>
          </a:pPr>
          <a:r>
            <a:rPr lang="fr-FR" b="1" dirty="0"/>
            <a:t>2. Coordination et facilitation opérationnelle</a:t>
          </a:r>
          <a:endParaRPr lang="en-US" dirty="0"/>
        </a:p>
      </dgm:t>
    </dgm:pt>
    <dgm:pt modelId="{F354B3F4-3B35-4957-B9AF-32D085675607}" type="parTrans" cxnId="{E94D7D17-01EF-4105-8AE6-E3390DF7AB98}">
      <dgm:prSet/>
      <dgm:spPr/>
      <dgm:t>
        <a:bodyPr/>
        <a:lstStyle/>
        <a:p>
          <a:endParaRPr lang="en-US"/>
        </a:p>
      </dgm:t>
    </dgm:pt>
    <dgm:pt modelId="{54CE7E07-62D6-403A-A63B-62AA9FFCF76B}" type="sibTrans" cxnId="{E94D7D17-01EF-4105-8AE6-E3390DF7AB98}">
      <dgm:prSet/>
      <dgm:spPr/>
      <dgm:t>
        <a:bodyPr/>
        <a:lstStyle/>
        <a:p>
          <a:endParaRPr lang="en-US"/>
        </a:p>
      </dgm:t>
    </dgm:pt>
    <dgm:pt modelId="{00EA402F-4761-4163-A1FF-0C712E353EC3}">
      <dgm:prSet phldrT="[Text]"/>
      <dgm:spPr>
        <a:solidFill>
          <a:schemeClr val="tx2">
            <a:lumMod val="75000"/>
          </a:schemeClr>
        </a:solidFill>
      </dgm:spPr>
      <dgm:t>
        <a:bodyPr/>
        <a:lstStyle/>
        <a:p>
          <a:pPr>
            <a:buNone/>
          </a:pPr>
          <a:r>
            <a:rPr lang="fr-FR" b="1" dirty="0"/>
            <a:t>3. Suivi-évaluation et rapportage </a:t>
          </a:r>
          <a:endParaRPr lang="en-US" dirty="0"/>
        </a:p>
      </dgm:t>
    </dgm:pt>
    <dgm:pt modelId="{981B0593-8298-4D58-83ED-2635992A3D9D}" type="parTrans" cxnId="{4BADE54F-FCD1-492A-BCAC-D9C0FACA054B}">
      <dgm:prSet/>
      <dgm:spPr/>
      <dgm:t>
        <a:bodyPr/>
        <a:lstStyle/>
        <a:p>
          <a:endParaRPr lang="en-US"/>
        </a:p>
      </dgm:t>
    </dgm:pt>
    <dgm:pt modelId="{C992659C-2E8E-4305-AB9C-15378028EA14}" type="sibTrans" cxnId="{4BADE54F-FCD1-492A-BCAC-D9C0FACA054B}">
      <dgm:prSet/>
      <dgm:spPr/>
      <dgm:t>
        <a:bodyPr/>
        <a:lstStyle/>
        <a:p>
          <a:endParaRPr lang="en-US"/>
        </a:p>
      </dgm:t>
    </dgm:pt>
    <dgm:pt modelId="{92ADEA1E-E802-44D3-9BAD-69ED192A43BB}">
      <dgm:prSet/>
      <dgm:spPr>
        <a:solidFill>
          <a:schemeClr val="tx2">
            <a:lumMod val="75000"/>
          </a:schemeClr>
        </a:solidFill>
      </dgm:spPr>
      <dgm:t>
        <a:bodyPr/>
        <a:lstStyle/>
        <a:p>
          <a:pPr>
            <a:buNone/>
          </a:pPr>
          <a:r>
            <a:rPr lang="fr-FR" b="1" dirty="0"/>
            <a:t>Mobilisation des ressources et appui technique</a:t>
          </a:r>
          <a:r>
            <a:rPr lang="fr-FR" dirty="0"/>
            <a:t> </a:t>
          </a:r>
          <a:endParaRPr lang="en-US" dirty="0"/>
        </a:p>
      </dgm:t>
    </dgm:pt>
    <dgm:pt modelId="{8CD26F33-8BB8-491A-862A-241163D332CF}" type="parTrans" cxnId="{DB1B3DEE-4819-4FE1-9D05-18985E95D29D}">
      <dgm:prSet/>
      <dgm:spPr/>
      <dgm:t>
        <a:bodyPr/>
        <a:lstStyle/>
        <a:p>
          <a:endParaRPr lang="en-US"/>
        </a:p>
      </dgm:t>
    </dgm:pt>
    <dgm:pt modelId="{1B1D25E4-2E70-4481-A990-0B253DE2893A}" type="sibTrans" cxnId="{DB1B3DEE-4819-4FE1-9D05-18985E95D29D}">
      <dgm:prSet/>
      <dgm:spPr/>
      <dgm:t>
        <a:bodyPr/>
        <a:lstStyle/>
        <a:p>
          <a:endParaRPr lang="en-US"/>
        </a:p>
      </dgm:t>
    </dgm:pt>
    <dgm:pt modelId="{A83D512E-6906-43E0-8BA4-0F6219C2D903}">
      <dgm:prSet/>
      <dgm:spPr>
        <a:solidFill>
          <a:schemeClr val="tx2">
            <a:lumMod val="75000"/>
          </a:schemeClr>
        </a:solidFill>
      </dgm:spPr>
      <dgm:t>
        <a:bodyPr/>
        <a:lstStyle/>
        <a:p>
          <a:pPr>
            <a:buNone/>
          </a:pPr>
          <a:r>
            <a:rPr lang="fr-FR" b="1" dirty="0"/>
            <a:t>Sensibilisation, formation et renforcement des capacités </a:t>
          </a:r>
          <a:endParaRPr lang="en-US" dirty="0"/>
        </a:p>
      </dgm:t>
    </dgm:pt>
    <dgm:pt modelId="{486F7566-51F9-47BA-B58A-8B2FDD3BBA74}" type="parTrans" cxnId="{BA00B826-1EEA-4DC1-8EEC-F724EF657054}">
      <dgm:prSet/>
      <dgm:spPr/>
      <dgm:t>
        <a:bodyPr/>
        <a:lstStyle/>
        <a:p>
          <a:endParaRPr lang="en-US"/>
        </a:p>
      </dgm:t>
    </dgm:pt>
    <dgm:pt modelId="{1E503448-B870-4F05-93B2-7471B6A9EC9E}" type="sibTrans" cxnId="{BA00B826-1EEA-4DC1-8EEC-F724EF657054}">
      <dgm:prSet/>
      <dgm:spPr/>
      <dgm:t>
        <a:bodyPr/>
        <a:lstStyle/>
        <a:p>
          <a:endParaRPr lang="en-US"/>
        </a:p>
      </dgm:t>
    </dgm:pt>
    <dgm:pt modelId="{1AB59E5D-7A0A-4061-BD8D-FAAFC967FD87}" type="pres">
      <dgm:prSet presAssocID="{45872C31-EE23-45E2-B003-DA7BA779C2D6}" presName="Name0" presStyleCnt="0">
        <dgm:presLayoutVars>
          <dgm:dir/>
          <dgm:resizeHandles val="exact"/>
        </dgm:presLayoutVars>
      </dgm:prSet>
      <dgm:spPr/>
      <dgm:t>
        <a:bodyPr/>
        <a:lstStyle/>
        <a:p>
          <a:endParaRPr lang="fr-FR"/>
        </a:p>
      </dgm:t>
    </dgm:pt>
    <dgm:pt modelId="{6859BD47-1C03-4D1D-8C03-1F0FAE710762}" type="pres">
      <dgm:prSet presAssocID="{EAAE9323-A43E-47FD-B130-99D5E851293A}" presName="twoplus" presStyleLbl="node1" presStyleIdx="0" presStyleCnt="5" custRadScaleRad="99291" custRadScaleInc="767">
        <dgm:presLayoutVars>
          <dgm:bulletEnabled val="1"/>
        </dgm:presLayoutVars>
      </dgm:prSet>
      <dgm:spPr/>
      <dgm:t>
        <a:bodyPr/>
        <a:lstStyle/>
        <a:p>
          <a:endParaRPr lang="fr-FR"/>
        </a:p>
      </dgm:t>
    </dgm:pt>
    <dgm:pt modelId="{DE048CE7-E64F-4341-B59A-033DDDCD3B70}" type="pres">
      <dgm:prSet presAssocID="{A7DD60E7-36D0-4DDD-AE95-65D2525A16E5}" presName="twoplus" presStyleLbl="node1" presStyleIdx="1" presStyleCnt="5">
        <dgm:presLayoutVars>
          <dgm:bulletEnabled val="1"/>
        </dgm:presLayoutVars>
      </dgm:prSet>
      <dgm:spPr/>
      <dgm:t>
        <a:bodyPr/>
        <a:lstStyle/>
        <a:p>
          <a:endParaRPr lang="fr-FR"/>
        </a:p>
      </dgm:t>
    </dgm:pt>
    <dgm:pt modelId="{B76082F3-3252-422F-A24E-DCC03C902DBB}" type="pres">
      <dgm:prSet presAssocID="{00EA402F-4761-4163-A1FF-0C712E353EC3}" presName="twoplus" presStyleLbl="node1" presStyleIdx="2" presStyleCnt="5">
        <dgm:presLayoutVars>
          <dgm:bulletEnabled val="1"/>
        </dgm:presLayoutVars>
      </dgm:prSet>
      <dgm:spPr/>
      <dgm:t>
        <a:bodyPr/>
        <a:lstStyle/>
        <a:p>
          <a:endParaRPr lang="fr-FR"/>
        </a:p>
      </dgm:t>
    </dgm:pt>
    <dgm:pt modelId="{2C49AA87-414F-4595-A505-1B8463E0247D}" type="pres">
      <dgm:prSet presAssocID="{92ADEA1E-E802-44D3-9BAD-69ED192A43BB}" presName="twoplus" presStyleLbl="node1" presStyleIdx="3" presStyleCnt="5">
        <dgm:presLayoutVars>
          <dgm:bulletEnabled val="1"/>
        </dgm:presLayoutVars>
      </dgm:prSet>
      <dgm:spPr/>
      <dgm:t>
        <a:bodyPr/>
        <a:lstStyle/>
        <a:p>
          <a:endParaRPr lang="fr-FR"/>
        </a:p>
      </dgm:t>
    </dgm:pt>
    <dgm:pt modelId="{BEB9A8EE-3D12-4E7B-A96F-84F7546AFA5B}" type="pres">
      <dgm:prSet presAssocID="{A83D512E-6906-43E0-8BA4-0F6219C2D903}" presName="twoplus" presStyleLbl="node1" presStyleIdx="4" presStyleCnt="5">
        <dgm:presLayoutVars>
          <dgm:bulletEnabled val="1"/>
        </dgm:presLayoutVars>
      </dgm:prSet>
      <dgm:spPr/>
      <dgm:t>
        <a:bodyPr/>
        <a:lstStyle/>
        <a:p>
          <a:endParaRPr lang="fr-FR"/>
        </a:p>
      </dgm:t>
    </dgm:pt>
  </dgm:ptLst>
  <dgm:cxnLst>
    <dgm:cxn modelId="{BB890639-3737-413A-A48E-8B91BF327353}" type="presOf" srcId="{A83D512E-6906-43E0-8BA4-0F6219C2D903}" destId="{BEB9A8EE-3D12-4E7B-A96F-84F7546AFA5B}" srcOrd="0" destOrd="0" presId="urn:diagrams.loki3.com/TabbedArc+Icon"/>
    <dgm:cxn modelId="{DB1B3DEE-4819-4FE1-9D05-18985E95D29D}" srcId="{45872C31-EE23-45E2-B003-DA7BA779C2D6}" destId="{92ADEA1E-E802-44D3-9BAD-69ED192A43BB}" srcOrd="3" destOrd="0" parTransId="{8CD26F33-8BB8-491A-862A-241163D332CF}" sibTransId="{1B1D25E4-2E70-4481-A990-0B253DE2893A}"/>
    <dgm:cxn modelId="{EBA8FCA4-8928-4A37-A74E-C25326A6C6F9}" type="presOf" srcId="{00EA402F-4761-4163-A1FF-0C712E353EC3}" destId="{B76082F3-3252-422F-A24E-DCC03C902DBB}" srcOrd="0" destOrd="0" presId="urn:diagrams.loki3.com/TabbedArc+Icon"/>
    <dgm:cxn modelId="{0FFC11F5-66E0-42CD-9B33-629DB8DB9070}" type="presOf" srcId="{45872C31-EE23-45E2-B003-DA7BA779C2D6}" destId="{1AB59E5D-7A0A-4061-BD8D-FAAFC967FD87}" srcOrd="0" destOrd="0" presId="urn:diagrams.loki3.com/TabbedArc+Icon"/>
    <dgm:cxn modelId="{4BADE54F-FCD1-492A-BCAC-D9C0FACA054B}" srcId="{45872C31-EE23-45E2-B003-DA7BA779C2D6}" destId="{00EA402F-4761-4163-A1FF-0C712E353EC3}" srcOrd="2" destOrd="0" parTransId="{981B0593-8298-4D58-83ED-2635992A3D9D}" sibTransId="{C992659C-2E8E-4305-AB9C-15378028EA14}"/>
    <dgm:cxn modelId="{6F15DB99-B135-4898-8B7B-1C875B679899}" type="presOf" srcId="{92ADEA1E-E802-44D3-9BAD-69ED192A43BB}" destId="{2C49AA87-414F-4595-A505-1B8463E0247D}" srcOrd="0" destOrd="0" presId="urn:diagrams.loki3.com/TabbedArc+Icon"/>
    <dgm:cxn modelId="{4BEEFD73-0B23-406A-8A08-23473BBB7FCB}" srcId="{45872C31-EE23-45E2-B003-DA7BA779C2D6}" destId="{EAAE9323-A43E-47FD-B130-99D5E851293A}" srcOrd="0" destOrd="0" parTransId="{815760C0-3B96-4928-B10D-E716E02319DC}" sibTransId="{82B00CA9-192A-4E11-8870-1251430859B8}"/>
    <dgm:cxn modelId="{E94D7D17-01EF-4105-8AE6-E3390DF7AB98}" srcId="{45872C31-EE23-45E2-B003-DA7BA779C2D6}" destId="{A7DD60E7-36D0-4DDD-AE95-65D2525A16E5}" srcOrd="1" destOrd="0" parTransId="{F354B3F4-3B35-4957-B9AF-32D085675607}" sibTransId="{54CE7E07-62D6-403A-A63B-62AA9FFCF76B}"/>
    <dgm:cxn modelId="{BA8ED78B-ADAA-4398-B659-88F655D66428}" type="presOf" srcId="{A7DD60E7-36D0-4DDD-AE95-65D2525A16E5}" destId="{DE048CE7-E64F-4341-B59A-033DDDCD3B70}" srcOrd="0" destOrd="0" presId="urn:diagrams.loki3.com/TabbedArc+Icon"/>
    <dgm:cxn modelId="{7880C97C-94DE-48C7-947F-F04454D0FCD3}" type="presOf" srcId="{EAAE9323-A43E-47FD-B130-99D5E851293A}" destId="{6859BD47-1C03-4D1D-8C03-1F0FAE710762}" srcOrd="0" destOrd="0" presId="urn:diagrams.loki3.com/TabbedArc+Icon"/>
    <dgm:cxn modelId="{BA00B826-1EEA-4DC1-8EEC-F724EF657054}" srcId="{45872C31-EE23-45E2-B003-DA7BA779C2D6}" destId="{A83D512E-6906-43E0-8BA4-0F6219C2D903}" srcOrd="4" destOrd="0" parTransId="{486F7566-51F9-47BA-B58A-8B2FDD3BBA74}" sibTransId="{1E503448-B870-4F05-93B2-7471B6A9EC9E}"/>
    <dgm:cxn modelId="{F64B0056-3818-4490-8CBD-99F1F0E7D93A}" type="presParOf" srcId="{1AB59E5D-7A0A-4061-BD8D-FAAFC967FD87}" destId="{6859BD47-1C03-4D1D-8C03-1F0FAE710762}" srcOrd="0" destOrd="0" presId="urn:diagrams.loki3.com/TabbedArc+Icon"/>
    <dgm:cxn modelId="{C5E479D3-17B2-4F5F-8193-5287286721BF}" type="presParOf" srcId="{1AB59E5D-7A0A-4061-BD8D-FAAFC967FD87}" destId="{DE048CE7-E64F-4341-B59A-033DDDCD3B70}" srcOrd="1" destOrd="0" presId="urn:diagrams.loki3.com/TabbedArc+Icon"/>
    <dgm:cxn modelId="{1E9D37E3-BC45-439F-A135-11FC66914791}" type="presParOf" srcId="{1AB59E5D-7A0A-4061-BD8D-FAAFC967FD87}" destId="{B76082F3-3252-422F-A24E-DCC03C902DBB}" srcOrd="2" destOrd="0" presId="urn:diagrams.loki3.com/TabbedArc+Icon"/>
    <dgm:cxn modelId="{BA416E95-FE1A-458E-B047-023C652D3A14}" type="presParOf" srcId="{1AB59E5D-7A0A-4061-BD8D-FAAFC967FD87}" destId="{2C49AA87-414F-4595-A505-1B8463E0247D}" srcOrd="3" destOrd="0" presId="urn:diagrams.loki3.com/TabbedArc+Icon"/>
    <dgm:cxn modelId="{0CCC43ED-9C32-4670-87BD-FC7034702053}" type="presParOf" srcId="{1AB59E5D-7A0A-4061-BD8D-FAAFC967FD87}" destId="{BEB9A8EE-3D12-4E7B-A96F-84F7546AFA5B}" srcOrd="4" destOrd="0" presId="urn:diagrams.loki3.com/TabbedArc+Icon"/>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F45FA95-A926-4FD4-AD67-3EE8B7DFB67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63145311-D5CE-4ED0-B696-6E445A6882F1}">
      <dgm:prSet phldrT="[Text]" custT="1"/>
      <dgm:spPr>
        <a:solidFill>
          <a:schemeClr val="accent6">
            <a:lumMod val="60000"/>
            <a:lumOff val="40000"/>
          </a:schemeClr>
        </a:solidFill>
      </dgm:spPr>
      <dgm:t>
        <a:bodyPr/>
        <a:lstStyle/>
        <a:p>
          <a:r>
            <a:rPr lang="en-CA" sz="1800" b="1" dirty="0">
              <a:solidFill>
                <a:schemeClr val="bg1"/>
              </a:solidFill>
            </a:rPr>
            <a:t>Introduction</a:t>
          </a:r>
          <a:r>
            <a:rPr lang="en-CA" sz="1800" dirty="0">
              <a:solidFill>
                <a:schemeClr val="bg1"/>
              </a:solidFill>
            </a:rPr>
            <a:t/>
          </a:r>
          <a:br>
            <a:rPr lang="en-CA" sz="1800" dirty="0">
              <a:solidFill>
                <a:schemeClr val="bg1"/>
              </a:solidFill>
            </a:rPr>
          </a:br>
          <a:r>
            <a:rPr lang="en-CA" sz="1800" dirty="0">
              <a:solidFill>
                <a:schemeClr val="bg1"/>
              </a:solidFill>
            </a:rPr>
            <a:t>La SPANB </a:t>
          </a:r>
          <a:r>
            <a:rPr lang="fr-FR" sz="1800" dirty="0">
              <a:solidFill>
                <a:schemeClr val="bg1"/>
              </a:solidFill>
            </a:rPr>
            <a:t>est vitale pour la RDC et la planète</a:t>
          </a:r>
          <a:endParaRPr lang="en-US" sz="2700" dirty="0">
            <a:solidFill>
              <a:schemeClr val="bg1"/>
            </a:solidFill>
          </a:endParaRPr>
        </a:p>
      </dgm:t>
    </dgm:pt>
    <dgm:pt modelId="{21A60618-4802-4E6D-88D1-28A2B6DBB72B}" type="parTrans" cxnId="{79F75998-7C14-4C9A-8384-DABE3BF929FB}">
      <dgm:prSet/>
      <dgm:spPr/>
      <dgm:t>
        <a:bodyPr/>
        <a:lstStyle/>
        <a:p>
          <a:endParaRPr lang="en-US"/>
        </a:p>
      </dgm:t>
    </dgm:pt>
    <dgm:pt modelId="{6C073CE7-0D89-45C0-AFA8-7C6C98D9103E}" type="sibTrans" cxnId="{79F75998-7C14-4C9A-8384-DABE3BF929FB}">
      <dgm:prSet/>
      <dgm:spPr/>
      <dgm:t>
        <a:bodyPr/>
        <a:lstStyle/>
        <a:p>
          <a:endParaRPr lang="en-US"/>
        </a:p>
      </dgm:t>
    </dgm:pt>
    <dgm:pt modelId="{585CEDF2-EBE8-4DCC-9CD9-5EAAC5BD1CB3}">
      <dgm:prSet phldrT="[Text]" custT="1"/>
      <dgm:spPr>
        <a:solidFill>
          <a:schemeClr val="tx2">
            <a:lumMod val="60000"/>
            <a:lumOff val="40000"/>
          </a:schemeClr>
        </a:solidFill>
      </dgm:spPr>
      <dgm:t>
        <a:bodyPr/>
        <a:lstStyle/>
        <a:p>
          <a:r>
            <a:rPr lang="fr-FR" sz="1800" b="1" dirty="0">
              <a:solidFill>
                <a:schemeClr val="bg1"/>
              </a:solidFill>
            </a:rPr>
            <a:t>Vision et objectifs</a:t>
          </a:r>
          <a:br>
            <a:rPr lang="fr-FR" sz="1800" b="1" dirty="0">
              <a:solidFill>
                <a:schemeClr val="bg1"/>
              </a:solidFill>
            </a:rPr>
          </a:br>
          <a:r>
            <a:rPr lang="fr-FR" sz="1800" noProof="0" dirty="0">
              <a:solidFill>
                <a:schemeClr val="bg1"/>
              </a:solidFill>
            </a:rPr>
            <a:t>Alignés sur le Cadre Mondial de la biodiversité Kunming-Montréal</a:t>
          </a:r>
          <a:endParaRPr lang="en-US" sz="1800" dirty="0">
            <a:solidFill>
              <a:schemeClr val="bg1"/>
            </a:solidFill>
          </a:endParaRPr>
        </a:p>
      </dgm:t>
    </dgm:pt>
    <dgm:pt modelId="{5300140B-E109-4EA7-BE1E-1F0C0B85D5E6}" type="parTrans" cxnId="{FB0D270A-074C-429B-AF68-DDA39A522F04}">
      <dgm:prSet/>
      <dgm:spPr/>
      <dgm:t>
        <a:bodyPr/>
        <a:lstStyle/>
        <a:p>
          <a:endParaRPr lang="en-US"/>
        </a:p>
      </dgm:t>
    </dgm:pt>
    <dgm:pt modelId="{4AB78754-B7C3-49BE-87AD-D3418AD0FEFC}" type="sibTrans" cxnId="{FB0D270A-074C-429B-AF68-DDA39A522F04}">
      <dgm:prSet/>
      <dgm:spPr/>
      <dgm:t>
        <a:bodyPr/>
        <a:lstStyle/>
        <a:p>
          <a:endParaRPr lang="en-US"/>
        </a:p>
      </dgm:t>
    </dgm:pt>
    <dgm:pt modelId="{8D33FEF5-322F-4D86-978F-FD8B86D3DCCC}">
      <dgm:prSet phldrT="[Text]" custT="1"/>
      <dgm:spPr/>
      <dgm:t>
        <a:bodyPr/>
        <a:lstStyle/>
        <a:p>
          <a:r>
            <a:rPr lang="fr-FR" sz="1800" b="1" dirty="0">
              <a:solidFill>
                <a:schemeClr val="bg1"/>
              </a:solidFill>
            </a:rPr>
            <a:t>De la vision à l’action</a:t>
          </a:r>
        </a:p>
        <a:p>
          <a:r>
            <a:rPr lang="fr-FR" sz="1800" b="0" dirty="0">
              <a:solidFill>
                <a:schemeClr val="bg1"/>
              </a:solidFill>
            </a:rPr>
            <a:t>Leviers pour transformer vision et objectifs en actions concrètes </a:t>
          </a:r>
          <a:r>
            <a:rPr lang="fr-FR" sz="1800" dirty="0">
              <a:solidFill>
                <a:schemeClr val="bg1"/>
              </a:solidFill>
            </a:rPr>
            <a:t/>
          </a:r>
          <a:br>
            <a:rPr lang="fr-FR" sz="1800" dirty="0">
              <a:solidFill>
                <a:schemeClr val="bg1"/>
              </a:solidFill>
            </a:rPr>
          </a:br>
          <a:endParaRPr lang="en-US" sz="1800" dirty="0">
            <a:solidFill>
              <a:schemeClr val="bg1"/>
            </a:solidFill>
          </a:endParaRPr>
        </a:p>
      </dgm:t>
    </dgm:pt>
    <dgm:pt modelId="{FB163A8F-50A2-489F-A35A-59702FBD47F3}" type="parTrans" cxnId="{52DCA55D-F3BC-4E49-8FCA-9177325F7E12}">
      <dgm:prSet/>
      <dgm:spPr/>
      <dgm:t>
        <a:bodyPr/>
        <a:lstStyle/>
        <a:p>
          <a:endParaRPr lang="en-US"/>
        </a:p>
      </dgm:t>
    </dgm:pt>
    <dgm:pt modelId="{D30C4CDB-D283-47A5-93AB-1E76D9995259}" type="sibTrans" cxnId="{52DCA55D-F3BC-4E49-8FCA-9177325F7E12}">
      <dgm:prSet/>
      <dgm:spPr/>
      <dgm:t>
        <a:bodyPr/>
        <a:lstStyle/>
        <a:p>
          <a:endParaRPr lang="en-US"/>
        </a:p>
      </dgm:t>
    </dgm:pt>
    <dgm:pt modelId="{B7CE1BE9-6DB2-4D39-8CFC-F3F7F84BD9AE}" type="pres">
      <dgm:prSet presAssocID="{9F45FA95-A926-4FD4-AD67-3EE8B7DFB67A}" presName="linear" presStyleCnt="0">
        <dgm:presLayoutVars>
          <dgm:dir/>
          <dgm:animLvl val="lvl"/>
          <dgm:resizeHandles val="exact"/>
        </dgm:presLayoutVars>
      </dgm:prSet>
      <dgm:spPr/>
      <dgm:t>
        <a:bodyPr/>
        <a:lstStyle/>
        <a:p>
          <a:endParaRPr lang="fr-FR"/>
        </a:p>
      </dgm:t>
    </dgm:pt>
    <dgm:pt modelId="{1DF59434-2448-4C6F-A272-526DC5D6FC70}" type="pres">
      <dgm:prSet presAssocID="{63145311-D5CE-4ED0-B696-6E445A6882F1}" presName="parentLin" presStyleCnt="0"/>
      <dgm:spPr/>
    </dgm:pt>
    <dgm:pt modelId="{F702D1C9-EE7C-478F-AAC7-4EDD131C9C24}" type="pres">
      <dgm:prSet presAssocID="{63145311-D5CE-4ED0-B696-6E445A6882F1}" presName="parentLeftMargin" presStyleLbl="node1" presStyleIdx="0" presStyleCnt="3"/>
      <dgm:spPr/>
      <dgm:t>
        <a:bodyPr/>
        <a:lstStyle/>
        <a:p>
          <a:endParaRPr lang="fr-FR"/>
        </a:p>
      </dgm:t>
    </dgm:pt>
    <dgm:pt modelId="{4D0CDDA0-FFD1-4733-A4A1-15084250ADB7}" type="pres">
      <dgm:prSet presAssocID="{63145311-D5CE-4ED0-B696-6E445A6882F1}" presName="parentText" presStyleLbl="node1" presStyleIdx="0" presStyleCnt="3" custScaleY="133172">
        <dgm:presLayoutVars>
          <dgm:chMax val="0"/>
          <dgm:bulletEnabled val="1"/>
        </dgm:presLayoutVars>
      </dgm:prSet>
      <dgm:spPr/>
      <dgm:t>
        <a:bodyPr/>
        <a:lstStyle/>
        <a:p>
          <a:endParaRPr lang="fr-FR"/>
        </a:p>
      </dgm:t>
    </dgm:pt>
    <dgm:pt modelId="{7440B120-1737-4E3A-85FD-FB342C8F097D}" type="pres">
      <dgm:prSet presAssocID="{63145311-D5CE-4ED0-B696-6E445A6882F1}" presName="negativeSpace" presStyleCnt="0"/>
      <dgm:spPr/>
    </dgm:pt>
    <dgm:pt modelId="{EA4D2150-8DF1-4EA8-B230-C7F8339AA6A3}" type="pres">
      <dgm:prSet presAssocID="{63145311-D5CE-4ED0-B696-6E445A6882F1}" presName="childText" presStyleLbl="conFgAcc1" presStyleIdx="0" presStyleCnt="3">
        <dgm:presLayoutVars>
          <dgm:bulletEnabled val="1"/>
        </dgm:presLayoutVars>
      </dgm:prSet>
      <dgm:spPr>
        <a:ln>
          <a:solidFill>
            <a:schemeClr val="accent2">
              <a:lumMod val="50000"/>
            </a:schemeClr>
          </a:solidFill>
        </a:ln>
      </dgm:spPr>
    </dgm:pt>
    <dgm:pt modelId="{DFB439B2-202E-45A4-9070-5D4A3001A6D0}" type="pres">
      <dgm:prSet presAssocID="{6C073CE7-0D89-45C0-AFA8-7C6C98D9103E}" presName="spaceBetweenRectangles" presStyleCnt="0"/>
      <dgm:spPr/>
    </dgm:pt>
    <dgm:pt modelId="{AD533C94-AFAA-45D5-848A-56078F4818F1}" type="pres">
      <dgm:prSet presAssocID="{585CEDF2-EBE8-4DCC-9CD9-5EAAC5BD1CB3}" presName="parentLin" presStyleCnt="0"/>
      <dgm:spPr/>
    </dgm:pt>
    <dgm:pt modelId="{60288479-1A59-4B10-8256-2E50F9127FA4}" type="pres">
      <dgm:prSet presAssocID="{585CEDF2-EBE8-4DCC-9CD9-5EAAC5BD1CB3}" presName="parentLeftMargin" presStyleLbl="node1" presStyleIdx="0" presStyleCnt="3"/>
      <dgm:spPr/>
      <dgm:t>
        <a:bodyPr/>
        <a:lstStyle/>
        <a:p>
          <a:endParaRPr lang="fr-FR"/>
        </a:p>
      </dgm:t>
    </dgm:pt>
    <dgm:pt modelId="{01722326-822D-4BFB-A336-142AB461EFF6}" type="pres">
      <dgm:prSet presAssocID="{585CEDF2-EBE8-4DCC-9CD9-5EAAC5BD1CB3}" presName="parentText" presStyleLbl="node1" presStyleIdx="1" presStyleCnt="3" custScaleY="185879">
        <dgm:presLayoutVars>
          <dgm:chMax val="0"/>
          <dgm:bulletEnabled val="1"/>
        </dgm:presLayoutVars>
      </dgm:prSet>
      <dgm:spPr/>
      <dgm:t>
        <a:bodyPr/>
        <a:lstStyle/>
        <a:p>
          <a:endParaRPr lang="fr-FR"/>
        </a:p>
      </dgm:t>
    </dgm:pt>
    <dgm:pt modelId="{C6BC9B73-E2AE-4C80-9582-E403FA183A0A}" type="pres">
      <dgm:prSet presAssocID="{585CEDF2-EBE8-4DCC-9CD9-5EAAC5BD1CB3}" presName="negativeSpace" presStyleCnt="0"/>
      <dgm:spPr/>
    </dgm:pt>
    <dgm:pt modelId="{F1BA6239-DFEC-44B2-B1C8-9EBFCE7E69E7}" type="pres">
      <dgm:prSet presAssocID="{585CEDF2-EBE8-4DCC-9CD9-5EAAC5BD1CB3}" presName="childText" presStyleLbl="conFgAcc1" presStyleIdx="1" presStyleCnt="3">
        <dgm:presLayoutVars>
          <dgm:bulletEnabled val="1"/>
        </dgm:presLayoutVars>
      </dgm:prSet>
      <dgm:spPr>
        <a:ln>
          <a:solidFill>
            <a:schemeClr val="tx2">
              <a:lumMod val="75000"/>
            </a:schemeClr>
          </a:solidFill>
        </a:ln>
      </dgm:spPr>
    </dgm:pt>
    <dgm:pt modelId="{20E34A3D-7A1A-48AD-97E7-77787221E4E1}" type="pres">
      <dgm:prSet presAssocID="{4AB78754-B7C3-49BE-87AD-D3418AD0FEFC}" presName="spaceBetweenRectangles" presStyleCnt="0"/>
      <dgm:spPr/>
    </dgm:pt>
    <dgm:pt modelId="{4CAEBBC6-9AC8-4A98-8485-A08705581A4C}" type="pres">
      <dgm:prSet presAssocID="{8D33FEF5-322F-4D86-978F-FD8B86D3DCCC}" presName="parentLin" presStyleCnt="0"/>
      <dgm:spPr/>
    </dgm:pt>
    <dgm:pt modelId="{5A70E41C-01CC-41F4-B05D-0C75A85333F7}" type="pres">
      <dgm:prSet presAssocID="{8D33FEF5-322F-4D86-978F-FD8B86D3DCCC}" presName="parentLeftMargin" presStyleLbl="node1" presStyleIdx="1" presStyleCnt="3"/>
      <dgm:spPr/>
      <dgm:t>
        <a:bodyPr/>
        <a:lstStyle/>
        <a:p>
          <a:endParaRPr lang="fr-FR"/>
        </a:p>
      </dgm:t>
    </dgm:pt>
    <dgm:pt modelId="{2F4A6283-62C5-496E-9F16-49F176D178BB}" type="pres">
      <dgm:prSet presAssocID="{8D33FEF5-322F-4D86-978F-FD8B86D3DCCC}" presName="parentText" presStyleLbl="node1" presStyleIdx="2" presStyleCnt="3" custScaleY="231606">
        <dgm:presLayoutVars>
          <dgm:chMax val="0"/>
          <dgm:bulletEnabled val="1"/>
        </dgm:presLayoutVars>
      </dgm:prSet>
      <dgm:spPr/>
      <dgm:t>
        <a:bodyPr/>
        <a:lstStyle/>
        <a:p>
          <a:endParaRPr lang="fr-FR"/>
        </a:p>
      </dgm:t>
    </dgm:pt>
    <dgm:pt modelId="{E13B8DB6-BE29-4C45-BA8E-C52274CF0203}" type="pres">
      <dgm:prSet presAssocID="{8D33FEF5-322F-4D86-978F-FD8B86D3DCCC}" presName="negativeSpace" presStyleCnt="0"/>
      <dgm:spPr/>
    </dgm:pt>
    <dgm:pt modelId="{36146E57-9F7D-4950-812B-6E74BF739DE8}" type="pres">
      <dgm:prSet presAssocID="{8D33FEF5-322F-4D86-978F-FD8B86D3DCCC}" presName="childText" presStyleLbl="conFgAcc1" presStyleIdx="2" presStyleCnt="3">
        <dgm:presLayoutVars>
          <dgm:bulletEnabled val="1"/>
        </dgm:presLayoutVars>
      </dgm:prSet>
      <dgm:spPr>
        <a:ln>
          <a:solidFill>
            <a:srgbClr val="0070C0"/>
          </a:solidFill>
        </a:ln>
      </dgm:spPr>
    </dgm:pt>
  </dgm:ptLst>
  <dgm:cxnLst>
    <dgm:cxn modelId="{FB0D270A-074C-429B-AF68-DDA39A522F04}" srcId="{9F45FA95-A926-4FD4-AD67-3EE8B7DFB67A}" destId="{585CEDF2-EBE8-4DCC-9CD9-5EAAC5BD1CB3}" srcOrd="1" destOrd="0" parTransId="{5300140B-E109-4EA7-BE1E-1F0C0B85D5E6}" sibTransId="{4AB78754-B7C3-49BE-87AD-D3418AD0FEFC}"/>
    <dgm:cxn modelId="{1306E466-68A3-44A2-ACB3-49B7A39AF325}" type="presOf" srcId="{63145311-D5CE-4ED0-B696-6E445A6882F1}" destId="{4D0CDDA0-FFD1-4733-A4A1-15084250ADB7}" srcOrd="1" destOrd="0" presId="urn:microsoft.com/office/officeart/2005/8/layout/list1"/>
    <dgm:cxn modelId="{52DCA55D-F3BC-4E49-8FCA-9177325F7E12}" srcId="{9F45FA95-A926-4FD4-AD67-3EE8B7DFB67A}" destId="{8D33FEF5-322F-4D86-978F-FD8B86D3DCCC}" srcOrd="2" destOrd="0" parTransId="{FB163A8F-50A2-489F-A35A-59702FBD47F3}" sibTransId="{D30C4CDB-D283-47A5-93AB-1E76D9995259}"/>
    <dgm:cxn modelId="{F7B00264-098B-4CBD-9E7F-096FC398AFA0}" type="presOf" srcId="{63145311-D5CE-4ED0-B696-6E445A6882F1}" destId="{F702D1C9-EE7C-478F-AAC7-4EDD131C9C24}" srcOrd="0" destOrd="0" presId="urn:microsoft.com/office/officeart/2005/8/layout/list1"/>
    <dgm:cxn modelId="{9AB2DF0A-E673-4338-8721-443AC3019255}" type="presOf" srcId="{8D33FEF5-322F-4D86-978F-FD8B86D3DCCC}" destId="{5A70E41C-01CC-41F4-B05D-0C75A85333F7}" srcOrd="0" destOrd="0" presId="urn:microsoft.com/office/officeart/2005/8/layout/list1"/>
    <dgm:cxn modelId="{ED191411-31CA-47E8-8769-F3A4CB498B94}" type="presOf" srcId="{8D33FEF5-322F-4D86-978F-FD8B86D3DCCC}" destId="{2F4A6283-62C5-496E-9F16-49F176D178BB}" srcOrd="1" destOrd="0" presId="urn:microsoft.com/office/officeart/2005/8/layout/list1"/>
    <dgm:cxn modelId="{73C24ED9-B870-4D56-86A8-632F5609602C}" type="presOf" srcId="{585CEDF2-EBE8-4DCC-9CD9-5EAAC5BD1CB3}" destId="{01722326-822D-4BFB-A336-142AB461EFF6}" srcOrd="1" destOrd="0" presId="urn:microsoft.com/office/officeart/2005/8/layout/list1"/>
    <dgm:cxn modelId="{635FED56-6B9A-4194-9D33-E7D2C46544C2}" type="presOf" srcId="{585CEDF2-EBE8-4DCC-9CD9-5EAAC5BD1CB3}" destId="{60288479-1A59-4B10-8256-2E50F9127FA4}" srcOrd="0" destOrd="0" presId="urn:microsoft.com/office/officeart/2005/8/layout/list1"/>
    <dgm:cxn modelId="{79F75998-7C14-4C9A-8384-DABE3BF929FB}" srcId="{9F45FA95-A926-4FD4-AD67-3EE8B7DFB67A}" destId="{63145311-D5CE-4ED0-B696-6E445A6882F1}" srcOrd="0" destOrd="0" parTransId="{21A60618-4802-4E6D-88D1-28A2B6DBB72B}" sibTransId="{6C073CE7-0D89-45C0-AFA8-7C6C98D9103E}"/>
    <dgm:cxn modelId="{C487F045-C7F7-48E6-BAA5-5B4FD6BD028C}" type="presOf" srcId="{9F45FA95-A926-4FD4-AD67-3EE8B7DFB67A}" destId="{B7CE1BE9-6DB2-4D39-8CFC-F3F7F84BD9AE}" srcOrd="0" destOrd="0" presId="urn:microsoft.com/office/officeart/2005/8/layout/list1"/>
    <dgm:cxn modelId="{7993CEC6-B9FF-4B75-904A-170E143211C7}" type="presParOf" srcId="{B7CE1BE9-6DB2-4D39-8CFC-F3F7F84BD9AE}" destId="{1DF59434-2448-4C6F-A272-526DC5D6FC70}" srcOrd="0" destOrd="0" presId="urn:microsoft.com/office/officeart/2005/8/layout/list1"/>
    <dgm:cxn modelId="{651A6E44-2665-422B-A6B7-86F6AE5861BE}" type="presParOf" srcId="{1DF59434-2448-4C6F-A272-526DC5D6FC70}" destId="{F702D1C9-EE7C-478F-AAC7-4EDD131C9C24}" srcOrd="0" destOrd="0" presId="urn:microsoft.com/office/officeart/2005/8/layout/list1"/>
    <dgm:cxn modelId="{8A01247F-A183-4EDF-8AB5-5CAAB118C098}" type="presParOf" srcId="{1DF59434-2448-4C6F-A272-526DC5D6FC70}" destId="{4D0CDDA0-FFD1-4733-A4A1-15084250ADB7}" srcOrd="1" destOrd="0" presId="urn:microsoft.com/office/officeart/2005/8/layout/list1"/>
    <dgm:cxn modelId="{9DA7E61C-33F3-461D-BE60-7DF7EC8293EB}" type="presParOf" srcId="{B7CE1BE9-6DB2-4D39-8CFC-F3F7F84BD9AE}" destId="{7440B120-1737-4E3A-85FD-FB342C8F097D}" srcOrd="1" destOrd="0" presId="urn:microsoft.com/office/officeart/2005/8/layout/list1"/>
    <dgm:cxn modelId="{4DA5CB7A-2F80-43B4-A2C9-DAA9B7874124}" type="presParOf" srcId="{B7CE1BE9-6DB2-4D39-8CFC-F3F7F84BD9AE}" destId="{EA4D2150-8DF1-4EA8-B230-C7F8339AA6A3}" srcOrd="2" destOrd="0" presId="urn:microsoft.com/office/officeart/2005/8/layout/list1"/>
    <dgm:cxn modelId="{DD37EA3F-9B27-45D8-88C8-35C6B02B3118}" type="presParOf" srcId="{B7CE1BE9-6DB2-4D39-8CFC-F3F7F84BD9AE}" destId="{DFB439B2-202E-45A4-9070-5D4A3001A6D0}" srcOrd="3" destOrd="0" presId="urn:microsoft.com/office/officeart/2005/8/layout/list1"/>
    <dgm:cxn modelId="{551DC7A2-15B0-4EB9-B570-7822557F2E7A}" type="presParOf" srcId="{B7CE1BE9-6DB2-4D39-8CFC-F3F7F84BD9AE}" destId="{AD533C94-AFAA-45D5-848A-56078F4818F1}" srcOrd="4" destOrd="0" presId="urn:microsoft.com/office/officeart/2005/8/layout/list1"/>
    <dgm:cxn modelId="{24F2ECBB-F2B1-42F4-B884-29C3A8C3C4C8}" type="presParOf" srcId="{AD533C94-AFAA-45D5-848A-56078F4818F1}" destId="{60288479-1A59-4B10-8256-2E50F9127FA4}" srcOrd="0" destOrd="0" presId="urn:microsoft.com/office/officeart/2005/8/layout/list1"/>
    <dgm:cxn modelId="{BC48DC3C-CE89-4404-848C-E32B1B41BCF9}" type="presParOf" srcId="{AD533C94-AFAA-45D5-848A-56078F4818F1}" destId="{01722326-822D-4BFB-A336-142AB461EFF6}" srcOrd="1" destOrd="0" presId="urn:microsoft.com/office/officeart/2005/8/layout/list1"/>
    <dgm:cxn modelId="{003470F7-FFFB-43C8-8946-45EC7BA4C81B}" type="presParOf" srcId="{B7CE1BE9-6DB2-4D39-8CFC-F3F7F84BD9AE}" destId="{C6BC9B73-E2AE-4C80-9582-E403FA183A0A}" srcOrd="5" destOrd="0" presId="urn:microsoft.com/office/officeart/2005/8/layout/list1"/>
    <dgm:cxn modelId="{6C68AFEA-07F3-4459-A7BB-A037EB9DB068}" type="presParOf" srcId="{B7CE1BE9-6DB2-4D39-8CFC-F3F7F84BD9AE}" destId="{F1BA6239-DFEC-44B2-B1C8-9EBFCE7E69E7}" srcOrd="6" destOrd="0" presId="urn:microsoft.com/office/officeart/2005/8/layout/list1"/>
    <dgm:cxn modelId="{855E9BF7-CA80-48B5-BB81-29AF9EF97816}" type="presParOf" srcId="{B7CE1BE9-6DB2-4D39-8CFC-F3F7F84BD9AE}" destId="{20E34A3D-7A1A-48AD-97E7-77787221E4E1}" srcOrd="7" destOrd="0" presId="urn:microsoft.com/office/officeart/2005/8/layout/list1"/>
    <dgm:cxn modelId="{9874EE60-73E6-4344-A38B-D90EAE3C5AC0}" type="presParOf" srcId="{B7CE1BE9-6DB2-4D39-8CFC-F3F7F84BD9AE}" destId="{4CAEBBC6-9AC8-4A98-8485-A08705581A4C}" srcOrd="8" destOrd="0" presId="urn:microsoft.com/office/officeart/2005/8/layout/list1"/>
    <dgm:cxn modelId="{93F0A6C9-B7BD-4C14-8409-096CEA30DCA3}" type="presParOf" srcId="{4CAEBBC6-9AC8-4A98-8485-A08705581A4C}" destId="{5A70E41C-01CC-41F4-B05D-0C75A85333F7}" srcOrd="0" destOrd="0" presId="urn:microsoft.com/office/officeart/2005/8/layout/list1"/>
    <dgm:cxn modelId="{A6BDCDA0-53F3-473E-8404-57893CFA6672}" type="presParOf" srcId="{4CAEBBC6-9AC8-4A98-8485-A08705581A4C}" destId="{2F4A6283-62C5-496E-9F16-49F176D178BB}" srcOrd="1" destOrd="0" presId="urn:microsoft.com/office/officeart/2005/8/layout/list1"/>
    <dgm:cxn modelId="{7BBFC66B-4083-42D1-BB2D-5ED7BC3719C8}" type="presParOf" srcId="{B7CE1BE9-6DB2-4D39-8CFC-F3F7F84BD9AE}" destId="{E13B8DB6-BE29-4C45-BA8E-C52274CF0203}" srcOrd="9" destOrd="0" presId="urn:microsoft.com/office/officeart/2005/8/layout/list1"/>
    <dgm:cxn modelId="{C5802B62-4153-4A8D-A27D-B9F521FF2DEB}" type="presParOf" srcId="{B7CE1BE9-6DB2-4D39-8CFC-F3F7F84BD9AE}" destId="{36146E57-9F7D-4950-812B-6E74BF739DE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F45FA95-A926-4FD4-AD67-3EE8B7DFB67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63145311-D5CE-4ED0-B696-6E445A6882F1}">
      <dgm:prSet phldrT="[Text]" custT="1"/>
      <dgm:spPr>
        <a:solidFill>
          <a:schemeClr val="accent6">
            <a:lumMod val="60000"/>
            <a:lumOff val="40000"/>
          </a:schemeClr>
        </a:solidFill>
      </dgm:spPr>
      <dgm:t>
        <a:bodyPr/>
        <a:lstStyle/>
        <a:p>
          <a:r>
            <a:rPr lang="en-CA" sz="1800" b="1" dirty="0">
              <a:solidFill>
                <a:schemeClr val="bg1"/>
              </a:solidFill>
            </a:rPr>
            <a:t>Introduction</a:t>
          </a:r>
          <a:r>
            <a:rPr lang="en-CA" sz="1800" dirty="0">
              <a:solidFill>
                <a:schemeClr val="bg1"/>
              </a:solidFill>
            </a:rPr>
            <a:t/>
          </a:r>
          <a:br>
            <a:rPr lang="en-CA" sz="1800" dirty="0">
              <a:solidFill>
                <a:schemeClr val="bg1"/>
              </a:solidFill>
            </a:rPr>
          </a:br>
          <a:r>
            <a:rPr lang="en-CA" sz="1800" dirty="0">
              <a:solidFill>
                <a:schemeClr val="bg1"/>
              </a:solidFill>
            </a:rPr>
            <a:t>La SPANB </a:t>
          </a:r>
          <a:r>
            <a:rPr lang="fr-FR" sz="1800" dirty="0">
              <a:solidFill>
                <a:schemeClr val="bg1"/>
              </a:solidFill>
            </a:rPr>
            <a:t>est vitale pour la RDC et la planète</a:t>
          </a:r>
          <a:endParaRPr lang="en-US" sz="2700" dirty="0">
            <a:solidFill>
              <a:schemeClr val="bg1"/>
            </a:solidFill>
          </a:endParaRPr>
        </a:p>
      </dgm:t>
    </dgm:pt>
    <dgm:pt modelId="{21A60618-4802-4E6D-88D1-28A2B6DBB72B}" type="parTrans" cxnId="{79F75998-7C14-4C9A-8384-DABE3BF929FB}">
      <dgm:prSet/>
      <dgm:spPr/>
      <dgm:t>
        <a:bodyPr/>
        <a:lstStyle/>
        <a:p>
          <a:endParaRPr lang="en-US"/>
        </a:p>
      </dgm:t>
    </dgm:pt>
    <dgm:pt modelId="{6C073CE7-0D89-45C0-AFA8-7C6C98D9103E}" type="sibTrans" cxnId="{79F75998-7C14-4C9A-8384-DABE3BF929FB}">
      <dgm:prSet/>
      <dgm:spPr/>
      <dgm:t>
        <a:bodyPr/>
        <a:lstStyle/>
        <a:p>
          <a:endParaRPr lang="en-US"/>
        </a:p>
      </dgm:t>
    </dgm:pt>
    <dgm:pt modelId="{585CEDF2-EBE8-4DCC-9CD9-5EAAC5BD1CB3}">
      <dgm:prSet phldrT="[Text]" custT="1"/>
      <dgm:spPr>
        <a:solidFill>
          <a:schemeClr val="tx2">
            <a:lumMod val="60000"/>
            <a:lumOff val="40000"/>
          </a:schemeClr>
        </a:solidFill>
      </dgm:spPr>
      <dgm:t>
        <a:bodyPr/>
        <a:lstStyle/>
        <a:p>
          <a:r>
            <a:rPr lang="fr-FR" sz="1800" b="1" dirty="0">
              <a:solidFill>
                <a:schemeClr val="bg1"/>
              </a:solidFill>
            </a:rPr>
            <a:t>Vision et objectifs</a:t>
          </a:r>
          <a:br>
            <a:rPr lang="fr-FR" sz="1800" b="1" dirty="0">
              <a:solidFill>
                <a:schemeClr val="bg1"/>
              </a:solidFill>
            </a:rPr>
          </a:br>
          <a:r>
            <a:rPr lang="fr-FR" sz="1800" noProof="0" dirty="0">
              <a:solidFill>
                <a:schemeClr val="bg1"/>
              </a:solidFill>
            </a:rPr>
            <a:t>Alignés sur le Cadre Mondial de la biodiversité Kunming-Montréal</a:t>
          </a:r>
          <a:endParaRPr lang="en-US" sz="1800" dirty="0">
            <a:solidFill>
              <a:schemeClr val="bg1"/>
            </a:solidFill>
          </a:endParaRPr>
        </a:p>
      </dgm:t>
    </dgm:pt>
    <dgm:pt modelId="{5300140B-E109-4EA7-BE1E-1F0C0B85D5E6}" type="parTrans" cxnId="{FB0D270A-074C-429B-AF68-DDA39A522F04}">
      <dgm:prSet/>
      <dgm:spPr/>
      <dgm:t>
        <a:bodyPr/>
        <a:lstStyle/>
        <a:p>
          <a:endParaRPr lang="en-US"/>
        </a:p>
      </dgm:t>
    </dgm:pt>
    <dgm:pt modelId="{4AB78754-B7C3-49BE-87AD-D3418AD0FEFC}" type="sibTrans" cxnId="{FB0D270A-074C-429B-AF68-DDA39A522F04}">
      <dgm:prSet/>
      <dgm:spPr/>
      <dgm:t>
        <a:bodyPr/>
        <a:lstStyle/>
        <a:p>
          <a:endParaRPr lang="en-US"/>
        </a:p>
      </dgm:t>
    </dgm:pt>
    <dgm:pt modelId="{8D33FEF5-322F-4D86-978F-FD8B86D3DCCC}">
      <dgm:prSet phldrT="[Text]" custT="1"/>
      <dgm:spPr/>
      <dgm:t>
        <a:bodyPr/>
        <a:lstStyle/>
        <a:p>
          <a:r>
            <a:rPr lang="fr-FR" sz="1800" b="1" dirty="0">
              <a:solidFill>
                <a:schemeClr val="bg1"/>
              </a:solidFill>
            </a:rPr>
            <a:t>De la vision à l’action</a:t>
          </a:r>
        </a:p>
        <a:p>
          <a:r>
            <a:rPr lang="fr-FR" sz="1800" b="0" dirty="0">
              <a:solidFill>
                <a:schemeClr val="bg1"/>
              </a:solidFill>
            </a:rPr>
            <a:t>Leviers pour transformer vision et objectifs en actions concrètes </a:t>
          </a:r>
          <a:r>
            <a:rPr lang="fr-FR" sz="1800" dirty="0">
              <a:solidFill>
                <a:schemeClr val="bg1"/>
              </a:solidFill>
            </a:rPr>
            <a:t/>
          </a:r>
          <a:br>
            <a:rPr lang="fr-FR" sz="1800" dirty="0">
              <a:solidFill>
                <a:schemeClr val="bg1"/>
              </a:solidFill>
            </a:rPr>
          </a:br>
          <a:endParaRPr lang="en-US" sz="1800" dirty="0">
            <a:solidFill>
              <a:schemeClr val="bg1"/>
            </a:solidFill>
          </a:endParaRPr>
        </a:p>
      </dgm:t>
    </dgm:pt>
    <dgm:pt modelId="{FB163A8F-50A2-489F-A35A-59702FBD47F3}" type="parTrans" cxnId="{52DCA55D-F3BC-4E49-8FCA-9177325F7E12}">
      <dgm:prSet/>
      <dgm:spPr/>
      <dgm:t>
        <a:bodyPr/>
        <a:lstStyle/>
        <a:p>
          <a:endParaRPr lang="en-US"/>
        </a:p>
      </dgm:t>
    </dgm:pt>
    <dgm:pt modelId="{D30C4CDB-D283-47A5-93AB-1E76D9995259}" type="sibTrans" cxnId="{52DCA55D-F3BC-4E49-8FCA-9177325F7E12}">
      <dgm:prSet/>
      <dgm:spPr/>
      <dgm:t>
        <a:bodyPr/>
        <a:lstStyle/>
        <a:p>
          <a:endParaRPr lang="en-US"/>
        </a:p>
      </dgm:t>
    </dgm:pt>
    <dgm:pt modelId="{B7CE1BE9-6DB2-4D39-8CFC-F3F7F84BD9AE}" type="pres">
      <dgm:prSet presAssocID="{9F45FA95-A926-4FD4-AD67-3EE8B7DFB67A}" presName="linear" presStyleCnt="0">
        <dgm:presLayoutVars>
          <dgm:dir/>
          <dgm:animLvl val="lvl"/>
          <dgm:resizeHandles val="exact"/>
        </dgm:presLayoutVars>
      </dgm:prSet>
      <dgm:spPr/>
      <dgm:t>
        <a:bodyPr/>
        <a:lstStyle/>
        <a:p>
          <a:endParaRPr lang="fr-FR"/>
        </a:p>
      </dgm:t>
    </dgm:pt>
    <dgm:pt modelId="{1DF59434-2448-4C6F-A272-526DC5D6FC70}" type="pres">
      <dgm:prSet presAssocID="{63145311-D5CE-4ED0-B696-6E445A6882F1}" presName="parentLin" presStyleCnt="0"/>
      <dgm:spPr/>
    </dgm:pt>
    <dgm:pt modelId="{F702D1C9-EE7C-478F-AAC7-4EDD131C9C24}" type="pres">
      <dgm:prSet presAssocID="{63145311-D5CE-4ED0-B696-6E445A6882F1}" presName="parentLeftMargin" presStyleLbl="node1" presStyleIdx="0" presStyleCnt="3"/>
      <dgm:spPr/>
      <dgm:t>
        <a:bodyPr/>
        <a:lstStyle/>
        <a:p>
          <a:endParaRPr lang="fr-FR"/>
        </a:p>
      </dgm:t>
    </dgm:pt>
    <dgm:pt modelId="{4D0CDDA0-FFD1-4733-A4A1-15084250ADB7}" type="pres">
      <dgm:prSet presAssocID="{63145311-D5CE-4ED0-B696-6E445A6882F1}" presName="parentText" presStyleLbl="node1" presStyleIdx="0" presStyleCnt="3" custScaleY="133172">
        <dgm:presLayoutVars>
          <dgm:chMax val="0"/>
          <dgm:bulletEnabled val="1"/>
        </dgm:presLayoutVars>
      </dgm:prSet>
      <dgm:spPr/>
      <dgm:t>
        <a:bodyPr/>
        <a:lstStyle/>
        <a:p>
          <a:endParaRPr lang="fr-FR"/>
        </a:p>
      </dgm:t>
    </dgm:pt>
    <dgm:pt modelId="{7440B120-1737-4E3A-85FD-FB342C8F097D}" type="pres">
      <dgm:prSet presAssocID="{63145311-D5CE-4ED0-B696-6E445A6882F1}" presName="negativeSpace" presStyleCnt="0"/>
      <dgm:spPr/>
    </dgm:pt>
    <dgm:pt modelId="{EA4D2150-8DF1-4EA8-B230-C7F8339AA6A3}" type="pres">
      <dgm:prSet presAssocID="{63145311-D5CE-4ED0-B696-6E445A6882F1}" presName="childText" presStyleLbl="conFgAcc1" presStyleIdx="0" presStyleCnt="3">
        <dgm:presLayoutVars>
          <dgm:bulletEnabled val="1"/>
        </dgm:presLayoutVars>
      </dgm:prSet>
      <dgm:spPr>
        <a:ln>
          <a:solidFill>
            <a:schemeClr val="accent2">
              <a:lumMod val="50000"/>
            </a:schemeClr>
          </a:solidFill>
        </a:ln>
      </dgm:spPr>
    </dgm:pt>
    <dgm:pt modelId="{DFB439B2-202E-45A4-9070-5D4A3001A6D0}" type="pres">
      <dgm:prSet presAssocID="{6C073CE7-0D89-45C0-AFA8-7C6C98D9103E}" presName="spaceBetweenRectangles" presStyleCnt="0"/>
      <dgm:spPr/>
    </dgm:pt>
    <dgm:pt modelId="{AD533C94-AFAA-45D5-848A-56078F4818F1}" type="pres">
      <dgm:prSet presAssocID="{585CEDF2-EBE8-4DCC-9CD9-5EAAC5BD1CB3}" presName="parentLin" presStyleCnt="0"/>
      <dgm:spPr/>
    </dgm:pt>
    <dgm:pt modelId="{60288479-1A59-4B10-8256-2E50F9127FA4}" type="pres">
      <dgm:prSet presAssocID="{585CEDF2-EBE8-4DCC-9CD9-5EAAC5BD1CB3}" presName="parentLeftMargin" presStyleLbl="node1" presStyleIdx="0" presStyleCnt="3"/>
      <dgm:spPr/>
      <dgm:t>
        <a:bodyPr/>
        <a:lstStyle/>
        <a:p>
          <a:endParaRPr lang="fr-FR"/>
        </a:p>
      </dgm:t>
    </dgm:pt>
    <dgm:pt modelId="{01722326-822D-4BFB-A336-142AB461EFF6}" type="pres">
      <dgm:prSet presAssocID="{585CEDF2-EBE8-4DCC-9CD9-5EAAC5BD1CB3}" presName="parentText" presStyleLbl="node1" presStyleIdx="1" presStyleCnt="3" custScaleY="185879">
        <dgm:presLayoutVars>
          <dgm:chMax val="0"/>
          <dgm:bulletEnabled val="1"/>
        </dgm:presLayoutVars>
      </dgm:prSet>
      <dgm:spPr/>
      <dgm:t>
        <a:bodyPr/>
        <a:lstStyle/>
        <a:p>
          <a:endParaRPr lang="fr-FR"/>
        </a:p>
      </dgm:t>
    </dgm:pt>
    <dgm:pt modelId="{C6BC9B73-E2AE-4C80-9582-E403FA183A0A}" type="pres">
      <dgm:prSet presAssocID="{585CEDF2-EBE8-4DCC-9CD9-5EAAC5BD1CB3}" presName="negativeSpace" presStyleCnt="0"/>
      <dgm:spPr/>
    </dgm:pt>
    <dgm:pt modelId="{F1BA6239-DFEC-44B2-B1C8-9EBFCE7E69E7}" type="pres">
      <dgm:prSet presAssocID="{585CEDF2-EBE8-4DCC-9CD9-5EAAC5BD1CB3}" presName="childText" presStyleLbl="conFgAcc1" presStyleIdx="1" presStyleCnt="3">
        <dgm:presLayoutVars>
          <dgm:bulletEnabled val="1"/>
        </dgm:presLayoutVars>
      </dgm:prSet>
      <dgm:spPr>
        <a:ln>
          <a:solidFill>
            <a:schemeClr val="tx2">
              <a:lumMod val="75000"/>
            </a:schemeClr>
          </a:solidFill>
        </a:ln>
      </dgm:spPr>
    </dgm:pt>
    <dgm:pt modelId="{20E34A3D-7A1A-48AD-97E7-77787221E4E1}" type="pres">
      <dgm:prSet presAssocID="{4AB78754-B7C3-49BE-87AD-D3418AD0FEFC}" presName="spaceBetweenRectangles" presStyleCnt="0"/>
      <dgm:spPr/>
    </dgm:pt>
    <dgm:pt modelId="{4CAEBBC6-9AC8-4A98-8485-A08705581A4C}" type="pres">
      <dgm:prSet presAssocID="{8D33FEF5-322F-4D86-978F-FD8B86D3DCCC}" presName="parentLin" presStyleCnt="0"/>
      <dgm:spPr/>
    </dgm:pt>
    <dgm:pt modelId="{5A70E41C-01CC-41F4-B05D-0C75A85333F7}" type="pres">
      <dgm:prSet presAssocID="{8D33FEF5-322F-4D86-978F-FD8B86D3DCCC}" presName="parentLeftMargin" presStyleLbl="node1" presStyleIdx="1" presStyleCnt="3"/>
      <dgm:spPr/>
      <dgm:t>
        <a:bodyPr/>
        <a:lstStyle/>
        <a:p>
          <a:endParaRPr lang="fr-FR"/>
        </a:p>
      </dgm:t>
    </dgm:pt>
    <dgm:pt modelId="{2F4A6283-62C5-496E-9F16-49F176D178BB}" type="pres">
      <dgm:prSet presAssocID="{8D33FEF5-322F-4D86-978F-FD8B86D3DCCC}" presName="parentText" presStyleLbl="node1" presStyleIdx="2" presStyleCnt="3" custScaleY="231606">
        <dgm:presLayoutVars>
          <dgm:chMax val="0"/>
          <dgm:bulletEnabled val="1"/>
        </dgm:presLayoutVars>
      </dgm:prSet>
      <dgm:spPr/>
      <dgm:t>
        <a:bodyPr/>
        <a:lstStyle/>
        <a:p>
          <a:endParaRPr lang="fr-FR"/>
        </a:p>
      </dgm:t>
    </dgm:pt>
    <dgm:pt modelId="{E13B8DB6-BE29-4C45-BA8E-C52274CF0203}" type="pres">
      <dgm:prSet presAssocID="{8D33FEF5-322F-4D86-978F-FD8B86D3DCCC}" presName="negativeSpace" presStyleCnt="0"/>
      <dgm:spPr/>
    </dgm:pt>
    <dgm:pt modelId="{36146E57-9F7D-4950-812B-6E74BF739DE8}" type="pres">
      <dgm:prSet presAssocID="{8D33FEF5-322F-4D86-978F-FD8B86D3DCCC}" presName="childText" presStyleLbl="conFgAcc1" presStyleIdx="2" presStyleCnt="3">
        <dgm:presLayoutVars>
          <dgm:bulletEnabled val="1"/>
        </dgm:presLayoutVars>
      </dgm:prSet>
      <dgm:spPr>
        <a:ln>
          <a:solidFill>
            <a:srgbClr val="0070C0"/>
          </a:solidFill>
        </a:ln>
      </dgm:spPr>
    </dgm:pt>
  </dgm:ptLst>
  <dgm:cxnLst>
    <dgm:cxn modelId="{FB0D270A-074C-429B-AF68-DDA39A522F04}" srcId="{9F45FA95-A926-4FD4-AD67-3EE8B7DFB67A}" destId="{585CEDF2-EBE8-4DCC-9CD9-5EAAC5BD1CB3}" srcOrd="1" destOrd="0" parTransId="{5300140B-E109-4EA7-BE1E-1F0C0B85D5E6}" sibTransId="{4AB78754-B7C3-49BE-87AD-D3418AD0FEFC}"/>
    <dgm:cxn modelId="{1306E466-68A3-44A2-ACB3-49B7A39AF325}" type="presOf" srcId="{63145311-D5CE-4ED0-B696-6E445A6882F1}" destId="{4D0CDDA0-FFD1-4733-A4A1-15084250ADB7}" srcOrd="1" destOrd="0" presId="urn:microsoft.com/office/officeart/2005/8/layout/list1"/>
    <dgm:cxn modelId="{52DCA55D-F3BC-4E49-8FCA-9177325F7E12}" srcId="{9F45FA95-A926-4FD4-AD67-3EE8B7DFB67A}" destId="{8D33FEF5-322F-4D86-978F-FD8B86D3DCCC}" srcOrd="2" destOrd="0" parTransId="{FB163A8F-50A2-489F-A35A-59702FBD47F3}" sibTransId="{D30C4CDB-D283-47A5-93AB-1E76D9995259}"/>
    <dgm:cxn modelId="{F7B00264-098B-4CBD-9E7F-096FC398AFA0}" type="presOf" srcId="{63145311-D5CE-4ED0-B696-6E445A6882F1}" destId="{F702D1C9-EE7C-478F-AAC7-4EDD131C9C24}" srcOrd="0" destOrd="0" presId="urn:microsoft.com/office/officeart/2005/8/layout/list1"/>
    <dgm:cxn modelId="{9AB2DF0A-E673-4338-8721-443AC3019255}" type="presOf" srcId="{8D33FEF5-322F-4D86-978F-FD8B86D3DCCC}" destId="{5A70E41C-01CC-41F4-B05D-0C75A85333F7}" srcOrd="0" destOrd="0" presId="urn:microsoft.com/office/officeart/2005/8/layout/list1"/>
    <dgm:cxn modelId="{ED191411-31CA-47E8-8769-F3A4CB498B94}" type="presOf" srcId="{8D33FEF5-322F-4D86-978F-FD8B86D3DCCC}" destId="{2F4A6283-62C5-496E-9F16-49F176D178BB}" srcOrd="1" destOrd="0" presId="urn:microsoft.com/office/officeart/2005/8/layout/list1"/>
    <dgm:cxn modelId="{73C24ED9-B870-4D56-86A8-632F5609602C}" type="presOf" srcId="{585CEDF2-EBE8-4DCC-9CD9-5EAAC5BD1CB3}" destId="{01722326-822D-4BFB-A336-142AB461EFF6}" srcOrd="1" destOrd="0" presId="urn:microsoft.com/office/officeart/2005/8/layout/list1"/>
    <dgm:cxn modelId="{635FED56-6B9A-4194-9D33-E7D2C46544C2}" type="presOf" srcId="{585CEDF2-EBE8-4DCC-9CD9-5EAAC5BD1CB3}" destId="{60288479-1A59-4B10-8256-2E50F9127FA4}" srcOrd="0" destOrd="0" presId="urn:microsoft.com/office/officeart/2005/8/layout/list1"/>
    <dgm:cxn modelId="{79F75998-7C14-4C9A-8384-DABE3BF929FB}" srcId="{9F45FA95-A926-4FD4-AD67-3EE8B7DFB67A}" destId="{63145311-D5CE-4ED0-B696-6E445A6882F1}" srcOrd="0" destOrd="0" parTransId="{21A60618-4802-4E6D-88D1-28A2B6DBB72B}" sibTransId="{6C073CE7-0D89-45C0-AFA8-7C6C98D9103E}"/>
    <dgm:cxn modelId="{C487F045-C7F7-48E6-BAA5-5B4FD6BD028C}" type="presOf" srcId="{9F45FA95-A926-4FD4-AD67-3EE8B7DFB67A}" destId="{B7CE1BE9-6DB2-4D39-8CFC-F3F7F84BD9AE}" srcOrd="0" destOrd="0" presId="urn:microsoft.com/office/officeart/2005/8/layout/list1"/>
    <dgm:cxn modelId="{7993CEC6-B9FF-4B75-904A-170E143211C7}" type="presParOf" srcId="{B7CE1BE9-6DB2-4D39-8CFC-F3F7F84BD9AE}" destId="{1DF59434-2448-4C6F-A272-526DC5D6FC70}" srcOrd="0" destOrd="0" presId="urn:microsoft.com/office/officeart/2005/8/layout/list1"/>
    <dgm:cxn modelId="{651A6E44-2665-422B-A6B7-86F6AE5861BE}" type="presParOf" srcId="{1DF59434-2448-4C6F-A272-526DC5D6FC70}" destId="{F702D1C9-EE7C-478F-AAC7-4EDD131C9C24}" srcOrd="0" destOrd="0" presId="urn:microsoft.com/office/officeart/2005/8/layout/list1"/>
    <dgm:cxn modelId="{8A01247F-A183-4EDF-8AB5-5CAAB118C098}" type="presParOf" srcId="{1DF59434-2448-4C6F-A272-526DC5D6FC70}" destId="{4D0CDDA0-FFD1-4733-A4A1-15084250ADB7}" srcOrd="1" destOrd="0" presId="urn:microsoft.com/office/officeart/2005/8/layout/list1"/>
    <dgm:cxn modelId="{9DA7E61C-33F3-461D-BE60-7DF7EC8293EB}" type="presParOf" srcId="{B7CE1BE9-6DB2-4D39-8CFC-F3F7F84BD9AE}" destId="{7440B120-1737-4E3A-85FD-FB342C8F097D}" srcOrd="1" destOrd="0" presId="urn:microsoft.com/office/officeart/2005/8/layout/list1"/>
    <dgm:cxn modelId="{4DA5CB7A-2F80-43B4-A2C9-DAA9B7874124}" type="presParOf" srcId="{B7CE1BE9-6DB2-4D39-8CFC-F3F7F84BD9AE}" destId="{EA4D2150-8DF1-4EA8-B230-C7F8339AA6A3}" srcOrd="2" destOrd="0" presId="urn:microsoft.com/office/officeart/2005/8/layout/list1"/>
    <dgm:cxn modelId="{DD37EA3F-9B27-45D8-88C8-35C6B02B3118}" type="presParOf" srcId="{B7CE1BE9-6DB2-4D39-8CFC-F3F7F84BD9AE}" destId="{DFB439B2-202E-45A4-9070-5D4A3001A6D0}" srcOrd="3" destOrd="0" presId="urn:microsoft.com/office/officeart/2005/8/layout/list1"/>
    <dgm:cxn modelId="{551DC7A2-15B0-4EB9-B570-7822557F2E7A}" type="presParOf" srcId="{B7CE1BE9-6DB2-4D39-8CFC-F3F7F84BD9AE}" destId="{AD533C94-AFAA-45D5-848A-56078F4818F1}" srcOrd="4" destOrd="0" presId="urn:microsoft.com/office/officeart/2005/8/layout/list1"/>
    <dgm:cxn modelId="{24F2ECBB-F2B1-42F4-B884-29C3A8C3C4C8}" type="presParOf" srcId="{AD533C94-AFAA-45D5-848A-56078F4818F1}" destId="{60288479-1A59-4B10-8256-2E50F9127FA4}" srcOrd="0" destOrd="0" presId="urn:microsoft.com/office/officeart/2005/8/layout/list1"/>
    <dgm:cxn modelId="{BC48DC3C-CE89-4404-848C-E32B1B41BCF9}" type="presParOf" srcId="{AD533C94-AFAA-45D5-848A-56078F4818F1}" destId="{01722326-822D-4BFB-A336-142AB461EFF6}" srcOrd="1" destOrd="0" presId="urn:microsoft.com/office/officeart/2005/8/layout/list1"/>
    <dgm:cxn modelId="{003470F7-FFFB-43C8-8946-45EC7BA4C81B}" type="presParOf" srcId="{B7CE1BE9-6DB2-4D39-8CFC-F3F7F84BD9AE}" destId="{C6BC9B73-E2AE-4C80-9582-E403FA183A0A}" srcOrd="5" destOrd="0" presId="urn:microsoft.com/office/officeart/2005/8/layout/list1"/>
    <dgm:cxn modelId="{6C68AFEA-07F3-4459-A7BB-A037EB9DB068}" type="presParOf" srcId="{B7CE1BE9-6DB2-4D39-8CFC-F3F7F84BD9AE}" destId="{F1BA6239-DFEC-44B2-B1C8-9EBFCE7E69E7}" srcOrd="6" destOrd="0" presId="urn:microsoft.com/office/officeart/2005/8/layout/list1"/>
    <dgm:cxn modelId="{855E9BF7-CA80-48B5-BB81-29AF9EF97816}" type="presParOf" srcId="{B7CE1BE9-6DB2-4D39-8CFC-F3F7F84BD9AE}" destId="{20E34A3D-7A1A-48AD-97E7-77787221E4E1}" srcOrd="7" destOrd="0" presId="urn:microsoft.com/office/officeart/2005/8/layout/list1"/>
    <dgm:cxn modelId="{9874EE60-73E6-4344-A38B-D90EAE3C5AC0}" type="presParOf" srcId="{B7CE1BE9-6DB2-4D39-8CFC-F3F7F84BD9AE}" destId="{4CAEBBC6-9AC8-4A98-8485-A08705581A4C}" srcOrd="8" destOrd="0" presId="urn:microsoft.com/office/officeart/2005/8/layout/list1"/>
    <dgm:cxn modelId="{93F0A6C9-B7BD-4C14-8409-096CEA30DCA3}" type="presParOf" srcId="{4CAEBBC6-9AC8-4A98-8485-A08705581A4C}" destId="{5A70E41C-01CC-41F4-B05D-0C75A85333F7}" srcOrd="0" destOrd="0" presId="urn:microsoft.com/office/officeart/2005/8/layout/list1"/>
    <dgm:cxn modelId="{A6BDCDA0-53F3-473E-8404-57893CFA6672}" type="presParOf" srcId="{4CAEBBC6-9AC8-4A98-8485-A08705581A4C}" destId="{2F4A6283-62C5-496E-9F16-49F176D178BB}" srcOrd="1" destOrd="0" presId="urn:microsoft.com/office/officeart/2005/8/layout/list1"/>
    <dgm:cxn modelId="{7BBFC66B-4083-42D1-BB2D-5ED7BC3719C8}" type="presParOf" srcId="{B7CE1BE9-6DB2-4D39-8CFC-F3F7F84BD9AE}" destId="{E13B8DB6-BE29-4C45-BA8E-C52274CF0203}" srcOrd="9" destOrd="0" presId="urn:microsoft.com/office/officeart/2005/8/layout/list1"/>
    <dgm:cxn modelId="{C5802B62-4153-4A8D-A27D-B9F521FF2DEB}" type="presParOf" srcId="{B7CE1BE9-6DB2-4D39-8CFC-F3F7F84BD9AE}" destId="{36146E57-9F7D-4950-812B-6E74BF739DE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F45FA95-A926-4FD4-AD67-3EE8B7DFB67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63145311-D5CE-4ED0-B696-6E445A6882F1}">
      <dgm:prSet phldrT="[Text]" custT="1"/>
      <dgm:spPr>
        <a:solidFill>
          <a:schemeClr val="accent6">
            <a:lumMod val="60000"/>
            <a:lumOff val="40000"/>
          </a:schemeClr>
        </a:solidFill>
      </dgm:spPr>
      <dgm:t>
        <a:bodyPr/>
        <a:lstStyle/>
        <a:p>
          <a:r>
            <a:rPr lang="en-CA" sz="1800" b="1" dirty="0">
              <a:solidFill>
                <a:schemeClr val="bg1"/>
              </a:solidFill>
            </a:rPr>
            <a:t>Introduction</a:t>
          </a:r>
          <a:r>
            <a:rPr lang="en-CA" sz="1800" dirty="0">
              <a:solidFill>
                <a:schemeClr val="bg1"/>
              </a:solidFill>
            </a:rPr>
            <a:t/>
          </a:r>
          <a:br>
            <a:rPr lang="en-CA" sz="1800" dirty="0">
              <a:solidFill>
                <a:schemeClr val="bg1"/>
              </a:solidFill>
            </a:rPr>
          </a:br>
          <a:r>
            <a:rPr lang="en-CA" sz="1800" dirty="0">
              <a:solidFill>
                <a:schemeClr val="bg1"/>
              </a:solidFill>
            </a:rPr>
            <a:t>La SPANB </a:t>
          </a:r>
          <a:r>
            <a:rPr lang="fr-FR" sz="1800" dirty="0">
              <a:solidFill>
                <a:schemeClr val="bg1"/>
              </a:solidFill>
            </a:rPr>
            <a:t>est vitale pour la RDC et la planète</a:t>
          </a:r>
          <a:endParaRPr lang="en-US" sz="2700" dirty="0">
            <a:solidFill>
              <a:schemeClr val="bg1"/>
            </a:solidFill>
          </a:endParaRPr>
        </a:p>
      </dgm:t>
    </dgm:pt>
    <dgm:pt modelId="{21A60618-4802-4E6D-88D1-28A2B6DBB72B}" type="parTrans" cxnId="{79F75998-7C14-4C9A-8384-DABE3BF929FB}">
      <dgm:prSet/>
      <dgm:spPr/>
      <dgm:t>
        <a:bodyPr/>
        <a:lstStyle/>
        <a:p>
          <a:endParaRPr lang="en-US"/>
        </a:p>
      </dgm:t>
    </dgm:pt>
    <dgm:pt modelId="{6C073CE7-0D89-45C0-AFA8-7C6C98D9103E}" type="sibTrans" cxnId="{79F75998-7C14-4C9A-8384-DABE3BF929FB}">
      <dgm:prSet/>
      <dgm:spPr/>
      <dgm:t>
        <a:bodyPr/>
        <a:lstStyle/>
        <a:p>
          <a:endParaRPr lang="en-US"/>
        </a:p>
      </dgm:t>
    </dgm:pt>
    <dgm:pt modelId="{585CEDF2-EBE8-4DCC-9CD9-5EAAC5BD1CB3}">
      <dgm:prSet phldrT="[Text]" custT="1"/>
      <dgm:spPr>
        <a:solidFill>
          <a:schemeClr val="tx2">
            <a:lumMod val="60000"/>
            <a:lumOff val="40000"/>
          </a:schemeClr>
        </a:solidFill>
      </dgm:spPr>
      <dgm:t>
        <a:bodyPr/>
        <a:lstStyle/>
        <a:p>
          <a:r>
            <a:rPr lang="fr-FR" sz="1800" b="1" dirty="0">
              <a:solidFill>
                <a:schemeClr val="bg1"/>
              </a:solidFill>
            </a:rPr>
            <a:t>Vision et objectifs</a:t>
          </a:r>
          <a:br>
            <a:rPr lang="fr-FR" sz="1800" b="1" dirty="0">
              <a:solidFill>
                <a:schemeClr val="bg1"/>
              </a:solidFill>
            </a:rPr>
          </a:br>
          <a:r>
            <a:rPr lang="fr-FR" sz="1800" noProof="0" dirty="0">
              <a:solidFill>
                <a:schemeClr val="bg1"/>
              </a:solidFill>
            </a:rPr>
            <a:t>Alignés sur le Cadre Mondial de la biodiversité Kunming-Montréal</a:t>
          </a:r>
          <a:endParaRPr lang="en-US" sz="1800" dirty="0">
            <a:solidFill>
              <a:schemeClr val="bg1"/>
            </a:solidFill>
          </a:endParaRPr>
        </a:p>
      </dgm:t>
    </dgm:pt>
    <dgm:pt modelId="{5300140B-E109-4EA7-BE1E-1F0C0B85D5E6}" type="parTrans" cxnId="{FB0D270A-074C-429B-AF68-DDA39A522F04}">
      <dgm:prSet/>
      <dgm:spPr/>
      <dgm:t>
        <a:bodyPr/>
        <a:lstStyle/>
        <a:p>
          <a:endParaRPr lang="en-US"/>
        </a:p>
      </dgm:t>
    </dgm:pt>
    <dgm:pt modelId="{4AB78754-B7C3-49BE-87AD-D3418AD0FEFC}" type="sibTrans" cxnId="{FB0D270A-074C-429B-AF68-DDA39A522F04}">
      <dgm:prSet/>
      <dgm:spPr/>
      <dgm:t>
        <a:bodyPr/>
        <a:lstStyle/>
        <a:p>
          <a:endParaRPr lang="en-US"/>
        </a:p>
      </dgm:t>
    </dgm:pt>
    <dgm:pt modelId="{8D33FEF5-322F-4D86-978F-FD8B86D3DCCC}">
      <dgm:prSet phldrT="[Text]" custT="1"/>
      <dgm:spPr/>
      <dgm:t>
        <a:bodyPr/>
        <a:lstStyle/>
        <a:p>
          <a:r>
            <a:rPr lang="fr-FR" sz="1800" b="1" dirty="0">
              <a:solidFill>
                <a:schemeClr val="bg1"/>
              </a:solidFill>
            </a:rPr>
            <a:t>De la vision à l’action</a:t>
          </a:r>
        </a:p>
        <a:p>
          <a:r>
            <a:rPr lang="fr-FR" sz="1800" b="0" dirty="0">
              <a:solidFill>
                <a:schemeClr val="bg1"/>
              </a:solidFill>
            </a:rPr>
            <a:t>Leviers pour transformer vision et objectifs en actions concrètes </a:t>
          </a:r>
          <a:r>
            <a:rPr lang="fr-FR" sz="1800" dirty="0">
              <a:solidFill>
                <a:schemeClr val="bg1"/>
              </a:solidFill>
            </a:rPr>
            <a:t/>
          </a:r>
          <a:br>
            <a:rPr lang="fr-FR" sz="1800" dirty="0">
              <a:solidFill>
                <a:schemeClr val="bg1"/>
              </a:solidFill>
            </a:rPr>
          </a:br>
          <a:endParaRPr lang="en-US" sz="1800" dirty="0">
            <a:solidFill>
              <a:schemeClr val="bg1"/>
            </a:solidFill>
          </a:endParaRPr>
        </a:p>
      </dgm:t>
    </dgm:pt>
    <dgm:pt modelId="{FB163A8F-50A2-489F-A35A-59702FBD47F3}" type="parTrans" cxnId="{52DCA55D-F3BC-4E49-8FCA-9177325F7E12}">
      <dgm:prSet/>
      <dgm:spPr/>
      <dgm:t>
        <a:bodyPr/>
        <a:lstStyle/>
        <a:p>
          <a:endParaRPr lang="en-US"/>
        </a:p>
      </dgm:t>
    </dgm:pt>
    <dgm:pt modelId="{D30C4CDB-D283-47A5-93AB-1E76D9995259}" type="sibTrans" cxnId="{52DCA55D-F3BC-4E49-8FCA-9177325F7E12}">
      <dgm:prSet/>
      <dgm:spPr/>
      <dgm:t>
        <a:bodyPr/>
        <a:lstStyle/>
        <a:p>
          <a:endParaRPr lang="en-US"/>
        </a:p>
      </dgm:t>
    </dgm:pt>
    <dgm:pt modelId="{B7CE1BE9-6DB2-4D39-8CFC-F3F7F84BD9AE}" type="pres">
      <dgm:prSet presAssocID="{9F45FA95-A926-4FD4-AD67-3EE8B7DFB67A}" presName="linear" presStyleCnt="0">
        <dgm:presLayoutVars>
          <dgm:dir/>
          <dgm:animLvl val="lvl"/>
          <dgm:resizeHandles val="exact"/>
        </dgm:presLayoutVars>
      </dgm:prSet>
      <dgm:spPr/>
      <dgm:t>
        <a:bodyPr/>
        <a:lstStyle/>
        <a:p>
          <a:endParaRPr lang="fr-FR"/>
        </a:p>
      </dgm:t>
    </dgm:pt>
    <dgm:pt modelId="{1DF59434-2448-4C6F-A272-526DC5D6FC70}" type="pres">
      <dgm:prSet presAssocID="{63145311-D5CE-4ED0-B696-6E445A6882F1}" presName="parentLin" presStyleCnt="0"/>
      <dgm:spPr/>
    </dgm:pt>
    <dgm:pt modelId="{F702D1C9-EE7C-478F-AAC7-4EDD131C9C24}" type="pres">
      <dgm:prSet presAssocID="{63145311-D5CE-4ED0-B696-6E445A6882F1}" presName="parentLeftMargin" presStyleLbl="node1" presStyleIdx="0" presStyleCnt="3"/>
      <dgm:spPr/>
      <dgm:t>
        <a:bodyPr/>
        <a:lstStyle/>
        <a:p>
          <a:endParaRPr lang="fr-FR"/>
        </a:p>
      </dgm:t>
    </dgm:pt>
    <dgm:pt modelId="{4D0CDDA0-FFD1-4733-A4A1-15084250ADB7}" type="pres">
      <dgm:prSet presAssocID="{63145311-D5CE-4ED0-B696-6E445A6882F1}" presName="parentText" presStyleLbl="node1" presStyleIdx="0" presStyleCnt="3" custScaleY="133172">
        <dgm:presLayoutVars>
          <dgm:chMax val="0"/>
          <dgm:bulletEnabled val="1"/>
        </dgm:presLayoutVars>
      </dgm:prSet>
      <dgm:spPr/>
      <dgm:t>
        <a:bodyPr/>
        <a:lstStyle/>
        <a:p>
          <a:endParaRPr lang="fr-FR"/>
        </a:p>
      </dgm:t>
    </dgm:pt>
    <dgm:pt modelId="{7440B120-1737-4E3A-85FD-FB342C8F097D}" type="pres">
      <dgm:prSet presAssocID="{63145311-D5CE-4ED0-B696-6E445A6882F1}" presName="negativeSpace" presStyleCnt="0"/>
      <dgm:spPr/>
    </dgm:pt>
    <dgm:pt modelId="{EA4D2150-8DF1-4EA8-B230-C7F8339AA6A3}" type="pres">
      <dgm:prSet presAssocID="{63145311-D5CE-4ED0-B696-6E445A6882F1}" presName="childText" presStyleLbl="conFgAcc1" presStyleIdx="0" presStyleCnt="3">
        <dgm:presLayoutVars>
          <dgm:bulletEnabled val="1"/>
        </dgm:presLayoutVars>
      </dgm:prSet>
      <dgm:spPr>
        <a:ln>
          <a:solidFill>
            <a:schemeClr val="accent2">
              <a:lumMod val="50000"/>
            </a:schemeClr>
          </a:solidFill>
        </a:ln>
      </dgm:spPr>
    </dgm:pt>
    <dgm:pt modelId="{DFB439B2-202E-45A4-9070-5D4A3001A6D0}" type="pres">
      <dgm:prSet presAssocID="{6C073CE7-0D89-45C0-AFA8-7C6C98D9103E}" presName="spaceBetweenRectangles" presStyleCnt="0"/>
      <dgm:spPr/>
    </dgm:pt>
    <dgm:pt modelId="{AD533C94-AFAA-45D5-848A-56078F4818F1}" type="pres">
      <dgm:prSet presAssocID="{585CEDF2-EBE8-4DCC-9CD9-5EAAC5BD1CB3}" presName="parentLin" presStyleCnt="0"/>
      <dgm:spPr/>
    </dgm:pt>
    <dgm:pt modelId="{60288479-1A59-4B10-8256-2E50F9127FA4}" type="pres">
      <dgm:prSet presAssocID="{585CEDF2-EBE8-4DCC-9CD9-5EAAC5BD1CB3}" presName="parentLeftMargin" presStyleLbl="node1" presStyleIdx="0" presStyleCnt="3"/>
      <dgm:spPr/>
      <dgm:t>
        <a:bodyPr/>
        <a:lstStyle/>
        <a:p>
          <a:endParaRPr lang="fr-FR"/>
        </a:p>
      </dgm:t>
    </dgm:pt>
    <dgm:pt modelId="{01722326-822D-4BFB-A336-142AB461EFF6}" type="pres">
      <dgm:prSet presAssocID="{585CEDF2-EBE8-4DCC-9CD9-5EAAC5BD1CB3}" presName="parentText" presStyleLbl="node1" presStyleIdx="1" presStyleCnt="3" custScaleY="185879">
        <dgm:presLayoutVars>
          <dgm:chMax val="0"/>
          <dgm:bulletEnabled val="1"/>
        </dgm:presLayoutVars>
      </dgm:prSet>
      <dgm:spPr/>
      <dgm:t>
        <a:bodyPr/>
        <a:lstStyle/>
        <a:p>
          <a:endParaRPr lang="fr-FR"/>
        </a:p>
      </dgm:t>
    </dgm:pt>
    <dgm:pt modelId="{C6BC9B73-E2AE-4C80-9582-E403FA183A0A}" type="pres">
      <dgm:prSet presAssocID="{585CEDF2-EBE8-4DCC-9CD9-5EAAC5BD1CB3}" presName="negativeSpace" presStyleCnt="0"/>
      <dgm:spPr/>
    </dgm:pt>
    <dgm:pt modelId="{F1BA6239-DFEC-44B2-B1C8-9EBFCE7E69E7}" type="pres">
      <dgm:prSet presAssocID="{585CEDF2-EBE8-4DCC-9CD9-5EAAC5BD1CB3}" presName="childText" presStyleLbl="conFgAcc1" presStyleIdx="1" presStyleCnt="3">
        <dgm:presLayoutVars>
          <dgm:bulletEnabled val="1"/>
        </dgm:presLayoutVars>
      </dgm:prSet>
      <dgm:spPr>
        <a:ln>
          <a:solidFill>
            <a:schemeClr val="tx2">
              <a:lumMod val="75000"/>
            </a:schemeClr>
          </a:solidFill>
        </a:ln>
      </dgm:spPr>
    </dgm:pt>
    <dgm:pt modelId="{20E34A3D-7A1A-48AD-97E7-77787221E4E1}" type="pres">
      <dgm:prSet presAssocID="{4AB78754-B7C3-49BE-87AD-D3418AD0FEFC}" presName="spaceBetweenRectangles" presStyleCnt="0"/>
      <dgm:spPr/>
    </dgm:pt>
    <dgm:pt modelId="{4CAEBBC6-9AC8-4A98-8485-A08705581A4C}" type="pres">
      <dgm:prSet presAssocID="{8D33FEF5-322F-4D86-978F-FD8B86D3DCCC}" presName="parentLin" presStyleCnt="0"/>
      <dgm:spPr/>
    </dgm:pt>
    <dgm:pt modelId="{5A70E41C-01CC-41F4-B05D-0C75A85333F7}" type="pres">
      <dgm:prSet presAssocID="{8D33FEF5-322F-4D86-978F-FD8B86D3DCCC}" presName="parentLeftMargin" presStyleLbl="node1" presStyleIdx="1" presStyleCnt="3"/>
      <dgm:spPr/>
      <dgm:t>
        <a:bodyPr/>
        <a:lstStyle/>
        <a:p>
          <a:endParaRPr lang="fr-FR"/>
        </a:p>
      </dgm:t>
    </dgm:pt>
    <dgm:pt modelId="{2F4A6283-62C5-496E-9F16-49F176D178BB}" type="pres">
      <dgm:prSet presAssocID="{8D33FEF5-322F-4D86-978F-FD8B86D3DCCC}" presName="parentText" presStyleLbl="node1" presStyleIdx="2" presStyleCnt="3" custScaleY="231606" custLinFactNeighborX="27913" custLinFactNeighborY="-1648">
        <dgm:presLayoutVars>
          <dgm:chMax val="0"/>
          <dgm:bulletEnabled val="1"/>
        </dgm:presLayoutVars>
      </dgm:prSet>
      <dgm:spPr/>
      <dgm:t>
        <a:bodyPr/>
        <a:lstStyle/>
        <a:p>
          <a:endParaRPr lang="fr-FR"/>
        </a:p>
      </dgm:t>
    </dgm:pt>
    <dgm:pt modelId="{E13B8DB6-BE29-4C45-BA8E-C52274CF0203}" type="pres">
      <dgm:prSet presAssocID="{8D33FEF5-322F-4D86-978F-FD8B86D3DCCC}" presName="negativeSpace" presStyleCnt="0"/>
      <dgm:spPr/>
    </dgm:pt>
    <dgm:pt modelId="{36146E57-9F7D-4950-812B-6E74BF739DE8}" type="pres">
      <dgm:prSet presAssocID="{8D33FEF5-322F-4D86-978F-FD8B86D3DCCC}" presName="childText" presStyleLbl="conFgAcc1" presStyleIdx="2" presStyleCnt="3">
        <dgm:presLayoutVars>
          <dgm:bulletEnabled val="1"/>
        </dgm:presLayoutVars>
      </dgm:prSet>
      <dgm:spPr>
        <a:ln>
          <a:solidFill>
            <a:srgbClr val="0070C0"/>
          </a:solidFill>
        </a:ln>
      </dgm:spPr>
    </dgm:pt>
  </dgm:ptLst>
  <dgm:cxnLst>
    <dgm:cxn modelId="{FB0D270A-074C-429B-AF68-DDA39A522F04}" srcId="{9F45FA95-A926-4FD4-AD67-3EE8B7DFB67A}" destId="{585CEDF2-EBE8-4DCC-9CD9-5EAAC5BD1CB3}" srcOrd="1" destOrd="0" parTransId="{5300140B-E109-4EA7-BE1E-1F0C0B85D5E6}" sibTransId="{4AB78754-B7C3-49BE-87AD-D3418AD0FEFC}"/>
    <dgm:cxn modelId="{1306E466-68A3-44A2-ACB3-49B7A39AF325}" type="presOf" srcId="{63145311-D5CE-4ED0-B696-6E445A6882F1}" destId="{4D0CDDA0-FFD1-4733-A4A1-15084250ADB7}" srcOrd="1" destOrd="0" presId="urn:microsoft.com/office/officeart/2005/8/layout/list1"/>
    <dgm:cxn modelId="{52DCA55D-F3BC-4E49-8FCA-9177325F7E12}" srcId="{9F45FA95-A926-4FD4-AD67-3EE8B7DFB67A}" destId="{8D33FEF5-322F-4D86-978F-FD8B86D3DCCC}" srcOrd="2" destOrd="0" parTransId="{FB163A8F-50A2-489F-A35A-59702FBD47F3}" sibTransId="{D30C4CDB-D283-47A5-93AB-1E76D9995259}"/>
    <dgm:cxn modelId="{F7B00264-098B-4CBD-9E7F-096FC398AFA0}" type="presOf" srcId="{63145311-D5CE-4ED0-B696-6E445A6882F1}" destId="{F702D1C9-EE7C-478F-AAC7-4EDD131C9C24}" srcOrd="0" destOrd="0" presId="urn:microsoft.com/office/officeart/2005/8/layout/list1"/>
    <dgm:cxn modelId="{9AB2DF0A-E673-4338-8721-443AC3019255}" type="presOf" srcId="{8D33FEF5-322F-4D86-978F-FD8B86D3DCCC}" destId="{5A70E41C-01CC-41F4-B05D-0C75A85333F7}" srcOrd="0" destOrd="0" presId="urn:microsoft.com/office/officeart/2005/8/layout/list1"/>
    <dgm:cxn modelId="{ED191411-31CA-47E8-8769-F3A4CB498B94}" type="presOf" srcId="{8D33FEF5-322F-4D86-978F-FD8B86D3DCCC}" destId="{2F4A6283-62C5-496E-9F16-49F176D178BB}" srcOrd="1" destOrd="0" presId="urn:microsoft.com/office/officeart/2005/8/layout/list1"/>
    <dgm:cxn modelId="{73C24ED9-B870-4D56-86A8-632F5609602C}" type="presOf" srcId="{585CEDF2-EBE8-4DCC-9CD9-5EAAC5BD1CB3}" destId="{01722326-822D-4BFB-A336-142AB461EFF6}" srcOrd="1" destOrd="0" presId="urn:microsoft.com/office/officeart/2005/8/layout/list1"/>
    <dgm:cxn modelId="{635FED56-6B9A-4194-9D33-E7D2C46544C2}" type="presOf" srcId="{585CEDF2-EBE8-4DCC-9CD9-5EAAC5BD1CB3}" destId="{60288479-1A59-4B10-8256-2E50F9127FA4}" srcOrd="0" destOrd="0" presId="urn:microsoft.com/office/officeart/2005/8/layout/list1"/>
    <dgm:cxn modelId="{79F75998-7C14-4C9A-8384-DABE3BF929FB}" srcId="{9F45FA95-A926-4FD4-AD67-3EE8B7DFB67A}" destId="{63145311-D5CE-4ED0-B696-6E445A6882F1}" srcOrd="0" destOrd="0" parTransId="{21A60618-4802-4E6D-88D1-28A2B6DBB72B}" sibTransId="{6C073CE7-0D89-45C0-AFA8-7C6C98D9103E}"/>
    <dgm:cxn modelId="{C487F045-C7F7-48E6-BAA5-5B4FD6BD028C}" type="presOf" srcId="{9F45FA95-A926-4FD4-AD67-3EE8B7DFB67A}" destId="{B7CE1BE9-6DB2-4D39-8CFC-F3F7F84BD9AE}" srcOrd="0" destOrd="0" presId="urn:microsoft.com/office/officeart/2005/8/layout/list1"/>
    <dgm:cxn modelId="{7993CEC6-B9FF-4B75-904A-170E143211C7}" type="presParOf" srcId="{B7CE1BE9-6DB2-4D39-8CFC-F3F7F84BD9AE}" destId="{1DF59434-2448-4C6F-A272-526DC5D6FC70}" srcOrd="0" destOrd="0" presId="urn:microsoft.com/office/officeart/2005/8/layout/list1"/>
    <dgm:cxn modelId="{651A6E44-2665-422B-A6B7-86F6AE5861BE}" type="presParOf" srcId="{1DF59434-2448-4C6F-A272-526DC5D6FC70}" destId="{F702D1C9-EE7C-478F-AAC7-4EDD131C9C24}" srcOrd="0" destOrd="0" presId="urn:microsoft.com/office/officeart/2005/8/layout/list1"/>
    <dgm:cxn modelId="{8A01247F-A183-4EDF-8AB5-5CAAB118C098}" type="presParOf" srcId="{1DF59434-2448-4C6F-A272-526DC5D6FC70}" destId="{4D0CDDA0-FFD1-4733-A4A1-15084250ADB7}" srcOrd="1" destOrd="0" presId="urn:microsoft.com/office/officeart/2005/8/layout/list1"/>
    <dgm:cxn modelId="{9DA7E61C-33F3-461D-BE60-7DF7EC8293EB}" type="presParOf" srcId="{B7CE1BE9-6DB2-4D39-8CFC-F3F7F84BD9AE}" destId="{7440B120-1737-4E3A-85FD-FB342C8F097D}" srcOrd="1" destOrd="0" presId="urn:microsoft.com/office/officeart/2005/8/layout/list1"/>
    <dgm:cxn modelId="{4DA5CB7A-2F80-43B4-A2C9-DAA9B7874124}" type="presParOf" srcId="{B7CE1BE9-6DB2-4D39-8CFC-F3F7F84BD9AE}" destId="{EA4D2150-8DF1-4EA8-B230-C7F8339AA6A3}" srcOrd="2" destOrd="0" presId="urn:microsoft.com/office/officeart/2005/8/layout/list1"/>
    <dgm:cxn modelId="{DD37EA3F-9B27-45D8-88C8-35C6B02B3118}" type="presParOf" srcId="{B7CE1BE9-6DB2-4D39-8CFC-F3F7F84BD9AE}" destId="{DFB439B2-202E-45A4-9070-5D4A3001A6D0}" srcOrd="3" destOrd="0" presId="urn:microsoft.com/office/officeart/2005/8/layout/list1"/>
    <dgm:cxn modelId="{551DC7A2-15B0-4EB9-B570-7822557F2E7A}" type="presParOf" srcId="{B7CE1BE9-6DB2-4D39-8CFC-F3F7F84BD9AE}" destId="{AD533C94-AFAA-45D5-848A-56078F4818F1}" srcOrd="4" destOrd="0" presId="urn:microsoft.com/office/officeart/2005/8/layout/list1"/>
    <dgm:cxn modelId="{24F2ECBB-F2B1-42F4-B884-29C3A8C3C4C8}" type="presParOf" srcId="{AD533C94-AFAA-45D5-848A-56078F4818F1}" destId="{60288479-1A59-4B10-8256-2E50F9127FA4}" srcOrd="0" destOrd="0" presId="urn:microsoft.com/office/officeart/2005/8/layout/list1"/>
    <dgm:cxn modelId="{BC48DC3C-CE89-4404-848C-E32B1B41BCF9}" type="presParOf" srcId="{AD533C94-AFAA-45D5-848A-56078F4818F1}" destId="{01722326-822D-4BFB-A336-142AB461EFF6}" srcOrd="1" destOrd="0" presId="urn:microsoft.com/office/officeart/2005/8/layout/list1"/>
    <dgm:cxn modelId="{003470F7-FFFB-43C8-8946-45EC7BA4C81B}" type="presParOf" srcId="{B7CE1BE9-6DB2-4D39-8CFC-F3F7F84BD9AE}" destId="{C6BC9B73-E2AE-4C80-9582-E403FA183A0A}" srcOrd="5" destOrd="0" presId="urn:microsoft.com/office/officeart/2005/8/layout/list1"/>
    <dgm:cxn modelId="{6C68AFEA-07F3-4459-A7BB-A037EB9DB068}" type="presParOf" srcId="{B7CE1BE9-6DB2-4D39-8CFC-F3F7F84BD9AE}" destId="{F1BA6239-DFEC-44B2-B1C8-9EBFCE7E69E7}" srcOrd="6" destOrd="0" presId="urn:microsoft.com/office/officeart/2005/8/layout/list1"/>
    <dgm:cxn modelId="{855E9BF7-CA80-48B5-BB81-29AF9EF97816}" type="presParOf" srcId="{B7CE1BE9-6DB2-4D39-8CFC-F3F7F84BD9AE}" destId="{20E34A3D-7A1A-48AD-97E7-77787221E4E1}" srcOrd="7" destOrd="0" presId="urn:microsoft.com/office/officeart/2005/8/layout/list1"/>
    <dgm:cxn modelId="{9874EE60-73E6-4344-A38B-D90EAE3C5AC0}" type="presParOf" srcId="{B7CE1BE9-6DB2-4D39-8CFC-F3F7F84BD9AE}" destId="{4CAEBBC6-9AC8-4A98-8485-A08705581A4C}" srcOrd="8" destOrd="0" presId="urn:microsoft.com/office/officeart/2005/8/layout/list1"/>
    <dgm:cxn modelId="{93F0A6C9-B7BD-4C14-8409-096CEA30DCA3}" type="presParOf" srcId="{4CAEBBC6-9AC8-4A98-8485-A08705581A4C}" destId="{5A70E41C-01CC-41F4-B05D-0C75A85333F7}" srcOrd="0" destOrd="0" presId="urn:microsoft.com/office/officeart/2005/8/layout/list1"/>
    <dgm:cxn modelId="{A6BDCDA0-53F3-473E-8404-57893CFA6672}" type="presParOf" srcId="{4CAEBBC6-9AC8-4A98-8485-A08705581A4C}" destId="{2F4A6283-62C5-496E-9F16-49F176D178BB}" srcOrd="1" destOrd="0" presId="urn:microsoft.com/office/officeart/2005/8/layout/list1"/>
    <dgm:cxn modelId="{7BBFC66B-4083-42D1-BB2D-5ED7BC3719C8}" type="presParOf" srcId="{B7CE1BE9-6DB2-4D39-8CFC-F3F7F84BD9AE}" destId="{E13B8DB6-BE29-4C45-BA8E-C52274CF0203}" srcOrd="9" destOrd="0" presId="urn:microsoft.com/office/officeart/2005/8/layout/list1"/>
    <dgm:cxn modelId="{C5802B62-4153-4A8D-A27D-B9F521FF2DEB}" type="presParOf" srcId="{B7CE1BE9-6DB2-4D39-8CFC-F3F7F84BD9AE}" destId="{36146E57-9F7D-4950-812B-6E74BF739DE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385B4AD-FF11-4EAB-A81E-21AFC02F84F5}" type="doc">
      <dgm:prSet loTypeId="urn:microsoft.com/office/officeart/2005/8/layout/arrow2" loCatId="process" qsTypeId="urn:microsoft.com/office/officeart/2005/8/quickstyle/simple1" qsCatId="simple" csTypeId="urn:microsoft.com/office/officeart/2005/8/colors/accent1_2" csCatId="accent1" phldr="1"/>
      <dgm:spPr/>
    </dgm:pt>
    <dgm:pt modelId="{05B17D00-887E-41DF-B6BD-720A513E6FBF}">
      <dgm:prSet phldrT="[Text]" custT="1"/>
      <dgm:spPr/>
      <dgm:t>
        <a:bodyPr/>
        <a:lstStyle/>
        <a:p>
          <a:r>
            <a:rPr lang="fr-FR" sz="2000" b="1" noProof="0" dirty="0">
              <a:solidFill>
                <a:schemeClr val="bg1"/>
              </a:solidFill>
            </a:rPr>
            <a:t>Actions </a:t>
          </a:r>
          <a:r>
            <a:rPr lang="fr-FR" sz="2000" b="0" noProof="0" dirty="0">
              <a:solidFill>
                <a:schemeClr val="bg1"/>
              </a:solidFill>
            </a:rPr>
            <a:t>à partir de 2025</a:t>
          </a:r>
        </a:p>
      </dgm:t>
    </dgm:pt>
    <dgm:pt modelId="{CAF422ED-C2AC-440A-9519-F388D095490D}" type="parTrans" cxnId="{89C359BE-702E-40AC-8AC7-A125A12194F4}">
      <dgm:prSet/>
      <dgm:spPr/>
      <dgm:t>
        <a:bodyPr/>
        <a:lstStyle/>
        <a:p>
          <a:endParaRPr lang="en-US"/>
        </a:p>
      </dgm:t>
    </dgm:pt>
    <dgm:pt modelId="{46586EC8-E23F-4227-B0E1-CE4EB65390AD}" type="sibTrans" cxnId="{89C359BE-702E-40AC-8AC7-A125A12194F4}">
      <dgm:prSet/>
      <dgm:spPr/>
      <dgm:t>
        <a:bodyPr/>
        <a:lstStyle/>
        <a:p>
          <a:endParaRPr lang="en-US"/>
        </a:p>
      </dgm:t>
    </dgm:pt>
    <dgm:pt modelId="{970C1425-221C-46AD-90EB-5B4DF6CD844B}">
      <dgm:prSet phldrT="[Text]" custT="1"/>
      <dgm:spPr/>
      <dgm:t>
        <a:bodyPr/>
        <a:lstStyle/>
        <a:p>
          <a:r>
            <a:rPr lang="en-CA" sz="2000" b="1" dirty="0">
              <a:solidFill>
                <a:schemeClr val="bg1"/>
              </a:solidFill>
            </a:rPr>
            <a:t>Vision de 2050</a:t>
          </a:r>
          <a:endParaRPr lang="en-US" sz="2000" b="1" dirty="0">
            <a:solidFill>
              <a:schemeClr val="bg1"/>
            </a:solidFill>
          </a:endParaRPr>
        </a:p>
      </dgm:t>
    </dgm:pt>
    <dgm:pt modelId="{9B0EE8D3-6C06-492B-A04A-81A6EC68B072}" type="parTrans" cxnId="{38E0FDFC-B288-4587-B13E-FCEF85C4BA97}">
      <dgm:prSet/>
      <dgm:spPr/>
      <dgm:t>
        <a:bodyPr/>
        <a:lstStyle/>
        <a:p>
          <a:endParaRPr lang="en-US"/>
        </a:p>
      </dgm:t>
    </dgm:pt>
    <dgm:pt modelId="{F9BB8E75-4896-4291-9AF0-CB2C53AC7010}" type="sibTrans" cxnId="{38E0FDFC-B288-4587-B13E-FCEF85C4BA97}">
      <dgm:prSet/>
      <dgm:spPr/>
      <dgm:t>
        <a:bodyPr/>
        <a:lstStyle/>
        <a:p>
          <a:endParaRPr lang="en-US"/>
        </a:p>
      </dgm:t>
    </dgm:pt>
    <dgm:pt modelId="{62F41FC5-880A-4F6C-8342-EE3EF64EFE8E}">
      <dgm:prSet phldrT="[Text]" custT="1"/>
      <dgm:spPr/>
      <dgm:t>
        <a:bodyPr/>
        <a:lstStyle/>
        <a:p>
          <a:r>
            <a:rPr lang="fr-FR" sz="2000" b="1" noProof="0" dirty="0">
              <a:solidFill>
                <a:schemeClr val="bg1"/>
              </a:solidFill>
            </a:rPr>
            <a:t/>
          </a:r>
          <a:br>
            <a:rPr lang="fr-FR" sz="2000" b="1" noProof="0" dirty="0">
              <a:solidFill>
                <a:schemeClr val="bg1"/>
              </a:solidFill>
            </a:rPr>
          </a:br>
          <a:r>
            <a:rPr lang="fr-FR" sz="2000" b="0" noProof="0" dirty="0">
              <a:solidFill>
                <a:schemeClr val="bg1"/>
              </a:solidFill>
            </a:rPr>
            <a:t>25 objectifs pour 2030 regroupés en </a:t>
          </a:r>
          <a:r>
            <a:rPr lang="fr-FR" sz="2000" b="1" noProof="0" dirty="0">
              <a:solidFill>
                <a:schemeClr val="bg1"/>
              </a:solidFill>
            </a:rPr>
            <a:t>5 axes stratégiques </a:t>
          </a:r>
          <a:endParaRPr lang="fr-FR" sz="2000" b="0" noProof="0" dirty="0">
            <a:solidFill>
              <a:schemeClr val="bg1"/>
            </a:solidFill>
          </a:endParaRPr>
        </a:p>
      </dgm:t>
    </dgm:pt>
    <dgm:pt modelId="{B4262516-F36B-4AD5-8E4E-7F200ECF3D28}" type="sibTrans" cxnId="{F38A95C0-E9CE-4F61-A763-1F79C7C87FFD}">
      <dgm:prSet/>
      <dgm:spPr/>
      <dgm:t>
        <a:bodyPr/>
        <a:lstStyle/>
        <a:p>
          <a:endParaRPr lang="en-US"/>
        </a:p>
      </dgm:t>
    </dgm:pt>
    <dgm:pt modelId="{1F953F20-3E06-4FF6-8AC5-F4370C599490}" type="parTrans" cxnId="{F38A95C0-E9CE-4F61-A763-1F79C7C87FFD}">
      <dgm:prSet/>
      <dgm:spPr/>
      <dgm:t>
        <a:bodyPr/>
        <a:lstStyle/>
        <a:p>
          <a:endParaRPr lang="en-US"/>
        </a:p>
      </dgm:t>
    </dgm:pt>
    <dgm:pt modelId="{0EEF0112-1621-480E-8592-F97F544BD3DD}" type="pres">
      <dgm:prSet presAssocID="{4385B4AD-FF11-4EAB-A81E-21AFC02F84F5}" presName="arrowDiagram" presStyleCnt="0">
        <dgm:presLayoutVars>
          <dgm:chMax val="5"/>
          <dgm:dir/>
          <dgm:resizeHandles val="exact"/>
        </dgm:presLayoutVars>
      </dgm:prSet>
      <dgm:spPr/>
    </dgm:pt>
    <dgm:pt modelId="{4BFFB10A-9DE8-4AD9-B1A2-05D4323E9FB0}" type="pres">
      <dgm:prSet presAssocID="{4385B4AD-FF11-4EAB-A81E-21AFC02F84F5}" presName="arrow" presStyleLbl="bgShp" presStyleIdx="0" presStyleCnt="1"/>
      <dgm:spPr>
        <a:solidFill>
          <a:schemeClr val="tx2">
            <a:lumMod val="60000"/>
            <a:lumOff val="40000"/>
          </a:schemeClr>
        </a:solidFill>
      </dgm:spPr>
    </dgm:pt>
    <dgm:pt modelId="{83129764-2E86-474C-836F-8F183C6A76DC}" type="pres">
      <dgm:prSet presAssocID="{4385B4AD-FF11-4EAB-A81E-21AFC02F84F5}" presName="arrowDiagram3" presStyleCnt="0"/>
      <dgm:spPr/>
    </dgm:pt>
    <dgm:pt modelId="{C5A5253E-FD71-41BE-A633-475E26979C02}" type="pres">
      <dgm:prSet presAssocID="{05B17D00-887E-41DF-B6BD-720A513E6FBF}" presName="bullet3a" presStyleLbl="node1" presStyleIdx="0" presStyleCnt="3"/>
      <dgm:spPr>
        <a:solidFill>
          <a:schemeClr val="tx2">
            <a:lumMod val="50000"/>
          </a:schemeClr>
        </a:solidFill>
      </dgm:spPr>
    </dgm:pt>
    <dgm:pt modelId="{C268C6B2-47EB-4C44-8667-CF245DF38633}" type="pres">
      <dgm:prSet presAssocID="{05B17D00-887E-41DF-B6BD-720A513E6FBF}" presName="textBox3a" presStyleLbl="revTx" presStyleIdx="0" presStyleCnt="3">
        <dgm:presLayoutVars>
          <dgm:bulletEnabled val="1"/>
        </dgm:presLayoutVars>
      </dgm:prSet>
      <dgm:spPr/>
      <dgm:t>
        <a:bodyPr/>
        <a:lstStyle/>
        <a:p>
          <a:endParaRPr lang="fr-FR"/>
        </a:p>
      </dgm:t>
    </dgm:pt>
    <dgm:pt modelId="{F281CDBE-5F1E-4A4D-87F6-FD687F12813E}" type="pres">
      <dgm:prSet presAssocID="{62F41FC5-880A-4F6C-8342-EE3EF64EFE8E}" presName="bullet3b" presStyleLbl="node1" presStyleIdx="1" presStyleCnt="3"/>
      <dgm:spPr>
        <a:solidFill>
          <a:schemeClr val="tx2">
            <a:lumMod val="50000"/>
          </a:schemeClr>
        </a:solidFill>
      </dgm:spPr>
    </dgm:pt>
    <dgm:pt modelId="{467034EA-FFD6-4493-9B1F-70E6E32EA5D0}" type="pres">
      <dgm:prSet presAssocID="{62F41FC5-880A-4F6C-8342-EE3EF64EFE8E}" presName="textBox3b" presStyleLbl="revTx" presStyleIdx="1" presStyleCnt="3">
        <dgm:presLayoutVars>
          <dgm:bulletEnabled val="1"/>
        </dgm:presLayoutVars>
      </dgm:prSet>
      <dgm:spPr/>
      <dgm:t>
        <a:bodyPr/>
        <a:lstStyle/>
        <a:p>
          <a:endParaRPr lang="fr-FR"/>
        </a:p>
      </dgm:t>
    </dgm:pt>
    <dgm:pt modelId="{728FBCFF-A215-41FD-BA91-367F949578DB}" type="pres">
      <dgm:prSet presAssocID="{970C1425-221C-46AD-90EB-5B4DF6CD844B}" presName="bullet3c" presStyleLbl="node1" presStyleIdx="2" presStyleCnt="3"/>
      <dgm:spPr>
        <a:solidFill>
          <a:schemeClr val="tx2">
            <a:lumMod val="50000"/>
          </a:schemeClr>
        </a:solidFill>
      </dgm:spPr>
    </dgm:pt>
    <dgm:pt modelId="{CBEFD3E1-7654-47E2-AB83-426B3592B2A0}" type="pres">
      <dgm:prSet presAssocID="{970C1425-221C-46AD-90EB-5B4DF6CD844B}" presName="textBox3c" presStyleLbl="revTx" presStyleIdx="2" presStyleCnt="3">
        <dgm:presLayoutVars>
          <dgm:bulletEnabled val="1"/>
        </dgm:presLayoutVars>
      </dgm:prSet>
      <dgm:spPr/>
      <dgm:t>
        <a:bodyPr/>
        <a:lstStyle/>
        <a:p>
          <a:endParaRPr lang="fr-FR"/>
        </a:p>
      </dgm:t>
    </dgm:pt>
  </dgm:ptLst>
  <dgm:cxnLst>
    <dgm:cxn modelId="{37A471D0-6323-451C-BE4B-1FE14A234C4B}" type="presOf" srcId="{05B17D00-887E-41DF-B6BD-720A513E6FBF}" destId="{C268C6B2-47EB-4C44-8667-CF245DF38633}" srcOrd="0" destOrd="0" presId="urn:microsoft.com/office/officeart/2005/8/layout/arrow2"/>
    <dgm:cxn modelId="{9D16EF5B-1F71-4E9D-BD05-903CCCE8A646}" type="presOf" srcId="{970C1425-221C-46AD-90EB-5B4DF6CD844B}" destId="{CBEFD3E1-7654-47E2-AB83-426B3592B2A0}" srcOrd="0" destOrd="0" presId="urn:microsoft.com/office/officeart/2005/8/layout/arrow2"/>
    <dgm:cxn modelId="{F38A95C0-E9CE-4F61-A763-1F79C7C87FFD}" srcId="{4385B4AD-FF11-4EAB-A81E-21AFC02F84F5}" destId="{62F41FC5-880A-4F6C-8342-EE3EF64EFE8E}" srcOrd="1" destOrd="0" parTransId="{1F953F20-3E06-4FF6-8AC5-F4370C599490}" sibTransId="{B4262516-F36B-4AD5-8E4E-7F200ECF3D28}"/>
    <dgm:cxn modelId="{EAC49C79-1B4A-4A54-ABA6-C1CB767C7924}" type="presOf" srcId="{62F41FC5-880A-4F6C-8342-EE3EF64EFE8E}" destId="{467034EA-FFD6-4493-9B1F-70E6E32EA5D0}" srcOrd="0" destOrd="0" presId="urn:microsoft.com/office/officeart/2005/8/layout/arrow2"/>
    <dgm:cxn modelId="{89C359BE-702E-40AC-8AC7-A125A12194F4}" srcId="{4385B4AD-FF11-4EAB-A81E-21AFC02F84F5}" destId="{05B17D00-887E-41DF-B6BD-720A513E6FBF}" srcOrd="0" destOrd="0" parTransId="{CAF422ED-C2AC-440A-9519-F388D095490D}" sibTransId="{46586EC8-E23F-4227-B0E1-CE4EB65390AD}"/>
    <dgm:cxn modelId="{38E0FDFC-B288-4587-B13E-FCEF85C4BA97}" srcId="{4385B4AD-FF11-4EAB-A81E-21AFC02F84F5}" destId="{970C1425-221C-46AD-90EB-5B4DF6CD844B}" srcOrd="2" destOrd="0" parTransId="{9B0EE8D3-6C06-492B-A04A-81A6EC68B072}" sibTransId="{F9BB8E75-4896-4291-9AF0-CB2C53AC7010}"/>
    <dgm:cxn modelId="{A04ADF5F-978A-434E-9952-3D36F4E6A9E7}" type="presOf" srcId="{4385B4AD-FF11-4EAB-A81E-21AFC02F84F5}" destId="{0EEF0112-1621-480E-8592-F97F544BD3DD}" srcOrd="0" destOrd="0" presId="urn:microsoft.com/office/officeart/2005/8/layout/arrow2"/>
    <dgm:cxn modelId="{7587AF79-BD0C-457F-AABA-9C6DF040007E}" type="presParOf" srcId="{0EEF0112-1621-480E-8592-F97F544BD3DD}" destId="{4BFFB10A-9DE8-4AD9-B1A2-05D4323E9FB0}" srcOrd="0" destOrd="0" presId="urn:microsoft.com/office/officeart/2005/8/layout/arrow2"/>
    <dgm:cxn modelId="{59689DE2-B68B-4436-A20A-70E0A7C44066}" type="presParOf" srcId="{0EEF0112-1621-480E-8592-F97F544BD3DD}" destId="{83129764-2E86-474C-836F-8F183C6A76DC}" srcOrd="1" destOrd="0" presId="urn:microsoft.com/office/officeart/2005/8/layout/arrow2"/>
    <dgm:cxn modelId="{1FA0D923-B4ED-4B85-A81D-6BA5552FAEEB}" type="presParOf" srcId="{83129764-2E86-474C-836F-8F183C6A76DC}" destId="{C5A5253E-FD71-41BE-A633-475E26979C02}" srcOrd="0" destOrd="0" presId="urn:microsoft.com/office/officeart/2005/8/layout/arrow2"/>
    <dgm:cxn modelId="{1B6750E1-6999-484D-AC69-EA07AD7B75DE}" type="presParOf" srcId="{83129764-2E86-474C-836F-8F183C6A76DC}" destId="{C268C6B2-47EB-4C44-8667-CF245DF38633}" srcOrd="1" destOrd="0" presId="urn:microsoft.com/office/officeart/2005/8/layout/arrow2"/>
    <dgm:cxn modelId="{5827009B-3E54-4B03-9811-49BC304EBC09}" type="presParOf" srcId="{83129764-2E86-474C-836F-8F183C6A76DC}" destId="{F281CDBE-5F1E-4A4D-87F6-FD687F12813E}" srcOrd="2" destOrd="0" presId="urn:microsoft.com/office/officeart/2005/8/layout/arrow2"/>
    <dgm:cxn modelId="{175CC517-341F-4C3A-8C98-26BCE138D864}" type="presParOf" srcId="{83129764-2E86-474C-836F-8F183C6A76DC}" destId="{467034EA-FFD6-4493-9B1F-70E6E32EA5D0}" srcOrd="3" destOrd="0" presId="urn:microsoft.com/office/officeart/2005/8/layout/arrow2"/>
    <dgm:cxn modelId="{790028FB-498B-424B-AA00-7A510C662E16}" type="presParOf" srcId="{83129764-2E86-474C-836F-8F183C6A76DC}" destId="{728FBCFF-A215-41FD-BA91-367F949578DB}" srcOrd="4" destOrd="0" presId="urn:microsoft.com/office/officeart/2005/8/layout/arrow2"/>
    <dgm:cxn modelId="{D892452D-565C-47F5-9D21-DB26E62C5663}" type="presParOf" srcId="{83129764-2E86-474C-836F-8F183C6A76DC}" destId="{CBEFD3E1-7654-47E2-AB83-426B3592B2A0}"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5E34CB-9F0B-4A7D-A409-8771018F1DEE}">
      <dsp:nvSpPr>
        <dsp:cNvPr id="0" name=""/>
        <dsp:cNvSpPr/>
      </dsp:nvSpPr>
      <dsp:spPr>
        <a:xfrm>
          <a:off x="2" y="0"/>
          <a:ext cx="8589005" cy="216916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F3F0C5-198B-4B91-ACB1-4C69DA4C42BD}">
      <dsp:nvSpPr>
        <dsp:cNvPr id="0" name=""/>
        <dsp:cNvSpPr/>
      </dsp:nvSpPr>
      <dsp:spPr>
        <a:xfrm>
          <a:off x="0" y="650747"/>
          <a:ext cx="2576703" cy="86766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CA" sz="2000" kern="1200" dirty="0"/>
            <a:t>SPANB 1998</a:t>
          </a:r>
          <a:endParaRPr lang="en-US" sz="2000" kern="1200" dirty="0"/>
        </a:p>
      </dsp:txBody>
      <dsp:txXfrm>
        <a:off x="42356" y="693103"/>
        <a:ext cx="2491991" cy="782952"/>
      </dsp:txXfrm>
    </dsp:sp>
    <dsp:sp modelId="{44C0CDC3-804A-48D5-8E4B-010984FC3DB2}">
      <dsp:nvSpPr>
        <dsp:cNvPr id="0" name=""/>
        <dsp:cNvSpPr/>
      </dsp:nvSpPr>
      <dsp:spPr>
        <a:xfrm>
          <a:off x="3006153" y="650747"/>
          <a:ext cx="2576703" cy="86766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CA" sz="2000" kern="1200" dirty="0"/>
            <a:t>SPANB 2002-2010</a:t>
          </a:r>
          <a:endParaRPr lang="en-US" sz="2000" kern="1200" dirty="0"/>
        </a:p>
      </dsp:txBody>
      <dsp:txXfrm>
        <a:off x="3048509" y="693103"/>
        <a:ext cx="2491991" cy="782952"/>
      </dsp:txXfrm>
    </dsp:sp>
    <dsp:sp modelId="{C8951A7D-72C9-484F-8840-ABCFE921234E}">
      <dsp:nvSpPr>
        <dsp:cNvPr id="0" name=""/>
        <dsp:cNvSpPr/>
      </dsp:nvSpPr>
      <dsp:spPr>
        <a:xfrm>
          <a:off x="6012307" y="650747"/>
          <a:ext cx="2576703" cy="86766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CA" sz="2000" kern="1200" dirty="0"/>
            <a:t>SPANB 2016-2020</a:t>
          </a:r>
          <a:endParaRPr lang="en-US" sz="2000" kern="1200" dirty="0"/>
        </a:p>
      </dsp:txBody>
      <dsp:txXfrm>
        <a:off x="6054663" y="693103"/>
        <a:ext cx="2491991" cy="7829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77646-01C5-41B6-B6C5-53C24D7E5737}">
      <dsp:nvSpPr>
        <dsp:cNvPr id="0" name=""/>
        <dsp:cNvSpPr/>
      </dsp:nvSpPr>
      <dsp:spPr>
        <a:xfrm>
          <a:off x="5462" y="142469"/>
          <a:ext cx="2483651" cy="1421104"/>
        </a:xfrm>
        <a:prstGeom prst="roundRect">
          <a:avLst>
            <a:gd name="adj" fmla="val 10000"/>
          </a:avLst>
        </a:prstGeom>
        <a:solidFill>
          <a:schemeClr val="tx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lvl="0" algn="l" defTabSz="666750">
            <a:lnSpc>
              <a:spcPct val="90000"/>
            </a:lnSpc>
            <a:spcBef>
              <a:spcPct val="0"/>
            </a:spcBef>
            <a:spcAft>
              <a:spcPct val="35000"/>
            </a:spcAft>
            <a:buFont typeface="Wingdings" panose="05000000000000000000" pitchFamily="2" charset="2"/>
            <a:buChar char="§"/>
          </a:pPr>
          <a:r>
            <a:rPr lang="fr-FR" sz="1500" kern="1200" dirty="0"/>
            <a:t>Importance et </a:t>
          </a:r>
          <a:r>
            <a:rPr lang="fr-FR" sz="1500" b="1" kern="1200" dirty="0"/>
            <a:t>singularité</a:t>
          </a:r>
          <a:r>
            <a:rPr lang="fr-FR" sz="1500" kern="1200" dirty="0"/>
            <a:t> de la biodiversité dans  contexte mondial</a:t>
          </a:r>
          <a:endParaRPr lang="en-US" sz="1500" kern="1200" dirty="0"/>
        </a:p>
      </dsp:txBody>
      <dsp:txXfrm>
        <a:off x="5462" y="142469"/>
        <a:ext cx="2483651" cy="947403"/>
      </dsp:txXfrm>
    </dsp:sp>
    <dsp:sp modelId="{2F0369D7-99BE-4395-83D6-8515793EADA0}">
      <dsp:nvSpPr>
        <dsp:cNvPr id="0" name=""/>
        <dsp:cNvSpPr/>
      </dsp:nvSpPr>
      <dsp:spPr>
        <a:xfrm>
          <a:off x="514162" y="1089872"/>
          <a:ext cx="2483651" cy="42525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fr-FR" sz="1500" kern="1200" dirty="0"/>
            <a:t>Une des plus grandes réserves de biodiversité mondiale + superficie</a:t>
          </a:r>
          <a:endParaRPr lang="en-US" sz="1500" kern="1200" dirty="0"/>
        </a:p>
        <a:p>
          <a:pPr marL="114300" lvl="1" indent="-114300" algn="l" defTabSz="666750">
            <a:lnSpc>
              <a:spcPct val="90000"/>
            </a:lnSpc>
            <a:spcBef>
              <a:spcPct val="0"/>
            </a:spcBef>
            <a:spcAft>
              <a:spcPct val="15000"/>
            </a:spcAft>
            <a:buChar char="••"/>
          </a:pPr>
          <a:r>
            <a:rPr lang="fr-FR" sz="1500" kern="1200" dirty="0"/>
            <a:t>Rôle clé dans la régulation du climat et des ressources en eau</a:t>
          </a:r>
          <a:endParaRPr lang="en-US" sz="1500" kern="1200" dirty="0"/>
        </a:p>
        <a:p>
          <a:pPr marL="114300" lvl="1" indent="-114300" algn="l" defTabSz="666750">
            <a:lnSpc>
              <a:spcPct val="90000"/>
            </a:lnSpc>
            <a:spcBef>
              <a:spcPct val="0"/>
            </a:spcBef>
            <a:spcAft>
              <a:spcPct val="15000"/>
            </a:spcAft>
            <a:buChar char="••"/>
          </a:pPr>
          <a:r>
            <a:rPr lang="fr-FR" sz="1500" kern="1200" dirty="0"/>
            <a:t>Plusieurs services essentiels au bien-être et contributions économiques</a:t>
          </a:r>
          <a:endParaRPr lang="en-US" sz="1500" kern="1200" dirty="0"/>
        </a:p>
        <a:p>
          <a:pPr marL="114300" lvl="1" indent="-114300" algn="l" defTabSz="666750">
            <a:lnSpc>
              <a:spcPct val="90000"/>
            </a:lnSpc>
            <a:spcBef>
              <a:spcPct val="0"/>
            </a:spcBef>
            <a:spcAft>
              <a:spcPct val="15000"/>
            </a:spcAft>
            <a:buChar char="••"/>
          </a:pPr>
          <a:r>
            <a:rPr lang="fr-FR" sz="1500" kern="1200" dirty="0"/>
            <a:t>Une biodiversité sous pression (+ </a:t>
          </a:r>
          <a:r>
            <a:rPr lang="fr-FR" sz="1500" b="1" kern="1200" dirty="0">
              <a:solidFill>
                <a:srgbClr val="0000CC"/>
              </a:solidFill>
            </a:rPr>
            <a:t>inondations, feux, sécheresses</a:t>
          </a:r>
          <a:r>
            <a:rPr lang="fr-FR" sz="1500" kern="1200" dirty="0"/>
            <a:t>)</a:t>
          </a:r>
          <a:endParaRPr lang="en-US" sz="1500" kern="1200" dirty="0"/>
        </a:p>
        <a:p>
          <a:pPr marL="114300" lvl="1" indent="-114300" algn="l" defTabSz="666750">
            <a:lnSpc>
              <a:spcPct val="90000"/>
            </a:lnSpc>
            <a:spcBef>
              <a:spcPct val="0"/>
            </a:spcBef>
            <a:spcAft>
              <a:spcPct val="15000"/>
            </a:spcAft>
            <a:buChar char="••"/>
          </a:pPr>
          <a:r>
            <a:rPr lang="fr-FR" sz="1500" kern="1200" dirty="0"/>
            <a:t>RDC est très engagée sur la scène internationale (pays solution) </a:t>
          </a:r>
          <a:endParaRPr lang="en-US" sz="1500" kern="1200" dirty="0"/>
        </a:p>
      </dsp:txBody>
      <dsp:txXfrm>
        <a:off x="586906" y="1162616"/>
        <a:ext cx="2338163" cy="4107012"/>
      </dsp:txXfrm>
    </dsp:sp>
    <dsp:sp modelId="{3DBC3223-662E-40E1-A4C0-40ED501DECF6}">
      <dsp:nvSpPr>
        <dsp:cNvPr id="0" name=""/>
        <dsp:cNvSpPr/>
      </dsp:nvSpPr>
      <dsp:spPr>
        <a:xfrm>
          <a:off x="2865626" y="306992"/>
          <a:ext cx="798206" cy="618357"/>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2865626" y="430663"/>
        <a:ext cx="612699" cy="371015"/>
      </dsp:txXfrm>
    </dsp:sp>
    <dsp:sp modelId="{31ED794D-0DF5-4ED2-9484-7DC99769A81E}">
      <dsp:nvSpPr>
        <dsp:cNvPr id="0" name=""/>
        <dsp:cNvSpPr/>
      </dsp:nvSpPr>
      <dsp:spPr>
        <a:xfrm>
          <a:off x="3995163" y="142469"/>
          <a:ext cx="2483651" cy="1421104"/>
        </a:xfrm>
        <a:prstGeom prst="roundRect">
          <a:avLst>
            <a:gd name="adj" fmla="val 10000"/>
          </a:avLst>
        </a:prstGeom>
        <a:solidFill>
          <a:schemeClr val="tx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lvl="0" algn="l" defTabSz="666750">
            <a:lnSpc>
              <a:spcPct val="90000"/>
            </a:lnSpc>
            <a:spcBef>
              <a:spcPct val="0"/>
            </a:spcBef>
            <a:spcAft>
              <a:spcPct val="35000"/>
            </a:spcAft>
            <a:buFont typeface="Wingdings" panose="05000000000000000000" pitchFamily="2" charset="2"/>
            <a:buChar char="§"/>
          </a:pPr>
          <a:r>
            <a:rPr lang="fr-FR" sz="1500" kern="1200" dirty="0"/>
            <a:t>État et tendances actuelles de la biodiversité et des services écosystémiques</a:t>
          </a:r>
          <a:endParaRPr lang="en-US" sz="1500" kern="1200" dirty="0"/>
        </a:p>
      </dsp:txBody>
      <dsp:txXfrm>
        <a:off x="3995163" y="142469"/>
        <a:ext cx="2483651" cy="947403"/>
      </dsp:txXfrm>
    </dsp:sp>
    <dsp:sp modelId="{B6B20F81-A789-41D6-B726-589D2B533808}">
      <dsp:nvSpPr>
        <dsp:cNvPr id="0" name=""/>
        <dsp:cNvSpPr/>
      </dsp:nvSpPr>
      <dsp:spPr>
        <a:xfrm>
          <a:off x="4503863" y="1089872"/>
          <a:ext cx="2483651" cy="42525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FontTx/>
            <a:buChar char="••"/>
          </a:pPr>
          <a:r>
            <a:rPr lang="fr-FR" sz="1500" kern="1200" noProof="0" dirty="0"/>
            <a:t>Voir essentiellement le 6e rapport national a la CDB 2019:</a:t>
          </a:r>
        </a:p>
        <a:p>
          <a:pPr marL="114300" lvl="1" indent="-114300" algn="l" defTabSz="666750">
            <a:lnSpc>
              <a:spcPct val="90000"/>
            </a:lnSpc>
            <a:spcBef>
              <a:spcPct val="0"/>
            </a:spcBef>
            <a:spcAft>
              <a:spcPct val="15000"/>
            </a:spcAft>
            <a:buChar char="••"/>
          </a:pPr>
          <a:r>
            <a:rPr lang="fr-FR" sz="1500" kern="1200" noProof="0" dirty="0"/>
            <a:t>Quelques progrès par ex. extension du réseau d’aires protégées;  projets de reboisement;  mise en œuvre de la REDD+, et  développement de cadres juridiques tels que Accès et Partage des Avantages (APA)</a:t>
          </a:r>
        </a:p>
        <a:p>
          <a:pPr marL="114300" lvl="1" indent="-114300" algn="l" defTabSz="666750">
            <a:lnSpc>
              <a:spcPct val="90000"/>
            </a:lnSpc>
            <a:spcBef>
              <a:spcPct val="0"/>
            </a:spcBef>
            <a:spcAft>
              <a:spcPct val="15000"/>
            </a:spcAft>
            <a:buChar char="••"/>
          </a:pPr>
          <a:r>
            <a:rPr lang="fr-FR" sz="1500" kern="1200" noProof="0" dirty="0"/>
            <a:t>Mais plusieurs obstacles</a:t>
          </a:r>
        </a:p>
      </dsp:txBody>
      <dsp:txXfrm>
        <a:off x="4576607" y="1162616"/>
        <a:ext cx="2338163" cy="4107012"/>
      </dsp:txXfrm>
    </dsp:sp>
    <dsp:sp modelId="{970547D5-7C72-4101-B139-F83BC61F1FF2}">
      <dsp:nvSpPr>
        <dsp:cNvPr id="0" name=""/>
        <dsp:cNvSpPr/>
      </dsp:nvSpPr>
      <dsp:spPr>
        <a:xfrm>
          <a:off x="6855327" y="306992"/>
          <a:ext cx="798206" cy="618357"/>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a:p>
      </dsp:txBody>
      <dsp:txXfrm>
        <a:off x="6855327" y="430663"/>
        <a:ext cx="612699" cy="371015"/>
      </dsp:txXfrm>
    </dsp:sp>
    <dsp:sp modelId="{876C12D6-87C4-4AED-963E-E5790DB6DCE4}">
      <dsp:nvSpPr>
        <dsp:cNvPr id="0" name=""/>
        <dsp:cNvSpPr/>
      </dsp:nvSpPr>
      <dsp:spPr>
        <a:xfrm>
          <a:off x="7984864" y="142469"/>
          <a:ext cx="2483651" cy="1421104"/>
        </a:xfrm>
        <a:prstGeom prst="roundRect">
          <a:avLst>
            <a:gd name="adj" fmla="val 10000"/>
          </a:avLst>
        </a:prstGeom>
        <a:solidFill>
          <a:schemeClr val="tx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57150" numCol="1" spcCol="1270" anchor="t" anchorCtr="0">
          <a:noAutofit/>
        </a:bodyPr>
        <a:lstStyle/>
        <a:p>
          <a:pPr lvl="0" algn="l" defTabSz="666750">
            <a:lnSpc>
              <a:spcPct val="90000"/>
            </a:lnSpc>
            <a:spcBef>
              <a:spcPct val="0"/>
            </a:spcBef>
            <a:spcAft>
              <a:spcPct val="35000"/>
            </a:spcAft>
          </a:pPr>
          <a:r>
            <a:rPr lang="fr-FR" sz="1500" kern="1200" dirty="0"/>
            <a:t>État et tendances des principaux facteurs de perte de biodiversité </a:t>
          </a:r>
          <a:endParaRPr lang="en-US" sz="1500" kern="1200" dirty="0"/>
        </a:p>
      </dsp:txBody>
      <dsp:txXfrm>
        <a:off x="7984864" y="142469"/>
        <a:ext cx="2483651" cy="947403"/>
      </dsp:txXfrm>
    </dsp:sp>
    <dsp:sp modelId="{0132A21B-B325-45EA-A150-68C0D64D469D}">
      <dsp:nvSpPr>
        <dsp:cNvPr id="0" name=""/>
        <dsp:cNvSpPr/>
      </dsp:nvSpPr>
      <dsp:spPr>
        <a:xfrm>
          <a:off x="8493564" y="1089872"/>
          <a:ext cx="2483651" cy="42525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114300" lvl="1" indent="-114300" algn="l" defTabSz="666750">
            <a:lnSpc>
              <a:spcPct val="90000"/>
            </a:lnSpc>
            <a:spcBef>
              <a:spcPct val="0"/>
            </a:spcBef>
            <a:spcAft>
              <a:spcPct val="15000"/>
            </a:spcAft>
            <a:buChar char="••"/>
          </a:pPr>
          <a:r>
            <a:rPr lang="fr-FR" sz="1500" kern="1200" dirty="0"/>
            <a:t>Fragmentation, dégradation et perte des habitats naturels accélérées</a:t>
          </a:r>
          <a:endParaRPr lang="en-US" sz="1500" kern="1200" dirty="0"/>
        </a:p>
        <a:p>
          <a:pPr marL="114300" lvl="1" indent="-114300" algn="l" defTabSz="666750">
            <a:lnSpc>
              <a:spcPct val="90000"/>
            </a:lnSpc>
            <a:spcBef>
              <a:spcPct val="0"/>
            </a:spcBef>
            <a:spcAft>
              <a:spcPct val="15000"/>
            </a:spcAft>
            <a:buChar char="••"/>
          </a:pPr>
          <a:r>
            <a:rPr lang="fr-FR" sz="1500" kern="1200" dirty="0"/>
            <a:t>Impacts plus visibles des changements climatiques</a:t>
          </a:r>
          <a:endParaRPr lang="en-US" sz="1500" kern="1200" dirty="0"/>
        </a:p>
        <a:p>
          <a:pPr marL="114300" lvl="1" indent="-114300" algn="l" defTabSz="666750">
            <a:lnSpc>
              <a:spcPct val="90000"/>
            </a:lnSpc>
            <a:spcBef>
              <a:spcPct val="0"/>
            </a:spcBef>
            <a:spcAft>
              <a:spcPct val="15000"/>
            </a:spcAft>
            <a:buChar char="••"/>
          </a:pPr>
          <a:r>
            <a:rPr lang="fr-FR" sz="1500" kern="1200" dirty="0"/>
            <a:t>Surexploitation plus généralisée</a:t>
          </a:r>
          <a:endParaRPr lang="en-US" sz="1500" kern="1200" dirty="0"/>
        </a:p>
        <a:p>
          <a:pPr marL="114300" lvl="1" indent="-114300" algn="l" defTabSz="666750">
            <a:lnSpc>
              <a:spcPct val="90000"/>
            </a:lnSpc>
            <a:spcBef>
              <a:spcPct val="0"/>
            </a:spcBef>
            <a:spcAft>
              <a:spcPct val="15000"/>
            </a:spcAft>
            <a:buChar char="••"/>
          </a:pPr>
          <a:r>
            <a:rPr lang="fr-FR" sz="1500" kern="1200" dirty="0"/>
            <a:t>Pollution et espèces exotiques envahissantes et pathogènes en expansion</a:t>
          </a:r>
          <a:endParaRPr lang="en-US" sz="1500" kern="1200" dirty="0"/>
        </a:p>
        <a:p>
          <a:pPr marL="114300" lvl="1" indent="-114300" algn="l" defTabSz="666750">
            <a:lnSpc>
              <a:spcPct val="90000"/>
            </a:lnSpc>
            <a:spcBef>
              <a:spcPct val="0"/>
            </a:spcBef>
            <a:spcAft>
              <a:spcPct val="15000"/>
            </a:spcAft>
            <a:buChar char="••"/>
          </a:pPr>
          <a:r>
            <a:rPr lang="fr-FR" sz="1500" b="1" kern="1200" dirty="0">
              <a:solidFill>
                <a:srgbClr val="0000CC"/>
              </a:solidFill>
            </a:rPr>
            <a:t>Conflits armés </a:t>
          </a:r>
          <a:r>
            <a:rPr lang="fr-FR" sz="1500" kern="1200" dirty="0"/>
            <a:t>et autres facteurs sous-jacents</a:t>
          </a:r>
          <a:endParaRPr lang="en-US" sz="1500" kern="1200" dirty="0"/>
        </a:p>
        <a:p>
          <a:pPr marL="114300" lvl="1" indent="-114300" algn="l" defTabSz="666750">
            <a:lnSpc>
              <a:spcPct val="90000"/>
            </a:lnSpc>
            <a:spcBef>
              <a:spcPct val="0"/>
            </a:spcBef>
            <a:spcAft>
              <a:spcPct val="15000"/>
            </a:spcAft>
            <a:buChar char="••"/>
          </a:pPr>
          <a:r>
            <a:rPr lang="fr-FR" sz="1500" kern="1200" dirty="0"/>
            <a:t>Intensification prévisible de ces pressions à l’horizon 2030 </a:t>
          </a:r>
          <a:endParaRPr lang="en-US" sz="1500" kern="1200" dirty="0"/>
        </a:p>
        <a:p>
          <a:pPr marL="114300" lvl="1" indent="-114300" algn="l" defTabSz="666750">
            <a:lnSpc>
              <a:spcPct val="90000"/>
            </a:lnSpc>
            <a:spcBef>
              <a:spcPct val="0"/>
            </a:spcBef>
            <a:spcAft>
              <a:spcPct val="15000"/>
            </a:spcAft>
            <a:buChar char="••"/>
          </a:pPr>
          <a:endParaRPr lang="en-US" sz="1500" kern="1200" dirty="0"/>
        </a:p>
      </dsp:txBody>
      <dsp:txXfrm>
        <a:off x="8566308" y="1162616"/>
        <a:ext cx="2338163" cy="41070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FFB10A-9DE8-4AD9-B1A2-05D4323E9FB0}">
      <dsp:nvSpPr>
        <dsp:cNvPr id="0" name=""/>
        <dsp:cNvSpPr/>
      </dsp:nvSpPr>
      <dsp:spPr>
        <a:xfrm>
          <a:off x="1710054" y="0"/>
          <a:ext cx="6962140" cy="4351338"/>
        </a:xfrm>
        <a:prstGeom prst="swooshArrow">
          <a:avLst>
            <a:gd name="adj1" fmla="val 25000"/>
            <a:gd name="adj2" fmla="val 25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dsp:style>
    </dsp:sp>
    <dsp:sp modelId="{C5A5253E-FD71-41BE-A633-475E26979C02}">
      <dsp:nvSpPr>
        <dsp:cNvPr id="0" name=""/>
        <dsp:cNvSpPr/>
      </dsp:nvSpPr>
      <dsp:spPr>
        <a:xfrm>
          <a:off x="2594246" y="3003293"/>
          <a:ext cx="181015" cy="181015"/>
        </a:xfrm>
        <a:prstGeom prst="ellipse">
          <a:avLst/>
        </a:prstGeom>
        <a:solidFill>
          <a:schemeClr val="tx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68C6B2-47EB-4C44-8667-CF245DF38633}">
      <dsp:nvSpPr>
        <dsp:cNvPr id="0" name=""/>
        <dsp:cNvSpPr/>
      </dsp:nvSpPr>
      <dsp:spPr>
        <a:xfrm>
          <a:off x="2684754" y="3093801"/>
          <a:ext cx="1622178" cy="125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916" tIns="0" rIns="0" bIns="0" numCol="1" spcCol="1270" anchor="t" anchorCtr="0">
          <a:noAutofit/>
        </a:bodyPr>
        <a:lstStyle/>
        <a:p>
          <a:pPr lvl="0" algn="l" defTabSz="889000">
            <a:lnSpc>
              <a:spcPct val="90000"/>
            </a:lnSpc>
            <a:spcBef>
              <a:spcPct val="0"/>
            </a:spcBef>
            <a:spcAft>
              <a:spcPct val="35000"/>
            </a:spcAft>
          </a:pPr>
          <a:r>
            <a:rPr lang="fr-FR" sz="2000" b="1" kern="1200" noProof="0" dirty="0">
              <a:solidFill>
                <a:schemeClr val="bg1"/>
              </a:solidFill>
            </a:rPr>
            <a:t>(3) Actions à partir de 2025</a:t>
          </a:r>
        </a:p>
      </dsp:txBody>
      <dsp:txXfrm>
        <a:off x="2684754" y="3093801"/>
        <a:ext cx="1622178" cy="1257536"/>
      </dsp:txXfrm>
    </dsp:sp>
    <dsp:sp modelId="{F281CDBE-5F1E-4A4D-87F6-FD687F12813E}">
      <dsp:nvSpPr>
        <dsp:cNvPr id="0" name=""/>
        <dsp:cNvSpPr/>
      </dsp:nvSpPr>
      <dsp:spPr>
        <a:xfrm>
          <a:off x="4192057" y="1820599"/>
          <a:ext cx="327220" cy="327220"/>
        </a:xfrm>
        <a:prstGeom prst="ellipse">
          <a:avLst/>
        </a:prstGeom>
        <a:solidFill>
          <a:schemeClr val="tx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7034EA-FFD6-4493-9B1F-70E6E32EA5D0}">
      <dsp:nvSpPr>
        <dsp:cNvPr id="0" name=""/>
        <dsp:cNvSpPr/>
      </dsp:nvSpPr>
      <dsp:spPr>
        <a:xfrm>
          <a:off x="4355668" y="1984210"/>
          <a:ext cx="1670913" cy="2367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3387" tIns="0" rIns="0" bIns="0" numCol="1" spcCol="1270" anchor="t" anchorCtr="0">
          <a:noAutofit/>
        </a:bodyPr>
        <a:lstStyle/>
        <a:p>
          <a:pPr lvl="0" algn="l" defTabSz="889000">
            <a:lnSpc>
              <a:spcPct val="90000"/>
            </a:lnSpc>
            <a:spcBef>
              <a:spcPct val="0"/>
            </a:spcBef>
            <a:spcAft>
              <a:spcPct val="35000"/>
            </a:spcAft>
          </a:pPr>
          <a:r>
            <a:rPr lang="en-CA" sz="2000" b="1" kern="1200" dirty="0">
              <a:solidFill>
                <a:schemeClr val="bg1"/>
              </a:solidFill>
            </a:rPr>
            <a:t>(2) </a:t>
          </a:r>
          <a:r>
            <a:rPr lang="en-CA" sz="2000" b="1" kern="1200" dirty="0" err="1">
              <a:solidFill>
                <a:schemeClr val="bg1"/>
              </a:solidFill>
            </a:rPr>
            <a:t>Objectifs</a:t>
          </a:r>
          <a:r>
            <a:rPr lang="en-CA" sz="2000" b="1" kern="1200" dirty="0">
              <a:solidFill>
                <a:schemeClr val="bg1"/>
              </a:solidFill>
            </a:rPr>
            <a:t> pour 2030</a:t>
          </a:r>
          <a:endParaRPr lang="en-US" sz="2000" b="1" kern="1200" dirty="0">
            <a:solidFill>
              <a:schemeClr val="bg1"/>
            </a:solidFill>
          </a:endParaRPr>
        </a:p>
      </dsp:txBody>
      <dsp:txXfrm>
        <a:off x="4355668" y="1984210"/>
        <a:ext cx="1670913" cy="2367127"/>
      </dsp:txXfrm>
    </dsp:sp>
    <dsp:sp modelId="{728FBCFF-A215-41FD-BA91-367F949578DB}">
      <dsp:nvSpPr>
        <dsp:cNvPr id="0" name=""/>
        <dsp:cNvSpPr/>
      </dsp:nvSpPr>
      <dsp:spPr>
        <a:xfrm>
          <a:off x="6113608" y="1100888"/>
          <a:ext cx="452539" cy="452539"/>
        </a:xfrm>
        <a:prstGeom prst="ellipse">
          <a:avLst/>
        </a:prstGeom>
        <a:solidFill>
          <a:schemeClr val="tx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EFD3E1-7654-47E2-AB83-426B3592B2A0}">
      <dsp:nvSpPr>
        <dsp:cNvPr id="0" name=""/>
        <dsp:cNvSpPr/>
      </dsp:nvSpPr>
      <dsp:spPr>
        <a:xfrm>
          <a:off x="6339878" y="1327158"/>
          <a:ext cx="1670913" cy="3024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9791" tIns="0" rIns="0" bIns="0" numCol="1" spcCol="1270" anchor="t" anchorCtr="0">
          <a:noAutofit/>
        </a:bodyPr>
        <a:lstStyle/>
        <a:p>
          <a:pPr lvl="0" algn="l" defTabSz="889000">
            <a:lnSpc>
              <a:spcPct val="90000"/>
            </a:lnSpc>
            <a:spcBef>
              <a:spcPct val="0"/>
            </a:spcBef>
            <a:spcAft>
              <a:spcPct val="35000"/>
            </a:spcAft>
          </a:pPr>
          <a:r>
            <a:rPr lang="en-CA" sz="2000" b="1" kern="1200" dirty="0">
              <a:solidFill>
                <a:schemeClr val="bg1"/>
              </a:solidFill>
            </a:rPr>
            <a:t>(1) Vision de 2050</a:t>
          </a:r>
          <a:endParaRPr lang="en-US" sz="2000" b="1" kern="1200" dirty="0">
            <a:solidFill>
              <a:schemeClr val="bg1"/>
            </a:solidFill>
          </a:endParaRPr>
        </a:p>
      </dsp:txBody>
      <dsp:txXfrm>
        <a:off x="6339878" y="1327158"/>
        <a:ext cx="1670913" cy="30241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FFB10A-9DE8-4AD9-B1A2-05D4323E9FB0}">
      <dsp:nvSpPr>
        <dsp:cNvPr id="0" name=""/>
        <dsp:cNvSpPr/>
      </dsp:nvSpPr>
      <dsp:spPr>
        <a:xfrm>
          <a:off x="1710054" y="0"/>
          <a:ext cx="6962140" cy="4351338"/>
        </a:xfrm>
        <a:prstGeom prst="swooshArrow">
          <a:avLst>
            <a:gd name="adj1" fmla="val 25000"/>
            <a:gd name="adj2" fmla="val 25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dsp:style>
    </dsp:sp>
    <dsp:sp modelId="{C5A5253E-FD71-41BE-A633-475E26979C02}">
      <dsp:nvSpPr>
        <dsp:cNvPr id="0" name=""/>
        <dsp:cNvSpPr/>
      </dsp:nvSpPr>
      <dsp:spPr>
        <a:xfrm>
          <a:off x="2594246" y="3003293"/>
          <a:ext cx="181015" cy="181015"/>
        </a:xfrm>
        <a:prstGeom prst="ellipse">
          <a:avLst/>
        </a:prstGeom>
        <a:solidFill>
          <a:schemeClr val="tx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68C6B2-47EB-4C44-8667-CF245DF38633}">
      <dsp:nvSpPr>
        <dsp:cNvPr id="0" name=""/>
        <dsp:cNvSpPr/>
      </dsp:nvSpPr>
      <dsp:spPr>
        <a:xfrm>
          <a:off x="2684754" y="3093801"/>
          <a:ext cx="1622178" cy="125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916" tIns="0" rIns="0" bIns="0" numCol="1" spcCol="1270" anchor="t" anchorCtr="0">
          <a:noAutofit/>
        </a:bodyPr>
        <a:lstStyle/>
        <a:p>
          <a:pPr lvl="0" algn="l" defTabSz="889000">
            <a:lnSpc>
              <a:spcPct val="90000"/>
            </a:lnSpc>
            <a:spcBef>
              <a:spcPct val="0"/>
            </a:spcBef>
            <a:spcAft>
              <a:spcPct val="35000"/>
            </a:spcAft>
          </a:pPr>
          <a:r>
            <a:rPr lang="fr-FR" sz="2000" b="1" kern="1200" noProof="0" dirty="0">
              <a:solidFill>
                <a:schemeClr val="bg1"/>
              </a:solidFill>
            </a:rPr>
            <a:t>3. Actions à partir de 2025</a:t>
          </a:r>
        </a:p>
      </dsp:txBody>
      <dsp:txXfrm>
        <a:off x="2684754" y="3093801"/>
        <a:ext cx="1622178" cy="1257536"/>
      </dsp:txXfrm>
    </dsp:sp>
    <dsp:sp modelId="{F281CDBE-5F1E-4A4D-87F6-FD687F12813E}">
      <dsp:nvSpPr>
        <dsp:cNvPr id="0" name=""/>
        <dsp:cNvSpPr/>
      </dsp:nvSpPr>
      <dsp:spPr>
        <a:xfrm>
          <a:off x="4192057" y="1820599"/>
          <a:ext cx="327220" cy="327220"/>
        </a:xfrm>
        <a:prstGeom prst="ellipse">
          <a:avLst/>
        </a:prstGeom>
        <a:solidFill>
          <a:schemeClr val="tx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7034EA-FFD6-4493-9B1F-70E6E32EA5D0}">
      <dsp:nvSpPr>
        <dsp:cNvPr id="0" name=""/>
        <dsp:cNvSpPr/>
      </dsp:nvSpPr>
      <dsp:spPr>
        <a:xfrm>
          <a:off x="4355668" y="1984210"/>
          <a:ext cx="1670913" cy="2367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3387" tIns="0" rIns="0" bIns="0" numCol="1" spcCol="1270" anchor="t" anchorCtr="0">
          <a:noAutofit/>
        </a:bodyPr>
        <a:lstStyle/>
        <a:p>
          <a:pPr lvl="0" algn="l" defTabSz="889000">
            <a:lnSpc>
              <a:spcPct val="90000"/>
            </a:lnSpc>
            <a:spcBef>
              <a:spcPct val="0"/>
            </a:spcBef>
            <a:spcAft>
              <a:spcPct val="35000"/>
            </a:spcAft>
          </a:pPr>
          <a:r>
            <a:rPr lang="en-CA" sz="2000" b="1" kern="1200" dirty="0">
              <a:solidFill>
                <a:schemeClr val="bg1"/>
              </a:solidFill>
            </a:rPr>
            <a:t>2. </a:t>
          </a:r>
          <a:r>
            <a:rPr lang="en-CA" sz="2000" b="1" kern="1200" dirty="0" err="1">
              <a:solidFill>
                <a:schemeClr val="bg1"/>
              </a:solidFill>
            </a:rPr>
            <a:t>Objectifs</a:t>
          </a:r>
          <a:r>
            <a:rPr lang="en-CA" sz="2000" b="1" kern="1200" dirty="0">
              <a:solidFill>
                <a:schemeClr val="bg1"/>
              </a:solidFill>
            </a:rPr>
            <a:t> pour 2030</a:t>
          </a:r>
          <a:endParaRPr lang="en-US" sz="2000" b="1" kern="1200" dirty="0">
            <a:solidFill>
              <a:schemeClr val="bg1"/>
            </a:solidFill>
          </a:endParaRPr>
        </a:p>
      </dsp:txBody>
      <dsp:txXfrm>
        <a:off x="4355668" y="1984210"/>
        <a:ext cx="1670913" cy="2367127"/>
      </dsp:txXfrm>
    </dsp:sp>
    <dsp:sp modelId="{728FBCFF-A215-41FD-BA91-367F949578DB}">
      <dsp:nvSpPr>
        <dsp:cNvPr id="0" name=""/>
        <dsp:cNvSpPr/>
      </dsp:nvSpPr>
      <dsp:spPr>
        <a:xfrm>
          <a:off x="6113608" y="1100888"/>
          <a:ext cx="452539" cy="452539"/>
        </a:xfrm>
        <a:prstGeom prst="ellipse">
          <a:avLst/>
        </a:prstGeom>
        <a:solidFill>
          <a:schemeClr val="tx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EFD3E1-7654-47E2-AB83-426B3592B2A0}">
      <dsp:nvSpPr>
        <dsp:cNvPr id="0" name=""/>
        <dsp:cNvSpPr/>
      </dsp:nvSpPr>
      <dsp:spPr>
        <a:xfrm>
          <a:off x="6339878" y="1327158"/>
          <a:ext cx="1670913" cy="3024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9791" tIns="0" rIns="0" bIns="0" numCol="1" spcCol="1270" anchor="t" anchorCtr="0">
          <a:noAutofit/>
        </a:bodyPr>
        <a:lstStyle/>
        <a:p>
          <a:pPr lvl="0" algn="l" defTabSz="889000">
            <a:lnSpc>
              <a:spcPct val="90000"/>
            </a:lnSpc>
            <a:spcBef>
              <a:spcPct val="0"/>
            </a:spcBef>
            <a:spcAft>
              <a:spcPct val="35000"/>
            </a:spcAft>
          </a:pPr>
          <a:r>
            <a:rPr lang="en-CA" sz="2000" b="1" kern="1200" dirty="0">
              <a:solidFill>
                <a:schemeClr val="bg1"/>
              </a:solidFill>
            </a:rPr>
            <a:t>1. Vision de 2050</a:t>
          </a:r>
          <a:endParaRPr lang="en-US" sz="2000" b="1" kern="1200" dirty="0">
            <a:solidFill>
              <a:schemeClr val="bg1"/>
            </a:solidFill>
          </a:endParaRPr>
        </a:p>
      </dsp:txBody>
      <dsp:txXfrm>
        <a:off x="6339878" y="1327158"/>
        <a:ext cx="1670913" cy="302417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617889-CFD2-4F65-AEE8-DC2618E2F898}">
      <dsp:nvSpPr>
        <dsp:cNvPr id="0" name=""/>
        <dsp:cNvSpPr/>
      </dsp:nvSpPr>
      <dsp:spPr>
        <a:xfrm>
          <a:off x="3693546" y="3074708"/>
          <a:ext cx="2580995" cy="2580995"/>
        </a:xfrm>
        <a:prstGeom prst="ellipse">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fr-FR" sz="2600" kern="1200" dirty="0"/>
            <a:t>Mécanismes de mise en œuvre et de suivi</a:t>
          </a:r>
          <a:endParaRPr lang="en-US" sz="2600" kern="1200" dirty="0"/>
        </a:p>
      </dsp:txBody>
      <dsp:txXfrm>
        <a:off x="4071524" y="3452686"/>
        <a:ext cx="1825039" cy="1825039"/>
      </dsp:txXfrm>
    </dsp:sp>
    <dsp:sp modelId="{0C6507A5-C3A5-440A-B792-9687E7DD2D07}">
      <dsp:nvSpPr>
        <dsp:cNvPr id="0" name=""/>
        <dsp:cNvSpPr/>
      </dsp:nvSpPr>
      <dsp:spPr>
        <a:xfrm rot="12900000">
          <a:off x="2032781" y="2623680"/>
          <a:ext cx="1978737" cy="735583"/>
        </a:xfrm>
        <a:prstGeom prst="lef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sp>
    <dsp:sp modelId="{3D47023E-B347-4B65-870B-915513A2A4E6}">
      <dsp:nvSpPr>
        <dsp:cNvPr id="0" name=""/>
        <dsp:cNvSpPr/>
      </dsp:nvSpPr>
      <dsp:spPr>
        <a:xfrm>
          <a:off x="985734" y="1443216"/>
          <a:ext cx="2451945" cy="1961556"/>
        </a:xfrm>
        <a:prstGeom prst="roundRect">
          <a:avLst>
            <a:gd name="adj" fmla="val 10000"/>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buNone/>
          </a:pPr>
          <a:r>
            <a:rPr lang="fr-FR" sz="2200" kern="1200" dirty="0">
              <a:solidFill>
                <a:schemeClr val="bg1"/>
              </a:solidFill>
            </a:rPr>
            <a:t>Collecte des données et mise en place des outils de suivi</a:t>
          </a:r>
          <a:endParaRPr lang="en-US" sz="2200" kern="1200" dirty="0">
            <a:solidFill>
              <a:schemeClr val="bg1"/>
            </a:solidFill>
          </a:endParaRPr>
        </a:p>
      </dsp:txBody>
      <dsp:txXfrm>
        <a:off x="1043186" y="1500668"/>
        <a:ext cx="2337041" cy="1846652"/>
      </dsp:txXfrm>
    </dsp:sp>
    <dsp:sp modelId="{F518DAF2-0B53-4CC4-B524-7E16DEC66191}">
      <dsp:nvSpPr>
        <dsp:cNvPr id="0" name=""/>
        <dsp:cNvSpPr/>
      </dsp:nvSpPr>
      <dsp:spPr>
        <a:xfrm rot="16200000">
          <a:off x="3994675" y="1602383"/>
          <a:ext cx="1978737" cy="735583"/>
        </a:xfrm>
        <a:prstGeom prst="lef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sp>
    <dsp:sp modelId="{D16906C3-FE45-4427-A7E2-50CAAA024FBB}">
      <dsp:nvSpPr>
        <dsp:cNvPr id="0" name=""/>
        <dsp:cNvSpPr/>
      </dsp:nvSpPr>
      <dsp:spPr>
        <a:xfrm>
          <a:off x="3758071" y="28"/>
          <a:ext cx="2451945" cy="1961556"/>
        </a:xfrm>
        <a:prstGeom prst="roundRect">
          <a:avLst>
            <a:gd name="adj" fmla="val 10000"/>
          </a:avLst>
        </a:prstGeom>
        <a:solidFill>
          <a:schemeClr val="tx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buNone/>
          </a:pPr>
          <a:r>
            <a:rPr lang="fr-FR" sz="2200" kern="1200" dirty="0"/>
            <a:t>Un organe de pilotage et de coordination dédié à la mise en œuvre et au suivi</a:t>
          </a:r>
          <a:endParaRPr lang="en-US" sz="2200" kern="1200" dirty="0"/>
        </a:p>
      </dsp:txBody>
      <dsp:txXfrm>
        <a:off x="3815523" y="57480"/>
        <a:ext cx="2337041" cy="1846652"/>
      </dsp:txXfrm>
    </dsp:sp>
    <dsp:sp modelId="{5F3099CC-85C1-4FA8-A3DA-8F9737EC970F}">
      <dsp:nvSpPr>
        <dsp:cNvPr id="0" name=""/>
        <dsp:cNvSpPr/>
      </dsp:nvSpPr>
      <dsp:spPr>
        <a:xfrm rot="19500000">
          <a:off x="5956570" y="2623680"/>
          <a:ext cx="1978737" cy="735583"/>
        </a:xfrm>
        <a:prstGeom prst="lef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sp>
    <dsp:sp modelId="{31C33C4F-B1E4-44F4-A4B5-130A3814E7AB}">
      <dsp:nvSpPr>
        <dsp:cNvPr id="0" name=""/>
        <dsp:cNvSpPr/>
      </dsp:nvSpPr>
      <dsp:spPr>
        <a:xfrm>
          <a:off x="6530409" y="1443216"/>
          <a:ext cx="2451945" cy="1961556"/>
        </a:xfrm>
        <a:prstGeom prst="roundRect">
          <a:avLst>
            <a:gd name="adj" fmla="val 100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977900">
            <a:lnSpc>
              <a:spcPct val="90000"/>
            </a:lnSpc>
            <a:spcBef>
              <a:spcPct val="0"/>
            </a:spcBef>
            <a:spcAft>
              <a:spcPct val="35000"/>
            </a:spcAft>
            <a:buNone/>
          </a:pPr>
          <a:r>
            <a:rPr lang="fr-FR" sz="2200" kern="1200" dirty="0"/>
            <a:t>Un Centre d’Échange d’Informations (CHM) efficace</a:t>
          </a:r>
          <a:endParaRPr lang="en-US" sz="2200" kern="1200" dirty="0"/>
        </a:p>
      </dsp:txBody>
      <dsp:txXfrm>
        <a:off x="6587861" y="1500668"/>
        <a:ext cx="2337041" cy="18466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59BD47-1C03-4D1D-8C03-1F0FAE710762}">
      <dsp:nvSpPr>
        <dsp:cNvPr id="0" name=""/>
        <dsp:cNvSpPr/>
      </dsp:nvSpPr>
      <dsp:spPr>
        <a:xfrm rot="18000000">
          <a:off x="56563" y="2978752"/>
          <a:ext cx="2101290" cy="1365838"/>
        </a:xfrm>
        <a:prstGeom prst="round2SameRect">
          <a:avLst/>
        </a:prstGeom>
        <a:solidFill>
          <a:schemeClr val="tx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27940" rIns="83820" bIns="27940" numCol="1" spcCol="1270" anchor="ctr" anchorCtr="0">
          <a:noAutofit/>
        </a:bodyPr>
        <a:lstStyle/>
        <a:p>
          <a:pPr lvl="0" algn="ctr" defTabSz="977900">
            <a:lnSpc>
              <a:spcPct val="90000"/>
            </a:lnSpc>
            <a:spcBef>
              <a:spcPct val="0"/>
            </a:spcBef>
            <a:spcAft>
              <a:spcPct val="35000"/>
            </a:spcAft>
            <a:buNone/>
          </a:pPr>
          <a:r>
            <a:rPr lang="fr-FR" sz="2200" b="1" kern="1200" dirty="0"/>
            <a:t>1. Pilotage stratégique et gouvernance </a:t>
          </a:r>
          <a:endParaRPr lang="en-US" sz="2200" kern="1200" dirty="0"/>
        </a:p>
      </dsp:txBody>
      <dsp:txXfrm>
        <a:off x="152109" y="3028758"/>
        <a:ext cx="1967940" cy="1299163"/>
      </dsp:txXfrm>
    </dsp:sp>
    <dsp:sp modelId="{DE048CE7-E64F-4341-B59A-033DDDCD3B70}">
      <dsp:nvSpPr>
        <dsp:cNvPr id="0" name=""/>
        <dsp:cNvSpPr/>
      </dsp:nvSpPr>
      <dsp:spPr>
        <a:xfrm rot="19800000">
          <a:off x="1752393" y="1253093"/>
          <a:ext cx="2101290" cy="1365838"/>
        </a:xfrm>
        <a:prstGeom prst="round2SameRect">
          <a:avLst/>
        </a:prstGeom>
        <a:solidFill>
          <a:schemeClr val="tx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27940" rIns="83820" bIns="27940" numCol="1" spcCol="1270" anchor="ctr" anchorCtr="0">
          <a:noAutofit/>
        </a:bodyPr>
        <a:lstStyle/>
        <a:p>
          <a:pPr lvl="0" algn="ctr" defTabSz="977900">
            <a:lnSpc>
              <a:spcPct val="90000"/>
            </a:lnSpc>
            <a:spcBef>
              <a:spcPct val="0"/>
            </a:spcBef>
            <a:spcAft>
              <a:spcPct val="35000"/>
            </a:spcAft>
            <a:buNone/>
          </a:pPr>
          <a:r>
            <a:rPr lang="fr-FR" sz="2200" b="1" kern="1200" dirty="0"/>
            <a:t>2. Coordination et facilitation opérationnelle</a:t>
          </a:r>
          <a:endParaRPr lang="en-US" sz="2200" kern="1200" dirty="0"/>
        </a:p>
      </dsp:txBody>
      <dsp:txXfrm>
        <a:off x="1835737" y="1315302"/>
        <a:ext cx="1967940" cy="1299163"/>
      </dsp:txXfrm>
    </dsp:sp>
    <dsp:sp modelId="{B76082F3-3252-422F-A24E-DCC03C902DBB}">
      <dsp:nvSpPr>
        <dsp:cNvPr id="0" name=""/>
        <dsp:cNvSpPr/>
      </dsp:nvSpPr>
      <dsp:spPr>
        <a:xfrm>
          <a:off x="4140479" y="613207"/>
          <a:ext cx="2101290" cy="1365838"/>
        </a:xfrm>
        <a:prstGeom prst="round2SameRect">
          <a:avLst/>
        </a:prstGeom>
        <a:solidFill>
          <a:schemeClr val="tx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27940" rIns="83820" bIns="27940" numCol="1" spcCol="1270" anchor="ctr" anchorCtr="0">
          <a:noAutofit/>
        </a:bodyPr>
        <a:lstStyle/>
        <a:p>
          <a:pPr lvl="0" algn="ctr" defTabSz="977900">
            <a:lnSpc>
              <a:spcPct val="90000"/>
            </a:lnSpc>
            <a:spcBef>
              <a:spcPct val="0"/>
            </a:spcBef>
            <a:spcAft>
              <a:spcPct val="35000"/>
            </a:spcAft>
            <a:buNone/>
          </a:pPr>
          <a:r>
            <a:rPr lang="fr-FR" sz="2200" b="1" kern="1200" dirty="0"/>
            <a:t>3. Suivi-évaluation et rapportage </a:t>
          </a:r>
          <a:endParaRPr lang="en-US" sz="2200" kern="1200" dirty="0"/>
        </a:p>
      </dsp:txBody>
      <dsp:txXfrm>
        <a:off x="4207154" y="679882"/>
        <a:ext cx="1967940" cy="1299163"/>
      </dsp:txXfrm>
    </dsp:sp>
    <dsp:sp modelId="{2C49AA87-414F-4595-A505-1B8463E0247D}">
      <dsp:nvSpPr>
        <dsp:cNvPr id="0" name=""/>
        <dsp:cNvSpPr/>
      </dsp:nvSpPr>
      <dsp:spPr>
        <a:xfrm rot="1800000">
          <a:off x="6528566" y="1253093"/>
          <a:ext cx="2101290" cy="1365838"/>
        </a:xfrm>
        <a:prstGeom prst="round2SameRect">
          <a:avLst/>
        </a:prstGeom>
        <a:solidFill>
          <a:schemeClr val="tx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27940" rIns="83820" bIns="27940" numCol="1" spcCol="1270" anchor="ctr" anchorCtr="0">
          <a:noAutofit/>
        </a:bodyPr>
        <a:lstStyle/>
        <a:p>
          <a:pPr lvl="0" algn="ctr" defTabSz="977900">
            <a:lnSpc>
              <a:spcPct val="90000"/>
            </a:lnSpc>
            <a:spcBef>
              <a:spcPct val="0"/>
            </a:spcBef>
            <a:spcAft>
              <a:spcPct val="35000"/>
            </a:spcAft>
            <a:buNone/>
          </a:pPr>
          <a:r>
            <a:rPr lang="fr-FR" sz="2200" b="1" kern="1200" dirty="0"/>
            <a:t>Mobilisation des ressources et appui technique</a:t>
          </a:r>
          <a:r>
            <a:rPr lang="fr-FR" sz="2200" kern="1200" dirty="0"/>
            <a:t> </a:t>
          </a:r>
          <a:endParaRPr lang="en-US" sz="2200" kern="1200" dirty="0"/>
        </a:p>
      </dsp:txBody>
      <dsp:txXfrm>
        <a:off x="6578572" y="1315302"/>
        <a:ext cx="1967940" cy="1299163"/>
      </dsp:txXfrm>
    </dsp:sp>
    <dsp:sp modelId="{BEB9A8EE-3D12-4E7B-A96F-84F7546AFA5B}">
      <dsp:nvSpPr>
        <dsp:cNvPr id="0" name=""/>
        <dsp:cNvSpPr/>
      </dsp:nvSpPr>
      <dsp:spPr>
        <a:xfrm rot="3600000">
          <a:off x="8276766" y="3001294"/>
          <a:ext cx="2101290" cy="1365838"/>
        </a:xfrm>
        <a:prstGeom prst="round2SameRect">
          <a:avLst/>
        </a:prstGeom>
        <a:solidFill>
          <a:schemeClr val="tx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27940" rIns="83820" bIns="27940" numCol="1" spcCol="1270" anchor="ctr" anchorCtr="0">
          <a:noAutofit/>
        </a:bodyPr>
        <a:lstStyle/>
        <a:p>
          <a:pPr lvl="0" algn="ctr" defTabSz="977900">
            <a:lnSpc>
              <a:spcPct val="90000"/>
            </a:lnSpc>
            <a:spcBef>
              <a:spcPct val="0"/>
            </a:spcBef>
            <a:spcAft>
              <a:spcPct val="35000"/>
            </a:spcAft>
            <a:buNone/>
          </a:pPr>
          <a:r>
            <a:rPr lang="fr-FR" sz="2200" b="1" kern="1200" dirty="0"/>
            <a:t>Sensibilisation, formation et renforcement des capacités </a:t>
          </a:r>
          <a:endParaRPr lang="en-US" sz="2200" kern="1200" dirty="0"/>
        </a:p>
      </dsp:txBody>
      <dsp:txXfrm>
        <a:off x="8314570" y="3051300"/>
        <a:ext cx="1967940" cy="129916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4D2150-8DF1-4EA8-B230-C7F8339AA6A3}">
      <dsp:nvSpPr>
        <dsp:cNvPr id="0" name=""/>
        <dsp:cNvSpPr/>
      </dsp:nvSpPr>
      <dsp:spPr>
        <a:xfrm>
          <a:off x="0" y="497945"/>
          <a:ext cx="7597776" cy="478800"/>
        </a:xfrm>
        <a:prstGeom prst="rect">
          <a:avLst/>
        </a:prstGeom>
        <a:solidFill>
          <a:schemeClr val="lt1">
            <a:alpha val="90000"/>
            <a:hueOff val="0"/>
            <a:satOff val="0"/>
            <a:lumOff val="0"/>
            <a:alphaOff val="0"/>
          </a:schemeClr>
        </a:solidFill>
        <a:ln w="12700" cap="flat" cmpd="sng" algn="ctr">
          <a:solidFill>
            <a:schemeClr val="accent2">
              <a:lumMod val="50000"/>
            </a:schemeClr>
          </a:solidFill>
          <a:prstDash val="solid"/>
          <a:miter lim="800000"/>
        </a:ln>
        <a:effectLst/>
      </dsp:spPr>
      <dsp:style>
        <a:lnRef idx="2">
          <a:scrgbClr r="0" g="0" b="0"/>
        </a:lnRef>
        <a:fillRef idx="1">
          <a:scrgbClr r="0" g="0" b="0"/>
        </a:fillRef>
        <a:effectRef idx="0">
          <a:scrgbClr r="0" g="0" b="0"/>
        </a:effectRef>
        <a:fontRef idx="minor"/>
      </dsp:style>
    </dsp:sp>
    <dsp:sp modelId="{4D0CDDA0-FFD1-4733-A4A1-15084250ADB7}">
      <dsp:nvSpPr>
        <dsp:cNvPr id="0" name=""/>
        <dsp:cNvSpPr/>
      </dsp:nvSpPr>
      <dsp:spPr>
        <a:xfrm>
          <a:off x="379888" y="31450"/>
          <a:ext cx="5318443" cy="746935"/>
        </a:xfrm>
        <a:prstGeom prst="round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024" tIns="0" rIns="201024" bIns="0" numCol="1" spcCol="1270" anchor="ctr" anchorCtr="0">
          <a:noAutofit/>
        </a:bodyPr>
        <a:lstStyle/>
        <a:p>
          <a:pPr lvl="0" algn="l" defTabSz="800100">
            <a:lnSpc>
              <a:spcPct val="90000"/>
            </a:lnSpc>
            <a:spcBef>
              <a:spcPct val="0"/>
            </a:spcBef>
            <a:spcAft>
              <a:spcPct val="35000"/>
            </a:spcAft>
          </a:pPr>
          <a:r>
            <a:rPr lang="en-CA" sz="1800" b="1" kern="1200" dirty="0">
              <a:solidFill>
                <a:schemeClr val="bg1"/>
              </a:solidFill>
            </a:rPr>
            <a:t>Introduction</a:t>
          </a:r>
          <a:r>
            <a:rPr lang="en-CA" sz="1800" kern="1200" dirty="0">
              <a:solidFill>
                <a:schemeClr val="bg1"/>
              </a:solidFill>
            </a:rPr>
            <a:t/>
          </a:r>
          <a:br>
            <a:rPr lang="en-CA" sz="1800" kern="1200" dirty="0">
              <a:solidFill>
                <a:schemeClr val="bg1"/>
              </a:solidFill>
            </a:rPr>
          </a:br>
          <a:r>
            <a:rPr lang="en-CA" sz="1800" kern="1200" dirty="0">
              <a:solidFill>
                <a:schemeClr val="bg1"/>
              </a:solidFill>
            </a:rPr>
            <a:t>La SPANB </a:t>
          </a:r>
          <a:r>
            <a:rPr lang="fr-FR" sz="1800" kern="1200" dirty="0">
              <a:solidFill>
                <a:schemeClr val="bg1"/>
              </a:solidFill>
            </a:rPr>
            <a:t>est vitale pour la RDC et la planète</a:t>
          </a:r>
          <a:endParaRPr lang="en-US" sz="2700" kern="1200" dirty="0">
            <a:solidFill>
              <a:schemeClr val="bg1"/>
            </a:solidFill>
          </a:endParaRPr>
        </a:p>
      </dsp:txBody>
      <dsp:txXfrm>
        <a:off x="416350" y="67912"/>
        <a:ext cx="5245519" cy="674011"/>
      </dsp:txXfrm>
    </dsp:sp>
    <dsp:sp modelId="{F1BA6239-DFEC-44B2-B1C8-9EBFCE7E69E7}">
      <dsp:nvSpPr>
        <dsp:cNvPr id="0" name=""/>
        <dsp:cNvSpPr/>
      </dsp:nvSpPr>
      <dsp:spPr>
        <a:xfrm>
          <a:off x="0" y="1841463"/>
          <a:ext cx="7597776" cy="478800"/>
        </a:xfrm>
        <a:prstGeom prst="rect">
          <a:avLst/>
        </a:prstGeom>
        <a:solidFill>
          <a:schemeClr val="lt1">
            <a:alpha val="90000"/>
            <a:hueOff val="0"/>
            <a:satOff val="0"/>
            <a:lumOff val="0"/>
            <a:alphaOff val="0"/>
          </a:schemeClr>
        </a:solidFill>
        <a:ln w="12700" cap="flat" cmpd="sng" algn="ctr">
          <a:solidFill>
            <a:schemeClr val="tx2">
              <a:lumMod val="75000"/>
            </a:schemeClr>
          </a:solidFill>
          <a:prstDash val="solid"/>
          <a:miter lim="800000"/>
        </a:ln>
        <a:effectLst/>
      </dsp:spPr>
      <dsp:style>
        <a:lnRef idx="2">
          <a:scrgbClr r="0" g="0" b="0"/>
        </a:lnRef>
        <a:fillRef idx="1">
          <a:scrgbClr r="0" g="0" b="0"/>
        </a:fillRef>
        <a:effectRef idx="0">
          <a:scrgbClr r="0" g="0" b="0"/>
        </a:effectRef>
        <a:fontRef idx="minor"/>
      </dsp:style>
    </dsp:sp>
    <dsp:sp modelId="{01722326-822D-4BFB-A336-142AB461EFF6}">
      <dsp:nvSpPr>
        <dsp:cNvPr id="0" name=""/>
        <dsp:cNvSpPr/>
      </dsp:nvSpPr>
      <dsp:spPr>
        <a:xfrm>
          <a:off x="379888" y="1079345"/>
          <a:ext cx="5318443" cy="1042558"/>
        </a:xfrm>
        <a:prstGeom prst="roundRect">
          <a:avLst/>
        </a:prstGeom>
        <a:solidFill>
          <a:schemeClr val="tx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024" tIns="0" rIns="201024" bIns="0" numCol="1" spcCol="1270" anchor="ctr" anchorCtr="0">
          <a:noAutofit/>
        </a:bodyPr>
        <a:lstStyle/>
        <a:p>
          <a:pPr lvl="0" algn="l" defTabSz="800100">
            <a:lnSpc>
              <a:spcPct val="90000"/>
            </a:lnSpc>
            <a:spcBef>
              <a:spcPct val="0"/>
            </a:spcBef>
            <a:spcAft>
              <a:spcPct val="35000"/>
            </a:spcAft>
          </a:pPr>
          <a:r>
            <a:rPr lang="fr-FR" sz="1800" b="1" kern="1200" dirty="0">
              <a:solidFill>
                <a:schemeClr val="bg1"/>
              </a:solidFill>
            </a:rPr>
            <a:t>Vision et objectifs</a:t>
          </a:r>
          <a:br>
            <a:rPr lang="fr-FR" sz="1800" b="1" kern="1200" dirty="0">
              <a:solidFill>
                <a:schemeClr val="bg1"/>
              </a:solidFill>
            </a:rPr>
          </a:br>
          <a:r>
            <a:rPr lang="fr-FR" sz="1800" kern="1200" noProof="0" dirty="0">
              <a:solidFill>
                <a:schemeClr val="bg1"/>
              </a:solidFill>
            </a:rPr>
            <a:t>Alignés sur le Cadre Mondial de la biodiversité Kunming-Montréal</a:t>
          </a:r>
          <a:endParaRPr lang="en-US" sz="1800" kern="1200" dirty="0">
            <a:solidFill>
              <a:schemeClr val="bg1"/>
            </a:solidFill>
          </a:endParaRPr>
        </a:p>
      </dsp:txBody>
      <dsp:txXfrm>
        <a:off x="430781" y="1130238"/>
        <a:ext cx="5216657" cy="940772"/>
      </dsp:txXfrm>
    </dsp:sp>
    <dsp:sp modelId="{36146E57-9F7D-4950-812B-6E74BF739DE8}">
      <dsp:nvSpPr>
        <dsp:cNvPr id="0" name=""/>
        <dsp:cNvSpPr/>
      </dsp:nvSpPr>
      <dsp:spPr>
        <a:xfrm>
          <a:off x="0" y="3441454"/>
          <a:ext cx="7597776" cy="478800"/>
        </a:xfrm>
        <a:prstGeom prst="rect">
          <a:avLst/>
        </a:prstGeom>
        <a:solidFill>
          <a:schemeClr val="lt1">
            <a:alpha val="90000"/>
            <a:hueOff val="0"/>
            <a:satOff val="0"/>
            <a:lumOff val="0"/>
            <a:alphaOff val="0"/>
          </a:schemeClr>
        </a:solidFill>
        <a:ln w="12700" cap="flat" cmpd="sng" algn="ctr">
          <a:solidFill>
            <a:srgbClr val="0070C0"/>
          </a:solidFill>
          <a:prstDash val="solid"/>
          <a:miter lim="800000"/>
        </a:ln>
        <a:effectLst/>
      </dsp:spPr>
      <dsp:style>
        <a:lnRef idx="2">
          <a:scrgbClr r="0" g="0" b="0"/>
        </a:lnRef>
        <a:fillRef idx="1">
          <a:scrgbClr r="0" g="0" b="0"/>
        </a:fillRef>
        <a:effectRef idx="0">
          <a:scrgbClr r="0" g="0" b="0"/>
        </a:effectRef>
        <a:fontRef idx="minor"/>
      </dsp:style>
    </dsp:sp>
    <dsp:sp modelId="{2F4A6283-62C5-496E-9F16-49F176D178BB}">
      <dsp:nvSpPr>
        <dsp:cNvPr id="0" name=""/>
        <dsp:cNvSpPr/>
      </dsp:nvSpPr>
      <dsp:spPr>
        <a:xfrm>
          <a:off x="379517" y="2422863"/>
          <a:ext cx="5313249" cy="129903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024" tIns="0" rIns="201024" bIns="0" numCol="1" spcCol="1270" anchor="ctr" anchorCtr="0">
          <a:noAutofit/>
        </a:bodyPr>
        <a:lstStyle/>
        <a:p>
          <a:pPr lvl="0" algn="l" defTabSz="800100">
            <a:lnSpc>
              <a:spcPct val="90000"/>
            </a:lnSpc>
            <a:spcBef>
              <a:spcPct val="0"/>
            </a:spcBef>
            <a:spcAft>
              <a:spcPct val="35000"/>
            </a:spcAft>
          </a:pPr>
          <a:r>
            <a:rPr lang="fr-FR" sz="1800" b="1" kern="1200" dirty="0">
              <a:solidFill>
                <a:schemeClr val="bg1"/>
              </a:solidFill>
            </a:rPr>
            <a:t>De la vision à l’action</a:t>
          </a:r>
        </a:p>
        <a:p>
          <a:pPr lvl="0" algn="l" defTabSz="800100">
            <a:lnSpc>
              <a:spcPct val="90000"/>
            </a:lnSpc>
            <a:spcBef>
              <a:spcPct val="0"/>
            </a:spcBef>
            <a:spcAft>
              <a:spcPct val="35000"/>
            </a:spcAft>
          </a:pPr>
          <a:r>
            <a:rPr lang="fr-FR" sz="1800" b="0" kern="1200" dirty="0">
              <a:solidFill>
                <a:schemeClr val="bg1"/>
              </a:solidFill>
            </a:rPr>
            <a:t>Leviers pour transformer vision et objectifs en actions concrètes </a:t>
          </a:r>
          <a:r>
            <a:rPr lang="fr-FR" sz="1800" kern="1200" dirty="0">
              <a:solidFill>
                <a:schemeClr val="bg1"/>
              </a:solidFill>
            </a:rPr>
            <a:t/>
          </a:r>
          <a:br>
            <a:rPr lang="fr-FR" sz="1800" kern="1200" dirty="0">
              <a:solidFill>
                <a:schemeClr val="bg1"/>
              </a:solidFill>
            </a:rPr>
          </a:br>
          <a:endParaRPr lang="en-US" sz="1800" kern="1200" dirty="0">
            <a:solidFill>
              <a:schemeClr val="bg1"/>
            </a:solidFill>
          </a:endParaRPr>
        </a:p>
      </dsp:txBody>
      <dsp:txXfrm>
        <a:off x="442930" y="2486276"/>
        <a:ext cx="5186423" cy="117220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4D2150-8DF1-4EA8-B230-C7F8339AA6A3}">
      <dsp:nvSpPr>
        <dsp:cNvPr id="0" name=""/>
        <dsp:cNvSpPr/>
      </dsp:nvSpPr>
      <dsp:spPr>
        <a:xfrm>
          <a:off x="0" y="497945"/>
          <a:ext cx="7597776" cy="478800"/>
        </a:xfrm>
        <a:prstGeom prst="rect">
          <a:avLst/>
        </a:prstGeom>
        <a:solidFill>
          <a:schemeClr val="lt1">
            <a:alpha val="90000"/>
            <a:hueOff val="0"/>
            <a:satOff val="0"/>
            <a:lumOff val="0"/>
            <a:alphaOff val="0"/>
          </a:schemeClr>
        </a:solidFill>
        <a:ln w="12700" cap="flat" cmpd="sng" algn="ctr">
          <a:solidFill>
            <a:schemeClr val="accent2">
              <a:lumMod val="50000"/>
            </a:schemeClr>
          </a:solidFill>
          <a:prstDash val="solid"/>
          <a:miter lim="800000"/>
        </a:ln>
        <a:effectLst/>
      </dsp:spPr>
      <dsp:style>
        <a:lnRef idx="2">
          <a:scrgbClr r="0" g="0" b="0"/>
        </a:lnRef>
        <a:fillRef idx="1">
          <a:scrgbClr r="0" g="0" b="0"/>
        </a:fillRef>
        <a:effectRef idx="0">
          <a:scrgbClr r="0" g="0" b="0"/>
        </a:effectRef>
        <a:fontRef idx="minor"/>
      </dsp:style>
    </dsp:sp>
    <dsp:sp modelId="{4D0CDDA0-FFD1-4733-A4A1-15084250ADB7}">
      <dsp:nvSpPr>
        <dsp:cNvPr id="0" name=""/>
        <dsp:cNvSpPr/>
      </dsp:nvSpPr>
      <dsp:spPr>
        <a:xfrm>
          <a:off x="379888" y="31450"/>
          <a:ext cx="5318443" cy="746935"/>
        </a:xfrm>
        <a:prstGeom prst="round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024" tIns="0" rIns="201024" bIns="0" numCol="1" spcCol="1270" anchor="ctr" anchorCtr="0">
          <a:noAutofit/>
        </a:bodyPr>
        <a:lstStyle/>
        <a:p>
          <a:pPr lvl="0" algn="l" defTabSz="800100">
            <a:lnSpc>
              <a:spcPct val="90000"/>
            </a:lnSpc>
            <a:spcBef>
              <a:spcPct val="0"/>
            </a:spcBef>
            <a:spcAft>
              <a:spcPct val="35000"/>
            </a:spcAft>
          </a:pPr>
          <a:r>
            <a:rPr lang="en-CA" sz="1800" b="1" kern="1200" dirty="0">
              <a:solidFill>
                <a:schemeClr val="bg1"/>
              </a:solidFill>
            </a:rPr>
            <a:t>Introduction</a:t>
          </a:r>
          <a:r>
            <a:rPr lang="en-CA" sz="1800" kern="1200" dirty="0">
              <a:solidFill>
                <a:schemeClr val="bg1"/>
              </a:solidFill>
            </a:rPr>
            <a:t/>
          </a:r>
          <a:br>
            <a:rPr lang="en-CA" sz="1800" kern="1200" dirty="0">
              <a:solidFill>
                <a:schemeClr val="bg1"/>
              </a:solidFill>
            </a:rPr>
          </a:br>
          <a:r>
            <a:rPr lang="en-CA" sz="1800" kern="1200" dirty="0">
              <a:solidFill>
                <a:schemeClr val="bg1"/>
              </a:solidFill>
            </a:rPr>
            <a:t>La SPANB </a:t>
          </a:r>
          <a:r>
            <a:rPr lang="fr-FR" sz="1800" kern="1200" dirty="0">
              <a:solidFill>
                <a:schemeClr val="bg1"/>
              </a:solidFill>
            </a:rPr>
            <a:t>est vitale pour la RDC et la planète</a:t>
          </a:r>
          <a:endParaRPr lang="en-US" sz="2700" kern="1200" dirty="0">
            <a:solidFill>
              <a:schemeClr val="bg1"/>
            </a:solidFill>
          </a:endParaRPr>
        </a:p>
      </dsp:txBody>
      <dsp:txXfrm>
        <a:off x="416350" y="67912"/>
        <a:ext cx="5245519" cy="674011"/>
      </dsp:txXfrm>
    </dsp:sp>
    <dsp:sp modelId="{F1BA6239-DFEC-44B2-B1C8-9EBFCE7E69E7}">
      <dsp:nvSpPr>
        <dsp:cNvPr id="0" name=""/>
        <dsp:cNvSpPr/>
      </dsp:nvSpPr>
      <dsp:spPr>
        <a:xfrm>
          <a:off x="0" y="1841463"/>
          <a:ext cx="7597776" cy="478800"/>
        </a:xfrm>
        <a:prstGeom prst="rect">
          <a:avLst/>
        </a:prstGeom>
        <a:solidFill>
          <a:schemeClr val="lt1">
            <a:alpha val="90000"/>
            <a:hueOff val="0"/>
            <a:satOff val="0"/>
            <a:lumOff val="0"/>
            <a:alphaOff val="0"/>
          </a:schemeClr>
        </a:solidFill>
        <a:ln w="12700" cap="flat" cmpd="sng" algn="ctr">
          <a:solidFill>
            <a:schemeClr val="tx2">
              <a:lumMod val="75000"/>
            </a:schemeClr>
          </a:solidFill>
          <a:prstDash val="solid"/>
          <a:miter lim="800000"/>
        </a:ln>
        <a:effectLst/>
      </dsp:spPr>
      <dsp:style>
        <a:lnRef idx="2">
          <a:scrgbClr r="0" g="0" b="0"/>
        </a:lnRef>
        <a:fillRef idx="1">
          <a:scrgbClr r="0" g="0" b="0"/>
        </a:fillRef>
        <a:effectRef idx="0">
          <a:scrgbClr r="0" g="0" b="0"/>
        </a:effectRef>
        <a:fontRef idx="minor"/>
      </dsp:style>
    </dsp:sp>
    <dsp:sp modelId="{01722326-822D-4BFB-A336-142AB461EFF6}">
      <dsp:nvSpPr>
        <dsp:cNvPr id="0" name=""/>
        <dsp:cNvSpPr/>
      </dsp:nvSpPr>
      <dsp:spPr>
        <a:xfrm>
          <a:off x="379888" y="1079345"/>
          <a:ext cx="5318443" cy="1042558"/>
        </a:xfrm>
        <a:prstGeom prst="roundRect">
          <a:avLst/>
        </a:prstGeom>
        <a:solidFill>
          <a:schemeClr val="tx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024" tIns="0" rIns="201024" bIns="0" numCol="1" spcCol="1270" anchor="ctr" anchorCtr="0">
          <a:noAutofit/>
        </a:bodyPr>
        <a:lstStyle/>
        <a:p>
          <a:pPr lvl="0" algn="l" defTabSz="800100">
            <a:lnSpc>
              <a:spcPct val="90000"/>
            </a:lnSpc>
            <a:spcBef>
              <a:spcPct val="0"/>
            </a:spcBef>
            <a:spcAft>
              <a:spcPct val="35000"/>
            </a:spcAft>
          </a:pPr>
          <a:r>
            <a:rPr lang="fr-FR" sz="1800" b="1" kern="1200" dirty="0">
              <a:solidFill>
                <a:schemeClr val="bg1"/>
              </a:solidFill>
            </a:rPr>
            <a:t>Vision et objectifs</a:t>
          </a:r>
          <a:br>
            <a:rPr lang="fr-FR" sz="1800" b="1" kern="1200" dirty="0">
              <a:solidFill>
                <a:schemeClr val="bg1"/>
              </a:solidFill>
            </a:rPr>
          </a:br>
          <a:r>
            <a:rPr lang="fr-FR" sz="1800" kern="1200" noProof="0" dirty="0">
              <a:solidFill>
                <a:schemeClr val="bg1"/>
              </a:solidFill>
            </a:rPr>
            <a:t>Alignés sur le Cadre Mondial de la biodiversité Kunming-Montréal</a:t>
          </a:r>
          <a:endParaRPr lang="en-US" sz="1800" kern="1200" dirty="0">
            <a:solidFill>
              <a:schemeClr val="bg1"/>
            </a:solidFill>
          </a:endParaRPr>
        </a:p>
      </dsp:txBody>
      <dsp:txXfrm>
        <a:off x="430781" y="1130238"/>
        <a:ext cx="5216657" cy="940772"/>
      </dsp:txXfrm>
    </dsp:sp>
    <dsp:sp modelId="{36146E57-9F7D-4950-812B-6E74BF739DE8}">
      <dsp:nvSpPr>
        <dsp:cNvPr id="0" name=""/>
        <dsp:cNvSpPr/>
      </dsp:nvSpPr>
      <dsp:spPr>
        <a:xfrm>
          <a:off x="0" y="3441454"/>
          <a:ext cx="7597776" cy="478800"/>
        </a:xfrm>
        <a:prstGeom prst="rect">
          <a:avLst/>
        </a:prstGeom>
        <a:solidFill>
          <a:schemeClr val="lt1">
            <a:alpha val="90000"/>
            <a:hueOff val="0"/>
            <a:satOff val="0"/>
            <a:lumOff val="0"/>
            <a:alphaOff val="0"/>
          </a:schemeClr>
        </a:solidFill>
        <a:ln w="12700" cap="flat" cmpd="sng" algn="ctr">
          <a:solidFill>
            <a:srgbClr val="0070C0"/>
          </a:solidFill>
          <a:prstDash val="solid"/>
          <a:miter lim="800000"/>
        </a:ln>
        <a:effectLst/>
      </dsp:spPr>
      <dsp:style>
        <a:lnRef idx="2">
          <a:scrgbClr r="0" g="0" b="0"/>
        </a:lnRef>
        <a:fillRef idx="1">
          <a:scrgbClr r="0" g="0" b="0"/>
        </a:fillRef>
        <a:effectRef idx="0">
          <a:scrgbClr r="0" g="0" b="0"/>
        </a:effectRef>
        <a:fontRef idx="minor"/>
      </dsp:style>
    </dsp:sp>
    <dsp:sp modelId="{2F4A6283-62C5-496E-9F16-49F176D178BB}">
      <dsp:nvSpPr>
        <dsp:cNvPr id="0" name=""/>
        <dsp:cNvSpPr/>
      </dsp:nvSpPr>
      <dsp:spPr>
        <a:xfrm>
          <a:off x="379517" y="2422863"/>
          <a:ext cx="5313249" cy="129903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024" tIns="0" rIns="201024" bIns="0" numCol="1" spcCol="1270" anchor="ctr" anchorCtr="0">
          <a:noAutofit/>
        </a:bodyPr>
        <a:lstStyle/>
        <a:p>
          <a:pPr lvl="0" algn="l" defTabSz="800100">
            <a:lnSpc>
              <a:spcPct val="90000"/>
            </a:lnSpc>
            <a:spcBef>
              <a:spcPct val="0"/>
            </a:spcBef>
            <a:spcAft>
              <a:spcPct val="35000"/>
            </a:spcAft>
          </a:pPr>
          <a:r>
            <a:rPr lang="fr-FR" sz="1800" b="1" kern="1200" dirty="0">
              <a:solidFill>
                <a:schemeClr val="bg1"/>
              </a:solidFill>
            </a:rPr>
            <a:t>De la vision à l’action</a:t>
          </a:r>
        </a:p>
        <a:p>
          <a:pPr lvl="0" algn="l" defTabSz="800100">
            <a:lnSpc>
              <a:spcPct val="90000"/>
            </a:lnSpc>
            <a:spcBef>
              <a:spcPct val="0"/>
            </a:spcBef>
            <a:spcAft>
              <a:spcPct val="35000"/>
            </a:spcAft>
          </a:pPr>
          <a:r>
            <a:rPr lang="fr-FR" sz="1800" b="0" kern="1200" dirty="0">
              <a:solidFill>
                <a:schemeClr val="bg1"/>
              </a:solidFill>
            </a:rPr>
            <a:t>Leviers pour transformer vision et objectifs en actions concrètes </a:t>
          </a:r>
          <a:r>
            <a:rPr lang="fr-FR" sz="1800" kern="1200" dirty="0">
              <a:solidFill>
                <a:schemeClr val="bg1"/>
              </a:solidFill>
            </a:rPr>
            <a:t/>
          </a:r>
          <a:br>
            <a:rPr lang="fr-FR" sz="1800" kern="1200" dirty="0">
              <a:solidFill>
                <a:schemeClr val="bg1"/>
              </a:solidFill>
            </a:rPr>
          </a:br>
          <a:endParaRPr lang="en-US" sz="1800" kern="1200" dirty="0">
            <a:solidFill>
              <a:schemeClr val="bg1"/>
            </a:solidFill>
          </a:endParaRPr>
        </a:p>
      </dsp:txBody>
      <dsp:txXfrm>
        <a:off x="442930" y="2486276"/>
        <a:ext cx="5186423" cy="117220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4D2150-8DF1-4EA8-B230-C7F8339AA6A3}">
      <dsp:nvSpPr>
        <dsp:cNvPr id="0" name=""/>
        <dsp:cNvSpPr/>
      </dsp:nvSpPr>
      <dsp:spPr>
        <a:xfrm>
          <a:off x="0" y="497945"/>
          <a:ext cx="7597776" cy="478800"/>
        </a:xfrm>
        <a:prstGeom prst="rect">
          <a:avLst/>
        </a:prstGeom>
        <a:solidFill>
          <a:schemeClr val="lt1">
            <a:alpha val="90000"/>
            <a:hueOff val="0"/>
            <a:satOff val="0"/>
            <a:lumOff val="0"/>
            <a:alphaOff val="0"/>
          </a:schemeClr>
        </a:solidFill>
        <a:ln w="12700" cap="flat" cmpd="sng" algn="ctr">
          <a:solidFill>
            <a:schemeClr val="accent2">
              <a:lumMod val="50000"/>
            </a:schemeClr>
          </a:solidFill>
          <a:prstDash val="solid"/>
          <a:miter lim="800000"/>
        </a:ln>
        <a:effectLst/>
      </dsp:spPr>
      <dsp:style>
        <a:lnRef idx="2">
          <a:scrgbClr r="0" g="0" b="0"/>
        </a:lnRef>
        <a:fillRef idx="1">
          <a:scrgbClr r="0" g="0" b="0"/>
        </a:fillRef>
        <a:effectRef idx="0">
          <a:scrgbClr r="0" g="0" b="0"/>
        </a:effectRef>
        <a:fontRef idx="minor"/>
      </dsp:style>
    </dsp:sp>
    <dsp:sp modelId="{4D0CDDA0-FFD1-4733-A4A1-15084250ADB7}">
      <dsp:nvSpPr>
        <dsp:cNvPr id="0" name=""/>
        <dsp:cNvSpPr/>
      </dsp:nvSpPr>
      <dsp:spPr>
        <a:xfrm>
          <a:off x="379888" y="31450"/>
          <a:ext cx="5318443" cy="746935"/>
        </a:xfrm>
        <a:prstGeom prst="round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024" tIns="0" rIns="201024" bIns="0" numCol="1" spcCol="1270" anchor="ctr" anchorCtr="0">
          <a:noAutofit/>
        </a:bodyPr>
        <a:lstStyle/>
        <a:p>
          <a:pPr lvl="0" algn="l" defTabSz="800100">
            <a:lnSpc>
              <a:spcPct val="90000"/>
            </a:lnSpc>
            <a:spcBef>
              <a:spcPct val="0"/>
            </a:spcBef>
            <a:spcAft>
              <a:spcPct val="35000"/>
            </a:spcAft>
          </a:pPr>
          <a:r>
            <a:rPr lang="en-CA" sz="1800" b="1" kern="1200" dirty="0">
              <a:solidFill>
                <a:schemeClr val="bg1"/>
              </a:solidFill>
            </a:rPr>
            <a:t>Introduction</a:t>
          </a:r>
          <a:r>
            <a:rPr lang="en-CA" sz="1800" kern="1200" dirty="0">
              <a:solidFill>
                <a:schemeClr val="bg1"/>
              </a:solidFill>
            </a:rPr>
            <a:t/>
          </a:r>
          <a:br>
            <a:rPr lang="en-CA" sz="1800" kern="1200" dirty="0">
              <a:solidFill>
                <a:schemeClr val="bg1"/>
              </a:solidFill>
            </a:rPr>
          </a:br>
          <a:r>
            <a:rPr lang="en-CA" sz="1800" kern="1200" dirty="0">
              <a:solidFill>
                <a:schemeClr val="bg1"/>
              </a:solidFill>
            </a:rPr>
            <a:t>La SPANB </a:t>
          </a:r>
          <a:r>
            <a:rPr lang="fr-FR" sz="1800" kern="1200" dirty="0">
              <a:solidFill>
                <a:schemeClr val="bg1"/>
              </a:solidFill>
            </a:rPr>
            <a:t>est vitale pour la RDC et la planète</a:t>
          </a:r>
          <a:endParaRPr lang="en-US" sz="2700" kern="1200" dirty="0">
            <a:solidFill>
              <a:schemeClr val="bg1"/>
            </a:solidFill>
          </a:endParaRPr>
        </a:p>
      </dsp:txBody>
      <dsp:txXfrm>
        <a:off x="416350" y="67912"/>
        <a:ext cx="5245519" cy="674011"/>
      </dsp:txXfrm>
    </dsp:sp>
    <dsp:sp modelId="{F1BA6239-DFEC-44B2-B1C8-9EBFCE7E69E7}">
      <dsp:nvSpPr>
        <dsp:cNvPr id="0" name=""/>
        <dsp:cNvSpPr/>
      </dsp:nvSpPr>
      <dsp:spPr>
        <a:xfrm>
          <a:off x="0" y="1841463"/>
          <a:ext cx="7597776" cy="478800"/>
        </a:xfrm>
        <a:prstGeom prst="rect">
          <a:avLst/>
        </a:prstGeom>
        <a:solidFill>
          <a:schemeClr val="lt1">
            <a:alpha val="90000"/>
            <a:hueOff val="0"/>
            <a:satOff val="0"/>
            <a:lumOff val="0"/>
            <a:alphaOff val="0"/>
          </a:schemeClr>
        </a:solidFill>
        <a:ln w="12700" cap="flat" cmpd="sng" algn="ctr">
          <a:solidFill>
            <a:schemeClr val="tx2">
              <a:lumMod val="75000"/>
            </a:schemeClr>
          </a:solidFill>
          <a:prstDash val="solid"/>
          <a:miter lim="800000"/>
        </a:ln>
        <a:effectLst/>
      </dsp:spPr>
      <dsp:style>
        <a:lnRef idx="2">
          <a:scrgbClr r="0" g="0" b="0"/>
        </a:lnRef>
        <a:fillRef idx="1">
          <a:scrgbClr r="0" g="0" b="0"/>
        </a:fillRef>
        <a:effectRef idx="0">
          <a:scrgbClr r="0" g="0" b="0"/>
        </a:effectRef>
        <a:fontRef idx="minor"/>
      </dsp:style>
    </dsp:sp>
    <dsp:sp modelId="{01722326-822D-4BFB-A336-142AB461EFF6}">
      <dsp:nvSpPr>
        <dsp:cNvPr id="0" name=""/>
        <dsp:cNvSpPr/>
      </dsp:nvSpPr>
      <dsp:spPr>
        <a:xfrm>
          <a:off x="379888" y="1079345"/>
          <a:ext cx="5318443" cy="1042558"/>
        </a:xfrm>
        <a:prstGeom prst="roundRect">
          <a:avLst/>
        </a:prstGeom>
        <a:solidFill>
          <a:schemeClr val="tx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024" tIns="0" rIns="201024" bIns="0" numCol="1" spcCol="1270" anchor="ctr" anchorCtr="0">
          <a:noAutofit/>
        </a:bodyPr>
        <a:lstStyle/>
        <a:p>
          <a:pPr lvl="0" algn="l" defTabSz="800100">
            <a:lnSpc>
              <a:spcPct val="90000"/>
            </a:lnSpc>
            <a:spcBef>
              <a:spcPct val="0"/>
            </a:spcBef>
            <a:spcAft>
              <a:spcPct val="35000"/>
            </a:spcAft>
          </a:pPr>
          <a:r>
            <a:rPr lang="fr-FR" sz="1800" b="1" kern="1200" dirty="0">
              <a:solidFill>
                <a:schemeClr val="bg1"/>
              </a:solidFill>
            </a:rPr>
            <a:t>Vision et objectifs</a:t>
          </a:r>
          <a:br>
            <a:rPr lang="fr-FR" sz="1800" b="1" kern="1200" dirty="0">
              <a:solidFill>
                <a:schemeClr val="bg1"/>
              </a:solidFill>
            </a:rPr>
          </a:br>
          <a:r>
            <a:rPr lang="fr-FR" sz="1800" kern="1200" noProof="0" dirty="0">
              <a:solidFill>
                <a:schemeClr val="bg1"/>
              </a:solidFill>
            </a:rPr>
            <a:t>Alignés sur le Cadre Mondial de la biodiversité Kunming-Montréal</a:t>
          </a:r>
          <a:endParaRPr lang="en-US" sz="1800" kern="1200" dirty="0">
            <a:solidFill>
              <a:schemeClr val="bg1"/>
            </a:solidFill>
          </a:endParaRPr>
        </a:p>
      </dsp:txBody>
      <dsp:txXfrm>
        <a:off x="430781" y="1130238"/>
        <a:ext cx="5216657" cy="940772"/>
      </dsp:txXfrm>
    </dsp:sp>
    <dsp:sp modelId="{36146E57-9F7D-4950-812B-6E74BF739DE8}">
      <dsp:nvSpPr>
        <dsp:cNvPr id="0" name=""/>
        <dsp:cNvSpPr/>
      </dsp:nvSpPr>
      <dsp:spPr>
        <a:xfrm>
          <a:off x="0" y="3441454"/>
          <a:ext cx="7597776" cy="478800"/>
        </a:xfrm>
        <a:prstGeom prst="rect">
          <a:avLst/>
        </a:prstGeom>
        <a:solidFill>
          <a:schemeClr val="lt1">
            <a:alpha val="90000"/>
            <a:hueOff val="0"/>
            <a:satOff val="0"/>
            <a:lumOff val="0"/>
            <a:alphaOff val="0"/>
          </a:schemeClr>
        </a:solidFill>
        <a:ln w="12700" cap="flat" cmpd="sng" algn="ctr">
          <a:solidFill>
            <a:srgbClr val="0070C0"/>
          </a:solidFill>
          <a:prstDash val="solid"/>
          <a:miter lim="800000"/>
        </a:ln>
        <a:effectLst/>
      </dsp:spPr>
      <dsp:style>
        <a:lnRef idx="2">
          <a:scrgbClr r="0" g="0" b="0"/>
        </a:lnRef>
        <a:fillRef idx="1">
          <a:scrgbClr r="0" g="0" b="0"/>
        </a:fillRef>
        <a:effectRef idx="0">
          <a:scrgbClr r="0" g="0" b="0"/>
        </a:effectRef>
        <a:fontRef idx="minor"/>
      </dsp:style>
    </dsp:sp>
    <dsp:sp modelId="{2F4A6283-62C5-496E-9F16-49F176D178BB}">
      <dsp:nvSpPr>
        <dsp:cNvPr id="0" name=""/>
        <dsp:cNvSpPr/>
      </dsp:nvSpPr>
      <dsp:spPr>
        <a:xfrm>
          <a:off x="485452" y="2413619"/>
          <a:ext cx="5313249" cy="129903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1024" tIns="0" rIns="201024" bIns="0" numCol="1" spcCol="1270" anchor="ctr" anchorCtr="0">
          <a:noAutofit/>
        </a:bodyPr>
        <a:lstStyle/>
        <a:p>
          <a:pPr lvl="0" algn="l" defTabSz="800100">
            <a:lnSpc>
              <a:spcPct val="90000"/>
            </a:lnSpc>
            <a:spcBef>
              <a:spcPct val="0"/>
            </a:spcBef>
            <a:spcAft>
              <a:spcPct val="35000"/>
            </a:spcAft>
          </a:pPr>
          <a:r>
            <a:rPr lang="fr-FR" sz="1800" b="1" kern="1200" dirty="0">
              <a:solidFill>
                <a:schemeClr val="bg1"/>
              </a:solidFill>
            </a:rPr>
            <a:t>De la vision à l’action</a:t>
          </a:r>
        </a:p>
        <a:p>
          <a:pPr lvl="0" algn="l" defTabSz="800100">
            <a:lnSpc>
              <a:spcPct val="90000"/>
            </a:lnSpc>
            <a:spcBef>
              <a:spcPct val="0"/>
            </a:spcBef>
            <a:spcAft>
              <a:spcPct val="35000"/>
            </a:spcAft>
          </a:pPr>
          <a:r>
            <a:rPr lang="fr-FR" sz="1800" b="0" kern="1200" dirty="0">
              <a:solidFill>
                <a:schemeClr val="bg1"/>
              </a:solidFill>
            </a:rPr>
            <a:t>Leviers pour transformer vision et objectifs en actions concrètes </a:t>
          </a:r>
          <a:r>
            <a:rPr lang="fr-FR" sz="1800" kern="1200" dirty="0">
              <a:solidFill>
                <a:schemeClr val="bg1"/>
              </a:solidFill>
            </a:rPr>
            <a:t/>
          </a:r>
          <a:br>
            <a:rPr lang="fr-FR" sz="1800" kern="1200" dirty="0">
              <a:solidFill>
                <a:schemeClr val="bg1"/>
              </a:solidFill>
            </a:rPr>
          </a:br>
          <a:endParaRPr lang="en-US" sz="1800" kern="1200" dirty="0">
            <a:solidFill>
              <a:schemeClr val="bg1"/>
            </a:solidFill>
          </a:endParaRPr>
        </a:p>
      </dsp:txBody>
      <dsp:txXfrm>
        <a:off x="548865" y="2477032"/>
        <a:ext cx="5186423" cy="117220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FFB10A-9DE8-4AD9-B1A2-05D4323E9FB0}">
      <dsp:nvSpPr>
        <dsp:cNvPr id="0" name=""/>
        <dsp:cNvSpPr/>
      </dsp:nvSpPr>
      <dsp:spPr>
        <a:xfrm>
          <a:off x="1009950" y="0"/>
          <a:ext cx="8362348" cy="5226468"/>
        </a:xfrm>
        <a:prstGeom prst="swooshArrow">
          <a:avLst>
            <a:gd name="adj1" fmla="val 25000"/>
            <a:gd name="adj2" fmla="val 25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dsp:style>
    </dsp:sp>
    <dsp:sp modelId="{C5A5253E-FD71-41BE-A633-475E26979C02}">
      <dsp:nvSpPr>
        <dsp:cNvPr id="0" name=""/>
        <dsp:cNvSpPr/>
      </dsp:nvSpPr>
      <dsp:spPr>
        <a:xfrm>
          <a:off x="2071968" y="3607308"/>
          <a:ext cx="217421" cy="217421"/>
        </a:xfrm>
        <a:prstGeom prst="ellipse">
          <a:avLst/>
        </a:prstGeom>
        <a:solidFill>
          <a:schemeClr val="tx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68C6B2-47EB-4C44-8667-CF245DF38633}">
      <dsp:nvSpPr>
        <dsp:cNvPr id="0" name=""/>
        <dsp:cNvSpPr/>
      </dsp:nvSpPr>
      <dsp:spPr>
        <a:xfrm>
          <a:off x="2180679" y="3716018"/>
          <a:ext cx="1948427" cy="15104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5207" tIns="0" rIns="0" bIns="0" numCol="1" spcCol="1270" anchor="t" anchorCtr="0">
          <a:noAutofit/>
        </a:bodyPr>
        <a:lstStyle/>
        <a:p>
          <a:pPr lvl="0" algn="l" defTabSz="889000">
            <a:lnSpc>
              <a:spcPct val="90000"/>
            </a:lnSpc>
            <a:spcBef>
              <a:spcPct val="0"/>
            </a:spcBef>
            <a:spcAft>
              <a:spcPct val="35000"/>
            </a:spcAft>
          </a:pPr>
          <a:r>
            <a:rPr lang="fr-FR" sz="2000" b="1" kern="1200" noProof="0" dirty="0">
              <a:solidFill>
                <a:schemeClr val="bg1"/>
              </a:solidFill>
            </a:rPr>
            <a:t>Actions </a:t>
          </a:r>
          <a:r>
            <a:rPr lang="fr-FR" sz="2000" b="0" kern="1200" noProof="0" dirty="0">
              <a:solidFill>
                <a:schemeClr val="bg1"/>
              </a:solidFill>
            </a:rPr>
            <a:t>à partir de 2025</a:t>
          </a:r>
        </a:p>
      </dsp:txBody>
      <dsp:txXfrm>
        <a:off x="2180679" y="3716018"/>
        <a:ext cx="1948427" cy="1510449"/>
      </dsp:txXfrm>
    </dsp:sp>
    <dsp:sp modelId="{F281CDBE-5F1E-4A4D-87F6-FD687F12813E}">
      <dsp:nvSpPr>
        <dsp:cNvPr id="0" name=""/>
        <dsp:cNvSpPr/>
      </dsp:nvSpPr>
      <dsp:spPr>
        <a:xfrm>
          <a:off x="3991127" y="2186754"/>
          <a:ext cx="393030" cy="393030"/>
        </a:xfrm>
        <a:prstGeom prst="ellipse">
          <a:avLst/>
        </a:prstGeom>
        <a:solidFill>
          <a:schemeClr val="tx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7034EA-FFD6-4493-9B1F-70E6E32EA5D0}">
      <dsp:nvSpPr>
        <dsp:cNvPr id="0" name=""/>
        <dsp:cNvSpPr/>
      </dsp:nvSpPr>
      <dsp:spPr>
        <a:xfrm>
          <a:off x="4187643" y="2383269"/>
          <a:ext cx="2006963" cy="28431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8259" tIns="0" rIns="0" bIns="0" numCol="1" spcCol="1270" anchor="t" anchorCtr="0">
          <a:noAutofit/>
        </a:bodyPr>
        <a:lstStyle/>
        <a:p>
          <a:pPr lvl="0" algn="l" defTabSz="889000">
            <a:lnSpc>
              <a:spcPct val="90000"/>
            </a:lnSpc>
            <a:spcBef>
              <a:spcPct val="0"/>
            </a:spcBef>
            <a:spcAft>
              <a:spcPct val="35000"/>
            </a:spcAft>
          </a:pPr>
          <a:r>
            <a:rPr lang="fr-FR" sz="2000" b="1" kern="1200" noProof="0" dirty="0">
              <a:solidFill>
                <a:schemeClr val="bg1"/>
              </a:solidFill>
            </a:rPr>
            <a:t/>
          </a:r>
          <a:br>
            <a:rPr lang="fr-FR" sz="2000" b="1" kern="1200" noProof="0" dirty="0">
              <a:solidFill>
                <a:schemeClr val="bg1"/>
              </a:solidFill>
            </a:rPr>
          </a:br>
          <a:r>
            <a:rPr lang="fr-FR" sz="2000" b="0" kern="1200" noProof="0" dirty="0">
              <a:solidFill>
                <a:schemeClr val="bg1"/>
              </a:solidFill>
            </a:rPr>
            <a:t>25 objectifs pour 2030 regroupés en </a:t>
          </a:r>
          <a:r>
            <a:rPr lang="fr-FR" sz="2000" b="1" kern="1200" noProof="0" dirty="0">
              <a:solidFill>
                <a:schemeClr val="bg1"/>
              </a:solidFill>
            </a:rPr>
            <a:t>5 axes stratégiques </a:t>
          </a:r>
          <a:endParaRPr lang="fr-FR" sz="2000" b="0" kern="1200" noProof="0" dirty="0">
            <a:solidFill>
              <a:schemeClr val="bg1"/>
            </a:solidFill>
          </a:endParaRPr>
        </a:p>
      </dsp:txBody>
      <dsp:txXfrm>
        <a:off x="4187643" y="2383269"/>
        <a:ext cx="2006963" cy="2843198"/>
      </dsp:txXfrm>
    </dsp:sp>
    <dsp:sp modelId="{728FBCFF-A215-41FD-BA91-367F949578DB}">
      <dsp:nvSpPr>
        <dsp:cNvPr id="0" name=""/>
        <dsp:cNvSpPr/>
      </dsp:nvSpPr>
      <dsp:spPr>
        <a:xfrm>
          <a:off x="6299136" y="1322296"/>
          <a:ext cx="543552" cy="543552"/>
        </a:xfrm>
        <a:prstGeom prst="ellipse">
          <a:avLst/>
        </a:prstGeom>
        <a:solidFill>
          <a:schemeClr val="tx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EFD3E1-7654-47E2-AB83-426B3592B2A0}">
      <dsp:nvSpPr>
        <dsp:cNvPr id="0" name=""/>
        <dsp:cNvSpPr/>
      </dsp:nvSpPr>
      <dsp:spPr>
        <a:xfrm>
          <a:off x="6570912" y="1594072"/>
          <a:ext cx="2006963" cy="36323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8017" tIns="0" rIns="0" bIns="0" numCol="1" spcCol="1270" anchor="t" anchorCtr="0">
          <a:noAutofit/>
        </a:bodyPr>
        <a:lstStyle/>
        <a:p>
          <a:pPr lvl="0" algn="l" defTabSz="889000">
            <a:lnSpc>
              <a:spcPct val="90000"/>
            </a:lnSpc>
            <a:spcBef>
              <a:spcPct val="0"/>
            </a:spcBef>
            <a:spcAft>
              <a:spcPct val="35000"/>
            </a:spcAft>
          </a:pPr>
          <a:r>
            <a:rPr lang="en-CA" sz="2000" b="1" kern="1200" dirty="0">
              <a:solidFill>
                <a:schemeClr val="bg1"/>
              </a:solidFill>
            </a:rPr>
            <a:t>Vision de 2050</a:t>
          </a:r>
          <a:endParaRPr lang="en-US" sz="2000" b="1" kern="1200" dirty="0">
            <a:solidFill>
              <a:schemeClr val="bg1"/>
            </a:solidFill>
          </a:endParaRPr>
        </a:p>
      </dsp:txBody>
      <dsp:txXfrm>
        <a:off x="6570912" y="1594072"/>
        <a:ext cx="2006963" cy="363239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diagrams.loki3.com/TabbedArc+Icon">
  <dgm:title val="Tabbed Arc"/>
  <dgm:desc val="Use to show a set of related items arcing over a common area.  Best with small amounts of text."/>
  <dgm:catLst>
    <dgm:cat type="relationship" pri="20500"/>
    <dgm:cat type="officeonline" pri="4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dir/>
      <dgm:resizeHandles val="exact"/>
    </dgm:varLst>
    <dgm:choose name="Name1">
      <dgm:if name="Name2" axis="ch" ptType="node" func="cnt" op="equ" val="1">
        <dgm:alg type="cycle"/>
      </dgm:if>
      <dgm:else name="Name3">
        <dgm:choose name="Name4">
          <dgm:if name="Name5" axis="ch" ptType="node" func="cnt" op="lte" val="3">
            <dgm:choose name="Name6">
              <dgm:if name="Name7" func="var" arg="dir" op="equ" val="norm">
                <dgm:alg type="cycle">
                  <dgm:param type="stAng" val="-40"/>
                  <dgm:param type="spanAng" val="80"/>
                  <dgm:param type="rotPath" val="alongPath"/>
                </dgm:alg>
              </dgm:if>
              <dgm:else name="Name8">
                <dgm:alg type="cycle">
                  <dgm:param type="stAng" val="40"/>
                  <dgm:param type="spanAng" val="-80"/>
                  <dgm:param type="rotPath" val="alongPath"/>
                </dgm:alg>
              </dgm:else>
            </dgm:choose>
          </dgm:if>
          <dgm:else name="Name9">
            <dgm:choose name="Name10">
              <dgm:if name="Name11" func="var" arg="dir" op="equ" val="norm">
                <dgm:alg type="cycle">
                  <dgm:param type="stAng" val="-60"/>
                  <dgm:param type="spanAng" val="120"/>
                  <dgm:param type="rotPath" val="alongPath"/>
                </dgm:alg>
              </dgm:if>
              <dgm:else name="Name12">
                <dgm:alg type="cycle">
                  <dgm:param type="stAng" val="60"/>
                  <dgm:param type="spanAng" val="-120"/>
                  <dgm:param type="rotPath" val="alongPath"/>
                </dgm:alg>
              </dgm:else>
            </dgm:choose>
          </dgm:else>
        </dgm:choose>
      </dgm:else>
    </dgm:choose>
    <dgm:shape xmlns:r="http://schemas.openxmlformats.org/officeDocument/2006/relationships" r:blip="">
      <dgm:adjLst/>
    </dgm:shape>
    <dgm:presOf/>
    <dgm:choose name="Name13">
      <dgm:if name="Name14" axis="ch" ptType="node" func="cnt" op="equ" val="2">
        <dgm:constrLst>
          <dgm:constr type="w" for="ch" ptType="node" refType="w"/>
          <dgm:constr type="primFontSz" for="ch" ptType="node" op="equ" val="65"/>
          <dgm:constr type="sibSp" refType="w" fact="0.22"/>
        </dgm:constrLst>
      </dgm:if>
      <dgm:else name="Name15">
        <dgm:constrLst>
          <dgm:constr type="w" for="ch" ptType="node" refType="w"/>
          <dgm:constr type="primFontSz" for="ch" ptType="node" op="equ" val="65"/>
          <dgm:constr type="sibSp" refType="w" fact="0.14"/>
        </dgm:constrLst>
      </dgm:else>
    </dgm:choose>
    <dgm:ruleLst/>
    <dgm:forEach name="Name16" axis="ch" ptType="node">
      <dgm:choose name="Name17">
        <dgm:if name="Name18" axis="par ch" ptType="doc node" func="cnt" op="equ" val="1">
          <dgm:layoutNode name="one">
            <dgm:varLst>
              <dgm:bulletEnabled val="1"/>
            </dgm:varLst>
            <dgm:alg type="tx"/>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if>
        <dgm:else name="Name19">
          <dgm:layoutNode name="twoplus">
            <dgm:varLst>
              <dgm:bulletEnabled val="1"/>
            </dgm:varLst>
            <dgm:alg type="tx">
              <dgm:param type="autoTxRot" val="grav"/>
            </dgm:alg>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xmlns="" id="{08F6756E-81DA-9FAC-70D8-556F658BDD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BEDD12-BCD5-485B-BCBC-34BB01D7923C}" type="datetimeFigureOut">
              <a:rPr lang="en-US" smtClean="0"/>
              <a:t>6/4/2026</a:t>
            </a:fld>
            <a:endParaRPr lang="en-US" dirty="0"/>
          </a:p>
        </p:txBody>
      </p:sp>
      <p:sp>
        <p:nvSpPr>
          <p:cNvPr id="6" name="Slide Number Placeholder 5">
            <a:extLst>
              <a:ext uri="{FF2B5EF4-FFF2-40B4-BE49-F238E27FC236}">
                <a16:creationId xmlns:a16="http://schemas.microsoft.com/office/drawing/2014/main" xmlns="" id="{A771D415-D05A-7067-CCD3-457153D96C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C230DF-5933-439D-898F-38E9AC9BA688}" type="slidenum">
              <a:rPr lang="en-US" smtClean="0"/>
              <a:t>‹N°›</a:t>
            </a:fld>
            <a:endParaRPr lang="en-US" dirty="0"/>
          </a:p>
        </p:txBody>
      </p:sp>
      <p:sp>
        <p:nvSpPr>
          <p:cNvPr id="7" name="Footer Placeholder 6">
            <a:extLst>
              <a:ext uri="{FF2B5EF4-FFF2-40B4-BE49-F238E27FC236}">
                <a16:creationId xmlns:a16="http://schemas.microsoft.com/office/drawing/2014/main" xmlns="" id="{B97095E3-54D2-CFD2-4F49-7536FC8641D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8" name="Header Placeholder 7">
            <a:extLst>
              <a:ext uri="{FF2B5EF4-FFF2-40B4-BE49-F238E27FC236}">
                <a16:creationId xmlns:a16="http://schemas.microsoft.com/office/drawing/2014/main" xmlns="" id="{521EE01A-C0B5-5ECF-96DD-768F86AA15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6/4/2026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‹N°›</a:t>
            </a:fld>
            <a:endParaRPr lang="en-US" dirty="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actualite.cd/index.php/2017/10/31/decouverte-des-tourbieres-dans-le-bassin-du-congo-les-forets-congolaises-capabl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scooprdc.net/2022/07/16/environnement-le-regime-kabila-auteur-du-massacre-de-la-foret-congolaise/"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558C918-CB49-D68D-7653-DBDFE8261D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6186B9E-1D44-3524-E4F0-A45E8C5738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1C1620CD-6C6A-0018-2B08-D628FD2FBA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129619AD-12EF-DAC8-6CB3-C53C3A99F1C6}"/>
              </a:ext>
            </a:extLst>
          </p:cNvPr>
          <p:cNvSpPr>
            <a:spLocks noGrp="1"/>
          </p:cNvSpPr>
          <p:nvPr>
            <p:ph type="sldNum" sz="quarter" idx="5"/>
          </p:nvPr>
        </p:nvSpPr>
        <p:spPr/>
        <p:txBody>
          <a:bodyPr/>
          <a:lstStyle/>
          <a:p>
            <a:fld id="{A89C7E07-3C67-C64C-8DA0-0404F6303970}" type="slidenum">
              <a:rPr lang="en-US" smtClean="0"/>
              <a:t>1</a:t>
            </a:fld>
            <a:endParaRPr lang="en-US" dirty="0"/>
          </a:p>
        </p:txBody>
      </p:sp>
    </p:spTree>
    <p:extLst>
      <p:ext uri="{BB962C8B-B14F-4D97-AF65-F5344CB8AC3E}">
        <p14:creationId xmlns:p14="http://schemas.microsoft.com/office/powerpoint/2010/main" val="17457332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2</a:t>
            </a:fld>
            <a:endParaRPr lang="en-US" dirty="0"/>
          </a:p>
        </p:txBody>
      </p:sp>
    </p:spTree>
    <p:extLst>
      <p:ext uri="{BB962C8B-B14F-4D97-AF65-F5344CB8AC3E}">
        <p14:creationId xmlns:p14="http://schemas.microsoft.com/office/powerpoint/2010/main" val="3113416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4</a:t>
            </a:fld>
            <a:endParaRPr lang="en-US" dirty="0"/>
          </a:p>
        </p:txBody>
      </p:sp>
    </p:spTree>
    <p:extLst>
      <p:ext uri="{BB962C8B-B14F-4D97-AF65-F5344CB8AC3E}">
        <p14:creationId xmlns:p14="http://schemas.microsoft.com/office/powerpoint/2010/main" val="3908276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5</a:t>
            </a:fld>
            <a:endParaRPr lang="en-US" dirty="0"/>
          </a:p>
        </p:txBody>
      </p:sp>
    </p:spTree>
    <p:extLst>
      <p:ext uri="{BB962C8B-B14F-4D97-AF65-F5344CB8AC3E}">
        <p14:creationId xmlns:p14="http://schemas.microsoft.com/office/powerpoint/2010/main" val="1412711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9386A5C-08D8-8D9A-8FAC-860825C88E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881FF92-F84A-CA8C-674C-FBABA68443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7A1986A-A351-68BB-BA3E-8CA82372A75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B8898FC6-1DDA-542C-A9C2-2F47A94D7F74}"/>
              </a:ext>
            </a:extLst>
          </p:cNvPr>
          <p:cNvSpPr>
            <a:spLocks noGrp="1"/>
          </p:cNvSpPr>
          <p:nvPr>
            <p:ph type="sldNum" sz="quarter" idx="5"/>
          </p:nvPr>
        </p:nvSpPr>
        <p:spPr/>
        <p:txBody>
          <a:bodyPr/>
          <a:lstStyle/>
          <a:p>
            <a:fld id="{A89C7E07-3C67-C64C-8DA0-0404F6303970}" type="slidenum">
              <a:rPr lang="en-US" smtClean="0"/>
              <a:t>6</a:t>
            </a:fld>
            <a:endParaRPr lang="en-US" dirty="0"/>
          </a:p>
        </p:txBody>
      </p:sp>
    </p:spTree>
    <p:extLst>
      <p:ext uri="{BB962C8B-B14F-4D97-AF65-F5344CB8AC3E}">
        <p14:creationId xmlns:p14="http://schemas.microsoft.com/office/powerpoint/2010/main" val="1183307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NB: </a:t>
            </a:r>
            <a:r>
              <a:rPr lang="fr-FR" sz="1200" b="0" i="0" kern="1200" dirty="0">
                <a:solidFill>
                  <a:schemeClr val="tx1"/>
                </a:solidFill>
                <a:effectLst/>
                <a:latin typeface="+mn-lt"/>
                <a:ea typeface="+mn-ea"/>
                <a:cs typeface="+mn-cs"/>
              </a:rPr>
              <a:t>La forêt équatoriale peut stocker l’équivalent de trois ans de </a:t>
            </a:r>
            <a:r>
              <a:rPr lang="fr-FR" sz="1200" b="0" i="0" u="none" strike="noStrike" kern="1200" dirty="0">
                <a:solidFill>
                  <a:schemeClr val="tx1"/>
                </a:solidFill>
                <a:effectLst/>
                <a:latin typeface="+mn-lt"/>
                <a:ea typeface="+mn-ea"/>
                <a:cs typeface="+mn-cs"/>
                <a:hlinkClick r:id="rId3"/>
              </a:rPr>
              <a:t>pollution</a:t>
            </a:r>
            <a:r>
              <a:rPr lang="fr-FR" sz="1200" b="0" i="0" kern="1200" dirty="0">
                <a:solidFill>
                  <a:schemeClr val="tx1"/>
                </a:solidFill>
                <a:effectLst/>
                <a:latin typeface="+mn-lt"/>
                <a:ea typeface="+mn-ea"/>
                <a:cs typeface="+mn-cs"/>
              </a:rPr>
              <a:t> mondiale. Cependant, le déboisement consécutif à l’économie du charbon de bois et de l’exploitation forestière a libéré 10 </a:t>
            </a:r>
            <a:r>
              <a:rPr lang="fr-FR" sz="1200" b="0" i="0" u="none" strike="noStrike" kern="1200" dirty="0">
                <a:solidFill>
                  <a:schemeClr val="tx1"/>
                </a:solidFill>
                <a:effectLst/>
                <a:latin typeface="+mn-lt"/>
                <a:ea typeface="+mn-ea"/>
                <a:cs typeface="+mn-cs"/>
                <a:hlinkClick r:id="rId4"/>
              </a:rPr>
              <a:t>gigatonnes</a:t>
            </a:r>
            <a:r>
              <a:rPr lang="fr-FR" sz="1200" b="0" i="0" kern="1200" dirty="0">
                <a:solidFill>
                  <a:schemeClr val="tx1"/>
                </a:solidFill>
                <a:effectLst/>
                <a:latin typeface="+mn-lt"/>
                <a:ea typeface="+mn-ea"/>
                <a:cs typeface="+mn-cs"/>
              </a:rPr>
              <a:t> de CO2  dans l’atmosphère (</a:t>
            </a:r>
            <a:r>
              <a:rPr lang="en-US" dirty="0"/>
              <a:t>https://habarirdc.net/station-mabali-oeil-congo-foret-equatoriale/</a:t>
            </a:r>
          </a:p>
          <a:p>
            <a:r>
              <a:rPr lang="fr-FR" sz="1200" b="0" i="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7</a:t>
            </a:fld>
            <a:endParaRPr lang="en-US" dirty="0"/>
          </a:p>
        </p:txBody>
      </p:sp>
    </p:spTree>
    <p:extLst>
      <p:ext uri="{BB962C8B-B14F-4D97-AF65-F5344CB8AC3E}">
        <p14:creationId xmlns:p14="http://schemas.microsoft.com/office/powerpoint/2010/main" val="667574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8</a:t>
            </a:fld>
            <a:endParaRPr lang="en-US" dirty="0"/>
          </a:p>
        </p:txBody>
      </p:sp>
    </p:spTree>
    <p:extLst>
      <p:ext uri="{BB962C8B-B14F-4D97-AF65-F5344CB8AC3E}">
        <p14:creationId xmlns:p14="http://schemas.microsoft.com/office/powerpoint/2010/main" val="2675287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8085032-7574-AD02-FB82-10563C9FC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3F073D25-9376-6E66-C117-71803CC0D5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58B6C6DE-02E8-42E0-C5FB-87CEAA66A9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57F53766-636E-3F57-FA90-BEF6164ECD1B}"/>
              </a:ext>
            </a:extLst>
          </p:cNvPr>
          <p:cNvSpPr>
            <a:spLocks noGrp="1"/>
          </p:cNvSpPr>
          <p:nvPr>
            <p:ph type="sldNum" sz="quarter" idx="5"/>
          </p:nvPr>
        </p:nvSpPr>
        <p:spPr/>
        <p:txBody>
          <a:bodyPr/>
          <a:lstStyle/>
          <a:p>
            <a:fld id="{A89C7E07-3C67-C64C-8DA0-0404F6303970}" type="slidenum">
              <a:rPr lang="en-US" smtClean="0"/>
              <a:t>10</a:t>
            </a:fld>
            <a:endParaRPr lang="en-US" dirty="0"/>
          </a:p>
        </p:txBody>
      </p:sp>
    </p:spTree>
    <p:extLst>
      <p:ext uri="{BB962C8B-B14F-4D97-AF65-F5344CB8AC3E}">
        <p14:creationId xmlns:p14="http://schemas.microsoft.com/office/powerpoint/2010/main" val="1358292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5C376D8-1106-F131-E3CF-BF7BB43C47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DB2C500-EB0C-142A-6168-FD12E51C6B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7D375E1C-BA26-BAB5-B4AB-8D38E8909E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C6C1F586-BA87-6978-7AEE-F587C762497B}"/>
              </a:ext>
            </a:extLst>
          </p:cNvPr>
          <p:cNvSpPr>
            <a:spLocks noGrp="1"/>
          </p:cNvSpPr>
          <p:nvPr>
            <p:ph type="sldNum" sz="quarter" idx="5"/>
          </p:nvPr>
        </p:nvSpPr>
        <p:spPr/>
        <p:txBody>
          <a:bodyPr/>
          <a:lstStyle/>
          <a:p>
            <a:fld id="{A89C7E07-3C67-C64C-8DA0-0404F6303970}" type="slidenum">
              <a:rPr lang="en-US" smtClean="0"/>
              <a:t>12</a:t>
            </a:fld>
            <a:endParaRPr lang="en-US" dirty="0"/>
          </a:p>
        </p:txBody>
      </p:sp>
    </p:spTree>
    <p:extLst>
      <p:ext uri="{BB962C8B-B14F-4D97-AF65-F5344CB8AC3E}">
        <p14:creationId xmlns:p14="http://schemas.microsoft.com/office/powerpoint/2010/main" val="1117244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6A58906-D70D-8A24-0D3F-626F3C3787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6E2BD31-B5B9-D48A-7CFB-5717FAA5D0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E74E303-2B78-B8BE-47A4-F3E5596055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C2DAF820-AAB7-C4CE-F6C8-00B21745D78E}"/>
              </a:ext>
            </a:extLst>
          </p:cNvPr>
          <p:cNvSpPr>
            <a:spLocks noGrp="1"/>
          </p:cNvSpPr>
          <p:nvPr>
            <p:ph type="sldNum" sz="quarter" idx="5"/>
          </p:nvPr>
        </p:nvSpPr>
        <p:spPr/>
        <p:txBody>
          <a:bodyPr/>
          <a:lstStyle/>
          <a:p>
            <a:fld id="{A89C7E07-3C67-C64C-8DA0-0404F6303970}" type="slidenum">
              <a:rPr lang="en-US" smtClean="0"/>
              <a:t>13</a:t>
            </a:fld>
            <a:endParaRPr lang="en-US" dirty="0"/>
          </a:p>
        </p:txBody>
      </p:sp>
    </p:spTree>
    <p:extLst>
      <p:ext uri="{BB962C8B-B14F-4D97-AF65-F5344CB8AC3E}">
        <p14:creationId xmlns:p14="http://schemas.microsoft.com/office/powerpoint/2010/main" val="834165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4496FF7-584A-C3DE-335F-ED53C9A6E2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C370306B-2623-9876-E4B9-50EE4A7468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C8EAEC05-308F-0FF5-2B94-AA8B14F9A9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02A884BC-E784-3E90-42E0-9AE009DC8552}"/>
              </a:ext>
            </a:extLst>
          </p:cNvPr>
          <p:cNvSpPr>
            <a:spLocks noGrp="1"/>
          </p:cNvSpPr>
          <p:nvPr>
            <p:ph type="sldNum" sz="quarter" idx="5"/>
          </p:nvPr>
        </p:nvSpPr>
        <p:spPr/>
        <p:txBody>
          <a:bodyPr/>
          <a:lstStyle/>
          <a:p>
            <a:fld id="{A89C7E07-3C67-C64C-8DA0-0404F6303970}" type="slidenum">
              <a:rPr lang="en-US" smtClean="0"/>
              <a:t>14</a:t>
            </a:fld>
            <a:endParaRPr lang="en-US" dirty="0"/>
          </a:p>
        </p:txBody>
      </p:sp>
    </p:spTree>
    <p:extLst>
      <p:ext uri="{BB962C8B-B14F-4D97-AF65-F5344CB8AC3E}">
        <p14:creationId xmlns:p14="http://schemas.microsoft.com/office/powerpoint/2010/main" val="1436494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6D470FB-00DA-8101-E481-A2C53584D2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E5D2CD9-60BC-9BD0-68B8-A6327F969F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29B0A20B-39AE-B06A-80A1-D27FEE7E5F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D2BE324A-924B-4055-042D-DB106D2AE4B0}"/>
              </a:ext>
            </a:extLst>
          </p:cNvPr>
          <p:cNvSpPr>
            <a:spLocks noGrp="1"/>
          </p:cNvSpPr>
          <p:nvPr>
            <p:ph type="sldNum" sz="quarter" idx="5"/>
          </p:nvPr>
        </p:nvSpPr>
        <p:spPr/>
        <p:txBody>
          <a:bodyPr/>
          <a:lstStyle/>
          <a:p>
            <a:fld id="{A89C7E07-3C67-C64C-8DA0-0404F6303970}" type="slidenum">
              <a:rPr lang="en-US" smtClean="0"/>
              <a:t>15</a:t>
            </a:fld>
            <a:endParaRPr lang="en-US" dirty="0"/>
          </a:p>
        </p:txBody>
      </p:sp>
    </p:spTree>
    <p:extLst>
      <p:ext uri="{BB962C8B-B14F-4D97-AF65-F5344CB8AC3E}">
        <p14:creationId xmlns:p14="http://schemas.microsoft.com/office/powerpoint/2010/main" val="27534400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16</a:t>
            </a:fld>
            <a:endParaRPr lang="en-US" dirty="0"/>
          </a:p>
        </p:txBody>
      </p:sp>
    </p:spTree>
    <p:extLst>
      <p:ext uri="{BB962C8B-B14F-4D97-AF65-F5344CB8AC3E}">
        <p14:creationId xmlns:p14="http://schemas.microsoft.com/office/powerpoint/2010/main" val="2386183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074D2C0-C145-EFDA-454E-152696A8E3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8D7E6E8-279C-5F49-2397-C82EBDA589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6034315B-E756-A943-012F-85DAD1C2A1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D4FE89A7-018F-B733-61A4-5417887D6ED8}"/>
              </a:ext>
            </a:extLst>
          </p:cNvPr>
          <p:cNvSpPr>
            <a:spLocks noGrp="1"/>
          </p:cNvSpPr>
          <p:nvPr>
            <p:ph type="sldNum" sz="quarter" idx="5"/>
          </p:nvPr>
        </p:nvSpPr>
        <p:spPr/>
        <p:txBody>
          <a:bodyPr/>
          <a:lstStyle/>
          <a:p>
            <a:fld id="{A89C7E07-3C67-C64C-8DA0-0404F6303970}" type="slidenum">
              <a:rPr lang="en-US" smtClean="0"/>
              <a:t>18</a:t>
            </a:fld>
            <a:endParaRPr lang="en-US" dirty="0"/>
          </a:p>
        </p:txBody>
      </p:sp>
    </p:spTree>
    <p:extLst>
      <p:ext uri="{BB962C8B-B14F-4D97-AF65-F5344CB8AC3E}">
        <p14:creationId xmlns:p14="http://schemas.microsoft.com/office/powerpoint/2010/main" val="31742278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D2CF051-433A-1100-A994-ADD30FF926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1F6584C6-0D0B-B821-E763-69CEF4837C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25E919B-DFB2-D874-4044-4A8532393E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13C119F4-42F4-0D6E-C5D9-5D72A0CF53C7}"/>
              </a:ext>
            </a:extLst>
          </p:cNvPr>
          <p:cNvSpPr>
            <a:spLocks noGrp="1"/>
          </p:cNvSpPr>
          <p:nvPr>
            <p:ph type="sldNum" sz="quarter" idx="5"/>
          </p:nvPr>
        </p:nvSpPr>
        <p:spPr/>
        <p:txBody>
          <a:bodyPr/>
          <a:lstStyle/>
          <a:p>
            <a:fld id="{A89C7E07-3C67-C64C-8DA0-0404F6303970}" type="slidenum">
              <a:rPr lang="en-US" smtClean="0"/>
              <a:t>19</a:t>
            </a:fld>
            <a:endParaRPr lang="en-US" dirty="0"/>
          </a:p>
        </p:txBody>
      </p:sp>
    </p:spTree>
    <p:extLst>
      <p:ext uri="{BB962C8B-B14F-4D97-AF65-F5344CB8AC3E}">
        <p14:creationId xmlns:p14="http://schemas.microsoft.com/office/powerpoint/2010/main" val="40926521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08EAF08-E0CD-4E2F-29FF-44C9F67F90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A3A14D6-3E25-E059-05DB-3BBBC2CF6D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0268061A-4673-B8BF-A065-D5766165D4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95E629EB-FF10-A81C-40F5-72797D7013B5}"/>
              </a:ext>
            </a:extLst>
          </p:cNvPr>
          <p:cNvSpPr>
            <a:spLocks noGrp="1"/>
          </p:cNvSpPr>
          <p:nvPr>
            <p:ph type="sldNum" sz="quarter" idx="5"/>
          </p:nvPr>
        </p:nvSpPr>
        <p:spPr/>
        <p:txBody>
          <a:bodyPr/>
          <a:lstStyle/>
          <a:p>
            <a:fld id="{A89C7E07-3C67-C64C-8DA0-0404F6303970}" type="slidenum">
              <a:rPr lang="en-US" smtClean="0"/>
              <a:t>20</a:t>
            </a:fld>
            <a:endParaRPr lang="en-US" dirty="0"/>
          </a:p>
        </p:txBody>
      </p:sp>
    </p:spTree>
    <p:extLst>
      <p:ext uri="{BB962C8B-B14F-4D97-AF65-F5344CB8AC3E}">
        <p14:creationId xmlns:p14="http://schemas.microsoft.com/office/powerpoint/2010/main" val="7671359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1FF00A2-56EF-C8E8-FDD8-07A99FFFC1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3D0EF101-39C2-8AF8-B808-A0BE477136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723A5D9D-4B30-C7D6-35B6-692CB4D3DA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8F44E341-80F4-B09C-7981-0177DC81CE3C}"/>
              </a:ext>
            </a:extLst>
          </p:cNvPr>
          <p:cNvSpPr>
            <a:spLocks noGrp="1"/>
          </p:cNvSpPr>
          <p:nvPr>
            <p:ph type="sldNum" sz="quarter" idx="5"/>
          </p:nvPr>
        </p:nvSpPr>
        <p:spPr/>
        <p:txBody>
          <a:bodyPr/>
          <a:lstStyle/>
          <a:p>
            <a:fld id="{A89C7E07-3C67-C64C-8DA0-0404F6303970}" type="slidenum">
              <a:rPr lang="en-US" smtClean="0"/>
              <a:t>21</a:t>
            </a:fld>
            <a:endParaRPr lang="en-US" dirty="0"/>
          </a:p>
        </p:txBody>
      </p:sp>
    </p:spTree>
    <p:extLst>
      <p:ext uri="{BB962C8B-B14F-4D97-AF65-F5344CB8AC3E}">
        <p14:creationId xmlns:p14="http://schemas.microsoft.com/office/powerpoint/2010/main" val="19734611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CD76352-E3C3-D03C-F635-FD485F305A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A9056C2-3A10-6DE5-40AF-61837F6C6A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C0962347-78EC-9882-286E-7264C24F60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7C37D799-FDBF-A13B-F009-ABD4E64759D7}"/>
              </a:ext>
            </a:extLst>
          </p:cNvPr>
          <p:cNvSpPr>
            <a:spLocks noGrp="1"/>
          </p:cNvSpPr>
          <p:nvPr>
            <p:ph type="sldNum" sz="quarter" idx="5"/>
          </p:nvPr>
        </p:nvSpPr>
        <p:spPr/>
        <p:txBody>
          <a:bodyPr/>
          <a:lstStyle/>
          <a:p>
            <a:fld id="{A89C7E07-3C67-C64C-8DA0-0404F6303970}" type="slidenum">
              <a:rPr lang="en-US" smtClean="0"/>
              <a:t>22</a:t>
            </a:fld>
            <a:endParaRPr lang="en-US" dirty="0"/>
          </a:p>
        </p:txBody>
      </p:sp>
    </p:spTree>
    <p:extLst>
      <p:ext uri="{BB962C8B-B14F-4D97-AF65-F5344CB8AC3E}">
        <p14:creationId xmlns:p14="http://schemas.microsoft.com/office/powerpoint/2010/main" val="3907466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771F6AF-E90B-C640-021E-493F5AEB50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D4A56130-5A72-368A-736C-A851F0C12C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65A95071-B519-7CCA-471F-9C91D1DFCE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C87E656F-B9F0-2DE5-DE9E-55BD9EF98179}"/>
              </a:ext>
            </a:extLst>
          </p:cNvPr>
          <p:cNvSpPr>
            <a:spLocks noGrp="1"/>
          </p:cNvSpPr>
          <p:nvPr>
            <p:ph type="sldNum" sz="quarter" idx="5"/>
          </p:nvPr>
        </p:nvSpPr>
        <p:spPr/>
        <p:txBody>
          <a:bodyPr/>
          <a:lstStyle/>
          <a:p>
            <a:fld id="{A89C7E07-3C67-C64C-8DA0-0404F6303970}" type="slidenum">
              <a:rPr lang="en-US" smtClean="0"/>
              <a:t>23</a:t>
            </a:fld>
            <a:endParaRPr lang="en-US" dirty="0"/>
          </a:p>
        </p:txBody>
      </p:sp>
    </p:spTree>
    <p:extLst>
      <p:ext uri="{BB962C8B-B14F-4D97-AF65-F5344CB8AC3E}">
        <p14:creationId xmlns:p14="http://schemas.microsoft.com/office/powerpoint/2010/main" val="5590918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1E4B840-4F9E-4922-027A-E0909DDA4B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5A4CBBF-1719-76D6-562F-EABF45B5C7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5DAD72E-E9EC-B932-DE5C-7485B33CBE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D7853933-1E7C-74B4-E145-1BADDAEEDE6D}"/>
              </a:ext>
            </a:extLst>
          </p:cNvPr>
          <p:cNvSpPr>
            <a:spLocks noGrp="1"/>
          </p:cNvSpPr>
          <p:nvPr>
            <p:ph type="sldNum" sz="quarter" idx="5"/>
          </p:nvPr>
        </p:nvSpPr>
        <p:spPr/>
        <p:txBody>
          <a:bodyPr/>
          <a:lstStyle/>
          <a:p>
            <a:fld id="{A89C7E07-3C67-C64C-8DA0-0404F6303970}" type="slidenum">
              <a:rPr lang="en-US" smtClean="0"/>
              <a:t>24</a:t>
            </a:fld>
            <a:endParaRPr lang="en-US" dirty="0"/>
          </a:p>
        </p:txBody>
      </p:sp>
    </p:spTree>
    <p:extLst>
      <p:ext uri="{BB962C8B-B14F-4D97-AF65-F5344CB8AC3E}">
        <p14:creationId xmlns:p14="http://schemas.microsoft.com/office/powerpoint/2010/main" val="37574873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8D2623C-52CE-DEAC-D648-CA1E964886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34D010B-2013-F2F7-305C-8C2C51E8F9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234B15F1-2812-B6D6-9AAB-8D319E060A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E19A5171-7992-9218-CADB-46CD5077138F}"/>
              </a:ext>
            </a:extLst>
          </p:cNvPr>
          <p:cNvSpPr>
            <a:spLocks noGrp="1"/>
          </p:cNvSpPr>
          <p:nvPr>
            <p:ph type="sldNum" sz="quarter" idx="5"/>
          </p:nvPr>
        </p:nvSpPr>
        <p:spPr/>
        <p:txBody>
          <a:bodyPr/>
          <a:lstStyle/>
          <a:p>
            <a:fld id="{A89C7E07-3C67-C64C-8DA0-0404F6303970}" type="slidenum">
              <a:rPr lang="en-US" smtClean="0"/>
              <a:t>26</a:t>
            </a:fld>
            <a:endParaRPr lang="en-US" dirty="0"/>
          </a:p>
        </p:txBody>
      </p:sp>
    </p:spTree>
    <p:extLst>
      <p:ext uri="{BB962C8B-B14F-4D97-AF65-F5344CB8AC3E}">
        <p14:creationId xmlns:p14="http://schemas.microsoft.com/office/powerpoint/2010/main" val="36051318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F83D69C-B624-127A-6A2A-1A5F93C0CD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0F97C83-7446-B1C4-23A5-F7D3873AE4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7B385AC1-D2EA-0DBE-3770-3A107B7A92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F18F54A7-2478-5758-411E-BED652BD5189}"/>
              </a:ext>
            </a:extLst>
          </p:cNvPr>
          <p:cNvSpPr>
            <a:spLocks noGrp="1"/>
          </p:cNvSpPr>
          <p:nvPr>
            <p:ph type="sldNum" sz="quarter" idx="5"/>
          </p:nvPr>
        </p:nvSpPr>
        <p:spPr/>
        <p:txBody>
          <a:bodyPr/>
          <a:lstStyle/>
          <a:p>
            <a:fld id="{A89C7E07-3C67-C64C-8DA0-0404F6303970}" type="slidenum">
              <a:rPr lang="en-US" smtClean="0"/>
              <a:t>27</a:t>
            </a:fld>
            <a:endParaRPr lang="en-US" dirty="0"/>
          </a:p>
        </p:txBody>
      </p:sp>
    </p:spTree>
    <p:extLst>
      <p:ext uri="{BB962C8B-B14F-4D97-AF65-F5344CB8AC3E}">
        <p14:creationId xmlns:p14="http://schemas.microsoft.com/office/powerpoint/2010/main" val="27052706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082202F-9BF0-7266-DB98-EA0414E816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200A22F-B064-D1F2-F296-1971A16E88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71206EA-5202-C150-5A70-BF207F245B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EB3B663E-8698-D8CE-0815-05353374FD20}"/>
              </a:ext>
            </a:extLst>
          </p:cNvPr>
          <p:cNvSpPr>
            <a:spLocks noGrp="1"/>
          </p:cNvSpPr>
          <p:nvPr>
            <p:ph type="sldNum" sz="quarter" idx="5"/>
          </p:nvPr>
        </p:nvSpPr>
        <p:spPr/>
        <p:txBody>
          <a:bodyPr/>
          <a:lstStyle/>
          <a:p>
            <a:fld id="{A89C7E07-3C67-C64C-8DA0-0404F6303970}" type="slidenum">
              <a:rPr lang="en-US" smtClean="0"/>
              <a:t>29</a:t>
            </a:fld>
            <a:endParaRPr lang="en-US" dirty="0"/>
          </a:p>
        </p:txBody>
      </p:sp>
    </p:spTree>
    <p:extLst>
      <p:ext uri="{BB962C8B-B14F-4D97-AF65-F5344CB8AC3E}">
        <p14:creationId xmlns:p14="http://schemas.microsoft.com/office/powerpoint/2010/main" val="5670503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35A425E-8ED3-A48F-8897-6773652308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15911F4-97CB-6479-F851-3E50DF9230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D789D6A9-7E37-5340-6FDE-4406CE67ED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E33B7118-52F3-B99A-533B-97021CC87421}"/>
              </a:ext>
            </a:extLst>
          </p:cNvPr>
          <p:cNvSpPr>
            <a:spLocks noGrp="1"/>
          </p:cNvSpPr>
          <p:nvPr>
            <p:ph type="sldNum" sz="quarter" idx="5"/>
          </p:nvPr>
        </p:nvSpPr>
        <p:spPr/>
        <p:txBody>
          <a:bodyPr/>
          <a:lstStyle/>
          <a:p>
            <a:fld id="{A89C7E07-3C67-C64C-8DA0-0404F6303970}" type="slidenum">
              <a:rPr lang="en-US" smtClean="0"/>
              <a:t>30</a:t>
            </a:fld>
            <a:endParaRPr lang="en-US" dirty="0"/>
          </a:p>
        </p:txBody>
      </p:sp>
    </p:spTree>
    <p:extLst>
      <p:ext uri="{BB962C8B-B14F-4D97-AF65-F5344CB8AC3E}">
        <p14:creationId xmlns:p14="http://schemas.microsoft.com/office/powerpoint/2010/main" val="15869782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CD7D08D-CA32-0F72-7021-F4C44E9EE9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73164B12-7622-4451-692E-DF094183CC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C9019BDD-372B-2E29-199C-A216CE0597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C07EDA72-BA21-A53D-91A2-9C4D6B127C6A}"/>
              </a:ext>
            </a:extLst>
          </p:cNvPr>
          <p:cNvSpPr>
            <a:spLocks noGrp="1"/>
          </p:cNvSpPr>
          <p:nvPr>
            <p:ph type="sldNum" sz="quarter" idx="5"/>
          </p:nvPr>
        </p:nvSpPr>
        <p:spPr/>
        <p:txBody>
          <a:bodyPr/>
          <a:lstStyle/>
          <a:p>
            <a:fld id="{A89C7E07-3C67-C64C-8DA0-0404F6303970}" type="slidenum">
              <a:rPr lang="en-US" smtClean="0"/>
              <a:t>31</a:t>
            </a:fld>
            <a:endParaRPr lang="en-US" dirty="0"/>
          </a:p>
        </p:txBody>
      </p:sp>
    </p:spTree>
    <p:extLst>
      <p:ext uri="{BB962C8B-B14F-4D97-AF65-F5344CB8AC3E}">
        <p14:creationId xmlns:p14="http://schemas.microsoft.com/office/powerpoint/2010/main" val="30062221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351906A-2912-C624-8435-6BF2AA9CE5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03B9DA53-DE12-EC35-E1CE-83557D08CF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52799FA-AB1E-13DE-B870-4B8C0D01F8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A31AFD01-8DE4-C4B4-16B8-D00891994F1A}"/>
              </a:ext>
            </a:extLst>
          </p:cNvPr>
          <p:cNvSpPr>
            <a:spLocks noGrp="1"/>
          </p:cNvSpPr>
          <p:nvPr>
            <p:ph type="sldNum" sz="quarter" idx="5"/>
          </p:nvPr>
        </p:nvSpPr>
        <p:spPr/>
        <p:txBody>
          <a:bodyPr/>
          <a:lstStyle/>
          <a:p>
            <a:fld id="{A89C7E07-3C67-C64C-8DA0-0404F6303970}" type="slidenum">
              <a:rPr lang="en-US" smtClean="0"/>
              <a:t>32</a:t>
            </a:fld>
            <a:endParaRPr lang="en-US" dirty="0"/>
          </a:p>
        </p:txBody>
      </p:sp>
    </p:spTree>
    <p:extLst>
      <p:ext uri="{BB962C8B-B14F-4D97-AF65-F5344CB8AC3E}">
        <p14:creationId xmlns:p14="http://schemas.microsoft.com/office/powerpoint/2010/main" val="39962433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00D537C-C8DA-8CFA-FACC-91D6F59E22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A1A0A1F-69A9-5281-3926-25169DF18B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71A03A1-4A4B-79E3-3CA0-07881AFA57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D3410F1B-0A72-ACEE-BCF4-6BA23228534F}"/>
              </a:ext>
            </a:extLst>
          </p:cNvPr>
          <p:cNvSpPr>
            <a:spLocks noGrp="1"/>
          </p:cNvSpPr>
          <p:nvPr>
            <p:ph type="sldNum" sz="quarter" idx="5"/>
          </p:nvPr>
        </p:nvSpPr>
        <p:spPr/>
        <p:txBody>
          <a:bodyPr/>
          <a:lstStyle/>
          <a:p>
            <a:fld id="{A89C7E07-3C67-C64C-8DA0-0404F6303970}" type="slidenum">
              <a:rPr lang="en-US" smtClean="0"/>
              <a:t>33</a:t>
            </a:fld>
            <a:endParaRPr lang="en-US" dirty="0"/>
          </a:p>
        </p:txBody>
      </p:sp>
    </p:spTree>
    <p:extLst>
      <p:ext uri="{BB962C8B-B14F-4D97-AF65-F5344CB8AC3E}">
        <p14:creationId xmlns:p14="http://schemas.microsoft.com/office/powerpoint/2010/main" val="621337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C324D2A-FAFC-9CE6-C570-D1A32B5331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2810BF4-6322-878E-F06D-7B38B7A833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0F44B7D0-B28D-78AC-DF71-7362B0087B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6E4607C0-4288-0765-4292-B50C9549F102}"/>
              </a:ext>
            </a:extLst>
          </p:cNvPr>
          <p:cNvSpPr>
            <a:spLocks noGrp="1"/>
          </p:cNvSpPr>
          <p:nvPr>
            <p:ph type="sldNum" sz="quarter" idx="5"/>
          </p:nvPr>
        </p:nvSpPr>
        <p:spPr/>
        <p:txBody>
          <a:bodyPr/>
          <a:lstStyle/>
          <a:p>
            <a:fld id="{A89C7E07-3C67-C64C-8DA0-0404F6303970}" type="slidenum">
              <a:rPr lang="en-US" smtClean="0"/>
              <a:t>34</a:t>
            </a:fld>
            <a:endParaRPr lang="en-US" dirty="0"/>
          </a:p>
        </p:txBody>
      </p:sp>
    </p:spTree>
    <p:extLst>
      <p:ext uri="{BB962C8B-B14F-4D97-AF65-F5344CB8AC3E}">
        <p14:creationId xmlns:p14="http://schemas.microsoft.com/office/powerpoint/2010/main" val="36807199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9D196DC-1759-6B7A-AED6-DBB5FFDB68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76FA030-753C-5C2C-9C92-ABDA6F6697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C14889F-4AED-F283-48C3-0854AC2E24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95EBB517-076F-1627-A4AB-2600C98127D1}"/>
              </a:ext>
            </a:extLst>
          </p:cNvPr>
          <p:cNvSpPr>
            <a:spLocks noGrp="1"/>
          </p:cNvSpPr>
          <p:nvPr>
            <p:ph type="sldNum" sz="quarter" idx="5"/>
          </p:nvPr>
        </p:nvSpPr>
        <p:spPr/>
        <p:txBody>
          <a:bodyPr/>
          <a:lstStyle/>
          <a:p>
            <a:fld id="{A89C7E07-3C67-C64C-8DA0-0404F6303970}" type="slidenum">
              <a:rPr lang="en-US" smtClean="0"/>
              <a:t>35</a:t>
            </a:fld>
            <a:endParaRPr lang="en-US" dirty="0"/>
          </a:p>
        </p:txBody>
      </p:sp>
    </p:spTree>
    <p:extLst>
      <p:ext uri="{BB962C8B-B14F-4D97-AF65-F5344CB8AC3E}">
        <p14:creationId xmlns:p14="http://schemas.microsoft.com/office/powerpoint/2010/main" val="7145629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1372E80-E6C0-CA15-841E-44767EEDDE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97BAA9FD-384B-94EB-324D-6E6A84279D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D29CB081-9644-1A35-B595-A7876397B2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767DBBD1-33E6-D0FA-7BC6-D178D46B1191}"/>
              </a:ext>
            </a:extLst>
          </p:cNvPr>
          <p:cNvSpPr>
            <a:spLocks noGrp="1"/>
          </p:cNvSpPr>
          <p:nvPr>
            <p:ph type="sldNum" sz="quarter" idx="5"/>
          </p:nvPr>
        </p:nvSpPr>
        <p:spPr/>
        <p:txBody>
          <a:bodyPr/>
          <a:lstStyle/>
          <a:p>
            <a:fld id="{A89C7E07-3C67-C64C-8DA0-0404F6303970}" type="slidenum">
              <a:rPr lang="en-US" smtClean="0"/>
              <a:t>36</a:t>
            </a:fld>
            <a:endParaRPr lang="en-US" dirty="0"/>
          </a:p>
        </p:txBody>
      </p:sp>
    </p:spTree>
    <p:extLst>
      <p:ext uri="{BB962C8B-B14F-4D97-AF65-F5344CB8AC3E}">
        <p14:creationId xmlns:p14="http://schemas.microsoft.com/office/powerpoint/2010/main" val="34232254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851C144-03B0-F9E5-9F0D-BF470403BC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5B9C725-E6A7-2D97-9661-CEDE384EDE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4E74FD9-88CC-F56D-05F9-8CBDD02B8D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EC26D50B-46E1-1255-B340-2F20B3B8277E}"/>
              </a:ext>
            </a:extLst>
          </p:cNvPr>
          <p:cNvSpPr>
            <a:spLocks noGrp="1"/>
          </p:cNvSpPr>
          <p:nvPr>
            <p:ph type="sldNum" sz="quarter" idx="5"/>
          </p:nvPr>
        </p:nvSpPr>
        <p:spPr/>
        <p:txBody>
          <a:bodyPr/>
          <a:lstStyle/>
          <a:p>
            <a:fld id="{A89C7E07-3C67-C64C-8DA0-0404F6303970}" type="slidenum">
              <a:rPr lang="en-US" smtClean="0"/>
              <a:t>37</a:t>
            </a:fld>
            <a:endParaRPr lang="en-US" dirty="0"/>
          </a:p>
        </p:txBody>
      </p:sp>
    </p:spTree>
    <p:extLst>
      <p:ext uri="{BB962C8B-B14F-4D97-AF65-F5344CB8AC3E}">
        <p14:creationId xmlns:p14="http://schemas.microsoft.com/office/powerpoint/2010/main" val="2086011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5F9BF88-C9A2-3C83-FC68-24B82A9CB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4E995F9-C473-60CC-0EAB-FE5818B232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741963A3-C5F9-5278-7953-804AC2424D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F24E730A-1712-C544-13B9-EE372E2A3D60}"/>
              </a:ext>
            </a:extLst>
          </p:cNvPr>
          <p:cNvSpPr>
            <a:spLocks noGrp="1"/>
          </p:cNvSpPr>
          <p:nvPr>
            <p:ph type="sldNum" sz="quarter" idx="5"/>
          </p:nvPr>
        </p:nvSpPr>
        <p:spPr/>
        <p:txBody>
          <a:bodyPr/>
          <a:lstStyle/>
          <a:p>
            <a:fld id="{A89C7E07-3C67-C64C-8DA0-0404F6303970}" type="slidenum">
              <a:rPr lang="en-US" smtClean="0"/>
              <a:t>38</a:t>
            </a:fld>
            <a:endParaRPr lang="en-US" dirty="0"/>
          </a:p>
        </p:txBody>
      </p:sp>
    </p:spTree>
    <p:extLst>
      <p:ext uri="{BB962C8B-B14F-4D97-AF65-F5344CB8AC3E}">
        <p14:creationId xmlns:p14="http://schemas.microsoft.com/office/powerpoint/2010/main" val="6275551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8B0FB0D-FE14-FBB1-F919-4507127091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2A5DCCF-8EBE-CCDE-20DA-2DFD35AC2C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0F4FA86A-7780-057E-EAAD-0873A99699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399BB8C7-6637-58AB-D432-A4FB1F7458A7}"/>
              </a:ext>
            </a:extLst>
          </p:cNvPr>
          <p:cNvSpPr>
            <a:spLocks noGrp="1"/>
          </p:cNvSpPr>
          <p:nvPr>
            <p:ph type="sldNum" sz="quarter" idx="5"/>
          </p:nvPr>
        </p:nvSpPr>
        <p:spPr/>
        <p:txBody>
          <a:bodyPr/>
          <a:lstStyle/>
          <a:p>
            <a:fld id="{A89C7E07-3C67-C64C-8DA0-0404F6303970}" type="slidenum">
              <a:rPr lang="en-US" smtClean="0"/>
              <a:t>39</a:t>
            </a:fld>
            <a:endParaRPr lang="en-US" dirty="0"/>
          </a:p>
        </p:txBody>
      </p:sp>
    </p:spTree>
    <p:extLst>
      <p:ext uri="{BB962C8B-B14F-4D97-AF65-F5344CB8AC3E}">
        <p14:creationId xmlns:p14="http://schemas.microsoft.com/office/powerpoint/2010/main" val="1786675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2C63A92-2EA0-6A53-6FB3-513D46D974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96F04CB6-0F3D-2A19-8945-78A0504B54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947ACE54-9616-918B-C7BC-ADF0632D53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BA2ADEE2-12F4-0E57-8913-DEA80AC0870C}"/>
              </a:ext>
            </a:extLst>
          </p:cNvPr>
          <p:cNvSpPr>
            <a:spLocks noGrp="1"/>
          </p:cNvSpPr>
          <p:nvPr>
            <p:ph type="sldNum" sz="quarter" idx="5"/>
          </p:nvPr>
        </p:nvSpPr>
        <p:spPr/>
        <p:txBody>
          <a:bodyPr/>
          <a:lstStyle/>
          <a:p>
            <a:fld id="{A89C7E07-3C67-C64C-8DA0-0404F6303970}" type="slidenum">
              <a:rPr lang="en-US" smtClean="0"/>
              <a:t>40</a:t>
            </a:fld>
            <a:endParaRPr lang="en-US" dirty="0"/>
          </a:p>
        </p:txBody>
      </p:sp>
    </p:spTree>
    <p:extLst>
      <p:ext uri="{BB962C8B-B14F-4D97-AF65-F5344CB8AC3E}">
        <p14:creationId xmlns:p14="http://schemas.microsoft.com/office/powerpoint/2010/main" val="3512405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41</a:t>
            </a:fld>
            <a:endParaRPr lang="en-US" dirty="0"/>
          </a:p>
        </p:txBody>
      </p:sp>
    </p:spTree>
    <p:extLst>
      <p:ext uri="{BB962C8B-B14F-4D97-AF65-F5344CB8AC3E}">
        <p14:creationId xmlns:p14="http://schemas.microsoft.com/office/powerpoint/2010/main" val="2858388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9B75421-EC1C-AC67-D04A-F0C53B876B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9D0545A-02AE-CB76-3B98-603C92DB40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1250AE8-FA4E-9F56-39D3-EFAE07B9A2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4E7B5471-04AE-3ADD-0292-4DB60246583B}"/>
              </a:ext>
            </a:extLst>
          </p:cNvPr>
          <p:cNvSpPr>
            <a:spLocks noGrp="1"/>
          </p:cNvSpPr>
          <p:nvPr>
            <p:ph type="sldNum" sz="quarter" idx="5"/>
          </p:nvPr>
        </p:nvSpPr>
        <p:spPr/>
        <p:txBody>
          <a:bodyPr/>
          <a:lstStyle/>
          <a:p>
            <a:fld id="{A89C7E07-3C67-C64C-8DA0-0404F6303970}" type="slidenum">
              <a:rPr lang="en-US" smtClean="0"/>
              <a:t>42</a:t>
            </a:fld>
            <a:endParaRPr lang="en-US" dirty="0"/>
          </a:p>
        </p:txBody>
      </p:sp>
    </p:spTree>
    <p:extLst>
      <p:ext uri="{BB962C8B-B14F-4D97-AF65-F5344CB8AC3E}">
        <p14:creationId xmlns:p14="http://schemas.microsoft.com/office/powerpoint/2010/main" val="1609265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ABEFB94-8C35-73CE-28A9-D00D3A8B10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B0BEA59-10E5-47DE-6109-05F8660B72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2BF69BDB-564C-F19C-F97C-25A808B6EF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C6CB5E48-8D45-34CB-445C-77BE93E216C8}"/>
              </a:ext>
            </a:extLst>
          </p:cNvPr>
          <p:cNvSpPr>
            <a:spLocks noGrp="1"/>
          </p:cNvSpPr>
          <p:nvPr>
            <p:ph type="sldNum" sz="quarter" idx="5"/>
          </p:nvPr>
        </p:nvSpPr>
        <p:spPr/>
        <p:txBody>
          <a:bodyPr/>
          <a:lstStyle/>
          <a:p>
            <a:fld id="{A89C7E07-3C67-C64C-8DA0-0404F6303970}" type="slidenum">
              <a:rPr lang="en-US" smtClean="0"/>
              <a:t>44</a:t>
            </a:fld>
            <a:endParaRPr lang="en-US" dirty="0"/>
          </a:p>
        </p:txBody>
      </p:sp>
    </p:spTree>
    <p:extLst>
      <p:ext uri="{BB962C8B-B14F-4D97-AF65-F5344CB8AC3E}">
        <p14:creationId xmlns:p14="http://schemas.microsoft.com/office/powerpoint/2010/main" val="5200230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B89BB85-3D44-79B7-E546-62BAE7683F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1AB34C7B-4F99-BF79-18F6-16A95321EF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5D70EAA-084E-40E7-AAB9-CB59BFE24E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AC4E6DBE-61CF-AB48-BACF-9C3C86B07B67}"/>
              </a:ext>
            </a:extLst>
          </p:cNvPr>
          <p:cNvSpPr>
            <a:spLocks noGrp="1"/>
          </p:cNvSpPr>
          <p:nvPr>
            <p:ph type="sldNum" sz="quarter" idx="5"/>
          </p:nvPr>
        </p:nvSpPr>
        <p:spPr/>
        <p:txBody>
          <a:bodyPr/>
          <a:lstStyle/>
          <a:p>
            <a:fld id="{A89C7E07-3C67-C64C-8DA0-0404F6303970}" type="slidenum">
              <a:rPr lang="en-US" smtClean="0"/>
              <a:t>45</a:t>
            </a:fld>
            <a:endParaRPr lang="en-US" dirty="0"/>
          </a:p>
        </p:txBody>
      </p:sp>
    </p:spTree>
    <p:extLst>
      <p:ext uri="{BB962C8B-B14F-4D97-AF65-F5344CB8AC3E}">
        <p14:creationId xmlns:p14="http://schemas.microsoft.com/office/powerpoint/2010/main" val="39390254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A3C0157-BBF7-A8FB-72D4-7EB87339D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D6FB16DD-00B4-0AEB-92F5-C6C14883FF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4C0EBAD1-F0FC-CE15-8E51-9301B9356E1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2CFE2BE7-CDB6-F369-3015-2576EA2F05BD}"/>
              </a:ext>
            </a:extLst>
          </p:cNvPr>
          <p:cNvSpPr>
            <a:spLocks noGrp="1"/>
          </p:cNvSpPr>
          <p:nvPr>
            <p:ph type="sldNum" sz="quarter" idx="5"/>
          </p:nvPr>
        </p:nvSpPr>
        <p:spPr/>
        <p:txBody>
          <a:bodyPr/>
          <a:lstStyle/>
          <a:p>
            <a:fld id="{A89C7E07-3C67-C64C-8DA0-0404F6303970}" type="slidenum">
              <a:rPr lang="en-US" smtClean="0"/>
              <a:t>46</a:t>
            </a:fld>
            <a:endParaRPr lang="en-US" dirty="0"/>
          </a:p>
        </p:txBody>
      </p:sp>
    </p:spTree>
    <p:extLst>
      <p:ext uri="{BB962C8B-B14F-4D97-AF65-F5344CB8AC3E}">
        <p14:creationId xmlns:p14="http://schemas.microsoft.com/office/powerpoint/2010/main" val="35207652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DFD60F3-0EFE-CE89-DADE-8C66F89F1E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4EBC622-D0D6-A8A6-A173-A9A968A1E9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B646E48-F60F-BC7B-89D3-1E9813423D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EED9CF3F-B4FE-D212-382A-EECDAD1ECC79}"/>
              </a:ext>
            </a:extLst>
          </p:cNvPr>
          <p:cNvSpPr>
            <a:spLocks noGrp="1"/>
          </p:cNvSpPr>
          <p:nvPr>
            <p:ph type="sldNum" sz="quarter" idx="5"/>
          </p:nvPr>
        </p:nvSpPr>
        <p:spPr/>
        <p:txBody>
          <a:bodyPr/>
          <a:lstStyle/>
          <a:p>
            <a:fld id="{A89C7E07-3C67-C64C-8DA0-0404F6303970}" type="slidenum">
              <a:rPr lang="en-US" smtClean="0"/>
              <a:t>47</a:t>
            </a:fld>
            <a:endParaRPr lang="en-US" dirty="0"/>
          </a:p>
        </p:txBody>
      </p:sp>
    </p:spTree>
    <p:extLst>
      <p:ext uri="{BB962C8B-B14F-4D97-AF65-F5344CB8AC3E}">
        <p14:creationId xmlns:p14="http://schemas.microsoft.com/office/powerpoint/2010/main" val="3322569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6F6B974-0D54-879A-89D5-D3590CEE9C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3FE2A52-6287-8E24-1DA0-C6B787263E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4A5B01B6-4382-BCD6-FAF6-690F1D93EE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2D54E619-F9AD-D76E-EE8C-AF81FA7D9A67}"/>
              </a:ext>
            </a:extLst>
          </p:cNvPr>
          <p:cNvSpPr>
            <a:spLocks noGrp="1"/>
          </p:cNvSpPr>
          <p:nvPr>
            <p:ph type="sldNum" sz="quarter" idx="5"/>
          </p:nvPr>
        </p:nvSpPr>
        <p:spPr/>
        <p:txBody>
          <a:bodyPr/>
          <a:lstStyle/>
          <a:p>
            <a:fld id="{A89C7E07-3C67-C64C-8DA0-0404F6303970}" type="slidenum">
              <a:rPr lang="en-US" smtClean="0"/>
              <a:t>48</a:t>
            </a:fld>
            <a:endParaRPr lang="en-US" dirty="0"/>
          </a:p>
        </p:txBody>
      </p:sp>
    </p:spTree>
    <p:extLst>
      <p:ext uri="{BB962C8B-B14F-4D97-AF65-F5344CB8AC3E}">
        <p14:creationId xmlns:p14="http://schemas.microsoft.com/office/powerpoint/2010/main" val="18820361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33DBA11-352A-4427-2355-166F15F601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10377E5-FAA6-D83D-5BA1-92A35B6080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535CC4DA-B4E3-D37F-0EF5-5FBD4EEBFF3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NB: Vision de SPANB 2016-2020: </a:t>
            </a:r>
            <a:r>
              <a:rPr lang="fr-FR" sz="1200" i="1" kern="1200" dirty="0">
                <a:solidFill>
                  <a:schemeClr val="tx1"/>
                </a:solidFill>
                <a:effectLst/>
                <a:latin typeface="+mn-lt"/>
                <a:ea typeface="+mn-ea"/>
                <a:cs typeface="+mn-cs"/>
              </a:rPr>
              <a:t>« </a:t>
            </a:r>
            <a:r>
              <a:rPr lang="fr-FR" sz="1200" b="1" i="1" kern="1200" dirty="0">
                <a:solidFill>
                  <a:schemeClr val="tx1"/>
                </a:solidFill>
                <a:effectLst/>
                <a:latin typeface="+mn-lt"/>
                <a:ea typeface="+mn-ea"/>
                <a:cs typeface="+mn-cs"/>
              </a:rPr>
              <a:t>D’ici à 2035, la biodiversité est gérée de façon durable par son intégration dans tous les secteurs nationaux pertinents, participe à l’essor du pays et tous les Congolais sont conscients de sa valeur et de sa contribution pour leur bien- être </a:t>
            </a:r>
            <a:r>
              <a:rPr lang="fr-FR" sz="1200" i="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xmlns="" id="{E5C78F80-46A0-2012-45AC-A3FF5B7E8828}"/>
              </a:ext>
            </a:extLst>
          </p:cNvPr>
          <p:cNvSpPr>
            <a:spLocks noGrp="1"/>
          </p:cNvSpPr>
          <p:nvPr>
            <p:ph type="sldNum" sz="quarter" idx="5"/>
          </p:nvPr>
        </p:nvSpPr>
        <p:spPr/>
        <p:txBody>
          <a:bodyPr/>
          <a:lstStyle/>
          <a:p>
            <a:fld id="{A89C7E07-3C67-C64C-8DA0-0404F6303970}" type="slidenum">
              <a:rPr lang="en-US" smtClean="0"/>
              <a:t>49</a:t>
            </a:fld>
            <a:endParaRPr lang="en-US" dirty="0"/>
          </a:p>
        </p:txBody>
      </p:sp>
    </p:spTree>
    <p:extLst>
      <p:ext uri="{BB962C8B-B14F-4D97-AF65-F5344CB8AC3E}">
        <p14:creationId xmlns:p14="http://schemas.microsoft.com/office/powerpoint/2010/main" val="30711869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50</a:t>
            </a:fld>
            <a:endParaRPr lang="en-US" dirty="0"/>
          </a:p>
        </p:txBody>
      </p:sp>
    </p:spTree>
    <p:extLst>
      <p:ext uri="{BB962C8B-B14F-4D97-AF65-F5344CB8AC3E}">
        <p14:creationId xmlns:p14="http://schemas.microsoft.com/office/powerpoint/2010/main" val="20595378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4B81EA7-2A9D-9F03-2792-7FBDDFA007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846FFAE-6491-B22B-6BEA-31C2E04ADE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B49D4A8-7405-096A-BD67-14E918E9AD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B76F5C99-CD4D-6FAF-CE03-1223519574DE}"/>
              </a:ext>
            </a:extLst>
          </p:cNvPr>
          <p:cNvSpPr>
            <a:spLocks noGrp="1"/>
          </p:cNvSpPr>
          <p:nvPr>
            <p:ph type="sldNum" sz="quarter" idx="5"/>
          </p:nvPr>
        </p:nvSpPr>
        <p:spPr/>
        <p:txBody>
          <a:bodyPr/>
          <a:lstStyle/>
          <a:p>
            <a:fld id="{A89C7E07-3C67-C64C-8DA0-0404F6303970}" type="slidenum">
              <a:rPr lang="en-US" smtClean="0"/>
              <a:t>51</a:t>
            </a:fld>
            <a:endParaRPr lang="en-US" dirty="0"/>
          </a:p>
        </p:txBody>
      </p:sp>
    </p:spTree>
    <p:extLst>
      <p:ext uri="{BB962C8B-B14F-4D97-AF65-F5344CB8AC3E}">
        <p14:creationId xmlns:p14="http://schemas.microsoft.com/office/powerpoint/2010/main" val="10828641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8FC43F5-B0EC-0B47-5A16-DE2300B936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579D263-B6CA-1834-11B1-25F4ED3080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34C78D8-0E5E-E64B-BE68-1ECAD356C78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EF0B4FE9-060F-2F34-1CBE-0F8F06D402C6}"/>
              </a:ext>
            </a:extLst>
          </p:cNvPr>
          <p:cNvSpPr>
            <a:spLocks noGrp="1"/>
          </p:cNvSpPr>
          <p:nvPr>
            <p:ph type="sldNum" sz="quarter" idx="5"/>
          </p:nvPr>
        </p:nvSpPr>
        <p:spPr/>
        <p:txBody>
          <a:bodyPr/>
          <a:lstStyle/>
          <a:p>
            <a:fld id="{A89C7E07-3C67-C64C-8DA0-0404F6303970}" type="slidenum">
              <a:rPr lang="en-US" smtClean="0"/>
              <a:t>52</a:t>
            </a:fld>
            <a:endParaRPr lang="en-US" dirty="0"/>
          </a:p>
        </p:txBody>
      </p:sp>
    </p:spTree>
    <p:extLst>
      <p:ext uri="{BB962C8B-B14F-4D97-AF65-F5344CB8AC3E}">
        <p14:creationId xmlns:p14="http://schemas.microsoft.com/office/powerpoint/2010/main" val="33369865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0A91160-9090-E8FD-F25F-978FC071ED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9D42D33-7FCB-6927-8450-AD302C5C21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CA7F66D-6E5E-1398-FFEC-00547310DC3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0297376D-E3D9-B561-6C48-986A071DAF74}"/>
              </a:ext>
            </a:extLst>
          </p:cNvPr>
          <p:cNvSpPr>
            <a:spLocks noGrp="1"/>
          </p:cNvSpPr>
          <p:nvPr>
            <p:ph type="sldNum" sz="quarter" idx="5"/>
          </p:nvPr>
        </p:nvSpPr>
        <p:spPr/>
        <p:txBody>
          <a:bodyPr/>
          <a:lstStyle/>
          <a:p>
            <a:fld id="{A89C7E07-3C67-C64C-8DA0-0404F6303970}" type="slidenum">
              <a:rPr lang="en-US" smtClean="0"/>
              <a:t>53</a:t>
            </a:fld>
            <a:endParaRPr lang="en-US" dirty="0"/>
          </a:p>
        </p:txBody>
      </p:sp>
    </p:spTree>
    <p:extLst>
      <p:ext uri="{BB962C8B-B14F-4D97-AF65-F5344CB8AC3E}">
        <p14:creationId xmlns:p14="http://schemas.microsoft.com/office/powerpoint/2010/main" val="30945886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D5FFFCC-E31B-B712-389B-747B394CEA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913AF682-023E-51AE-4E52-6FE0DD1F70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0D0452EF-8C83-18AE-C05C-16A50E79AC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76B67B0C-CEAD-B0CC-6F95-D344B04EAEBD}"/>
              </a:ext>
            </a:extLst>
          </p:cNvPr>
          <p:cNvSpPr>
            <a:spLocks noGrp="1"/>
          </p:cNvSpPr>
          <p:nvPr>
            <p:ph type="sldNum" sz="quarter" idx="5"/>
          </p:nvPr>
        </p:nvSpPr>
        <p:spPr/>
        <p:txBody>
          <a:bodyPr/>
          <a:lstStyle/>
          <a:p>
            <a:fld id="{A89C7E07-3C67-C64C-8DA0-0404F6303970}" type="slidenum">
              <a:rPr lang="en-US" smtClean="0"/>
              <a:t>57</a:t>
            </a:fld>
            <a:endParaRPr lang="en-US" dirty="0"/>
          </a:p>
        </p:txBody>
      </p:sp>
    </p:spTree>
    <p:extLst>
      <p:ext uri="{BB962C8B-B14F-4D97-AF65-F5344CB8AC3E}">
        <p14:creationId xmlns:p14="http://schemas.microsoft.com/office/powerpoint/2010/main" val="8006365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61A05D8-A3A5-1997-B904-9E8AE29C86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1F4662B-6120-BB9D-083A-08550D2A8C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8A3FF0B4-2180-9511-98B6-61234B8BED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7E28D196-51E6-9B16-7967-708EE9160371}"/>
              </a:ext>
            </a:extLst>
          </p:cNvPr>
          <p:cNvSpPr>
            <a:spLocks noGrp="1"/>
          </p:cNvSpPr>
          <p:nvPr>
            <p:ph type="sldNum" sz="quarter" idx="5"/>
          </p:nvPr>
        </p:nvSpPr>
        <p:spPr/>
        <p:txBody>
          <a:bodyPr/>
          <a:lstStyle/>
          <a:p>
            <a:fld id="{A89C7E07-3C67-C64C-8DA0-0404F6303970}" type="slidenum">
              <a:rPr lang="en-US" smtClean="0"/>
              <a:t>58</a:t>
            </a:fld>
            <a:endParaRPr lang="en-US" dirty="0"/>
          </a:p>
        </p:txBody>
      </p:sp>
    </p:spTree>
    <p:extLst>
      <p:ext uri="{BB962C8B-B14F-4D97-AF65-F5344CB8AC3E}">
        <p14:creationId xmlns:p14="http://schemas.microsoft.com/office/powerpoint/2010/main" val="6598657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C2951F6-CCAE-713B-AE08-B3F010F959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478A30E-295F-634A-7C14-136D416A52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DDC31AE0-CA4E-550D-DDEE-4E30D15E886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FCEB27C1-9ACB-011B-D1F7-B53A01E01658}"/>
              </a:ext>
            </a:extLst>
          </p:cNvPr>
          <p:cNvSpPr>
            <a:spLocks noGrp="1"/>
          </p:cNvSpPr>
          <p:nvPr>
            <p:ph type="sldNum" sz="quarter" idx="5"/>
          </p:nvPr>
        </p:nvSpPr>
        <p:spPr/>
        <p:txBody>
          <a:bodyPr/>
          <a:lstStyle/>
          <a:p>
            <a:fld id="{A89C7E07-3C67-C64C-8DA0-0404F6303970}" type="slidenum">
              <a:rPr lang="en-US" smtClean="0"/>
              <a:t>59</a:t>
            </a:fld>
            <a:endParaRPr lang="en-US" dirty="0"/>
          </a:p>
        </p:txBody>
      </p:sp>
    </p:spTree>
    <p:extLst>
      <p:ext uri="{BB962C8B-B14F-4D97-AF65-F5344CB8AC3E}">
        <p14:creationId xmlns:p14="http://schemas.microsoft.com/office/powerpoint/2010/main" val="23709421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191339A-885F-1FDF-8BDE-4E167D5039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23B8DF76-0454-D487-A499-548F8493CB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4D8002C3-1DA0-9FA6-1323-674235C65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AFF122C5-277C-24C6-9817-0B0C5DF8B3C6}"/>
              </a:ext>
            </a:extLst>
          </p:cNvPr>
          <p:cNvSpPr>
            <a:spLocks noGrp="1"/>
          </p:cNvSpPr>
          <p:nvPr>
            <p:ph type="sldNum" sz="quarter" idx="5"/>
          </p:nvPr>
        </p:nvSpPr>
        <p:spPr/>
        <p:txBody>
          <a:bodyPr/>
          <a:lstStyle/>
          <a:p>
            <a:fld id="{A89C7E07-3C67-C64C-8DA0-0404F6303970}" type="slidenum">
              <a:rPr lang="en-US" smtClean="0"/>
              <a:t>60</a:t>
            </a:fld>
            <a:endParaRPr lang="en-US" dirty="0"/>
          </a:p>
        </p:txBody>
      </p:sp>
    </p:spTree>
    <p:extLst>
      <p:ext uri="{BB962C8B-B14F-4D97-AF65-F5344CB8AC3E}">
        <p14:creationId xmlns:p14="http://schemas.microsoft.com/office/powerpoint/2010/main" val="38422315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3318DE7-79E9-62A1-9FFF-DA3C671543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0F41F06B-8819-7E38-AB61-03EDC08ED6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97DC04D3-BD5B-5CF5-3A1A-38E89BB067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E3EE9191-1D18-4BFB-FDE8-322E07496579}"/>
              </a:ext>
            </a:extLst>
          </p:cNvPr>
          <p:cNvSpPr>
            <a:spLocks noGrp="1"/>
          </p:cNvSpPr>
          <p:nvPr>
            <p:ph type="sldNum" sz="quarter" idx="5"/>
          </p:nvPr>
        </p:nvSpPr>
        <p:spPr/>
        <p:txBody>
          <a:bodyPr/>
          <a:lstStyle/>
          <a:p>
            <a:fld id="{A89C7E07-3C67-C64C-8DA0-0404F6303970}" type="slidenum">
              <a:rPr lang="en-US" smtClean="0"/>
              <a:t>61</a:t>
            </a:fld>
            <a:endParaRPr lang="en-US" dirty="0"/>
          </a:p>
        </p:txBody>
      </p:sp>
    </p:spTree>
    <p:extLst>
      <p:ext uri="{BB962C8B-B14F-4D97-AF65-F5344CB8AC3E}">
        <p14:creationId xmlns:p14="http://schemas.microsoft.com/office/powerpoint/2010/main" val="166993282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7676ADB-EBD6-8A98-0C4D-588F22EF49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4C50983-5957-4193-78AF-E15354952D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1724664-8763-130D-CFCC-B2219BF120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C6ED3159-D484-44D6-64CE-15E81D384A5F}"/>
              </a:ext>
            </a:extLst>
          </p:cNvPr>
          <p:cNvSpPr>
            <a:spLocks noGrp="1"/>
          </p:cNvSpPr>
          <p:nvPr>
            <p:ph type="sldNum" sz="quarter" idx="5"/>
          </p:nvPr>
        </p:nvSpPr>
        <p:spPr/>
        <p:txBody>
          <a:bodyPr/>
          <a:lstStyle/>
          <a:p>
            <a:fld id="{A89C7E07-3C67-C64C-8DA0-0404F6303970}" type="slidenum">
              <a:rPr lang="en-US" smtClean="0"/>
              <a:t>62</a:t>
            </a:fld>
            <a:endParaRPr lang="en-US" dirty="0"/>
          </a:p>
        </p:txBody>
      </p:sp>
    </p:spTree>
    <p:extLst>
      <p:ext uri="{BB962C8B-B14F-4D97-AF65-F5344CB8AC3E}">
        <p14:creationId xmlns:p14="http://schemas.microsoft.com/office/powerpoint/2010/main" val="27712383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B5002AB-EFA9-B34A-08F8-8DC2F8B2B8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E7CEBB3-8B93-6EA0-6AC3-EB1C431D26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465F202F-0908-3242-75CD-EAE080169F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72AD7D89-7133-0CF9-77F6-79934AEA548F}"/>
              </a:ext>
            </a:extLst>
          </p:cNvPr>
          <p:cNvSpPr>
            <a:spLocks noGrp="1"/>
          </p:cNvSpPr>
          <p:nvPr>
            <p:ph type="sldNum" sz="quarter" idx="5"/>
          </p:nvPr>
        </p:nvSpPr>
        <p:spPr/>
        <p:txBody>
          <a:bodyPr/>
          <a:lstStyle/>
          <a:p>
            <a:fld id="{A89C7E07-3C67-C64C-8DA0-0404F6303970}" type="slidenum">
              <a:rPr lang="en-US" smtClean="0"/>
              <a:t>63</a:t>
            </a:fld>
            <a:endParaRPr lang="en-US" dirty="0"/>
          </a:p>
        </p:txBody>
      </p:sp>
    </p:spTree>
    <p:extLst>
      <p:ext uri="{BB962C8B-B14F-4D97-AF65-F5344CB8AC3E}">
        <p14:creationId xmlns:p14="http://schemas.microsoft.com/office/powerpoint/2010/main" val="13994887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6C8A1B3-078B-7C31-9E45-06C946B93E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B0030F3-A742-1509-6119-EB155A714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2FEF12A9-3F32-2D29-0708-A7B3637CCB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DA8B9465-EED5-BADD-C3FB-3169872AB994}"/>
              </a:ext>
            </a:extLst>
          </p:cNvPr>
          <p:cNvSpPr>
            <a:spLocks noGrp="1"/>
          </p:cNvSpPr>
          <p:nvPr>
            <p:ph type="sldNum" sz="quarter" idx="5"/>
          </p:nvPr>
        </p:nvSpPr>
        <p:spPr/>
        <p:txBody>
          <a:bodyPr/>
          <a:lstStyle/>
          <a:p>
            <a:fld id="{A89C7E07-3C67-C64C-8DA0-0404F6303970}" type="slidenum">
              <a:rPr lang="en-US" smtClean="0"/>
              <a:t>64</a:t>
            </a:fld>
            <a:endParaRPr lang="en-US" dirty="0"/>
          </a:p>
        </p:txBody>
      </p:sp>
    </p:spTree>
    <p:extLst>
      <p:ext uri="{BB962C8B-B14F-4D97-AF65-F5344CB8AC3E}">
        <p14:creationId xmlns:p14="http://schemas.microsoft.com/office/powerpoint/2010/main" val="105496944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ADEFA3E-48EC-3C8B-DAAF-9A50CADAFB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63BECCD-61EF-E51F-952B-3567EDB3F2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80CD692-4AB6-C50E-18BB-F5010BEED8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C16684A0-5055-C75A-6218-A986AC9762C4}"/>
              </a:ext>
            </a:extLst>
          </p:cNvPr>
          <p:cNvSpPr>
            <a:spLocks noGrp="1"/>
          </p:cNvSpPr>
          <p:nvPr>
            <p:ph type="sldNum" sz="quarter" idx="5"/>
          </p:nvPr>
        </p:nvSpPr>
        <p:spPr/>
        <p:txBody>
          <a:bodyPr/>
          <a:lstStyle/>
          <a:p>
            <a:fld id="{A89C7E07-3C67-C64C-8DA0-0404F6303970}" type="slidenum">
              <a:rPr lang="en-US" smtClean="0"/>
              <a:t>65</a:t>
            </a:fld>
            <a:endParaRPr lang="en-US" dirty="0"/>
          </a:p>
        </p:txBody>
      </p:sp>
    </p:spTree>
    <p:extLst>
      <p:ext uri="{BB962C8B-B14F-4D97-AF65-F5344CB8AC3E}">
        <p14:creationId xmlns:p14="http://schemas.microsoft.com/office/powerpoint/2010/main" val="110312845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AC103F4-2604-8202-E7FF-A11D55630B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09746D32-7A2E-1117-DF86-BB53202279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6BB19CC-1C32-E3DA-6B21-7C3AED126A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xmlns="" id="{CADB321C-5F19-AF28-725C-ADBCC3BC17A9}"/>
              </a:ext>
            </a:extLst>
          </p:cNvPr>
          <p:cNvSpPr>
            <a:spLocks noGrp="1"/>
          </p:cNvSpPr>
          <p:nvPr>
            <p:ph type="sldNum" sz="quarter" idx="5"/>
          </p:nvPr>
        </p:nvSpPr>
        <p:spPr/>
        <p:txBody>
          <a:bodyPr/>
          <a:lstStyle/>
          <a:p>
            <a:fld id="{A89C7E07-3C67-C64C-8DA0-0404F6303970}" type="slidenum">
              <a:rPr lang="en-US" smtClean="0"/>
              <a:t>67</a:t>
            </a:fld>
            <a:endParaRPr lang="en-US" dirty="0"/>
          </a:p>
        </p:txBody>
      </p:sp>
    </p:spTree>
    <p:extLst>
      <p:ext uri="{BB962C8B-B14F-4D97-AF65-F5344CB8AC3E}">
        <p14:creationId xmlns:p14="http://schemas.microsoft.com/office/powerpoint/2010/main" val="31218098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9C7E07-3C67-C64C-8DA0-0404F6303970}" type="slidenum">
              <a:rPr lang="en-US" smtClean="0"/>
              <a:t>68</a:t>
            </a:fld>
            <a:endParaRPr lang="en-US" dirty="0"/>
          </a:p>
        </p:txBody>
      </p:sp>
    </p:spTree>
    <p:extLst>
      <p:ext uri="{BB962C8B-B14F-4D97-AF65-F5344CB8AC3E}">
        <p14:creationId xmlns:p14="http://schemas.microsoft.com/office/powerpoint/2010/main" val="3002662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xmlns="" id="{C26C18C3-ED25-DD4B-BA72-24932D54DE37}"/>
              </a:ext>
              <a:ext uri="{C183D7F6-B498-43B3-948B-1728B52AA6E4}">
                <adec:decorative xmlns:adec="http://schemas.microsoft.com/office/drawing/2017/decorative" xmlns=""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xmlns=""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xmlns=""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xmlns=""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xmlns="" id="{A69706A2-3726-FE4E-B923-E75D48597816}"/>
              </a:ext>
              <a:ext uri="{C183D7F6-B498-43B3-948B-1728B52AA6E4}">
                <adec:decorative xmlns:adec="http://schemas.microsoft.com/office/drawing/2017/decorative" xmlns=""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1327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xmlns="" id="{806C6F65-35CD-D64B-992A-0C1C1E00384D}"/>
              </a:ext>
              <a:ext uri="{C183D7F6-B498-43B3-948B-1728B52AA6E4}">
                <adec:decorative xmlns:adec="http://schemas.microsoft.com/office/drawing/2017/decorative" xmlns="" val="1"/>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xmlns=""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8" name="Freeform 7">
              <a:extLst>
                <a:ext uri="{FF2B5EF4-FFF2-40B4-BE49-F238E27FC236}">
                  <a16:creationId xmlns:a16="http://schemas.microsoft.com/office/drawing/2014/main" xmlns=""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9" name="Freeform 8">
              <a:extLst>
                <a:ext uri="{FF2B5EF4-FFF2-40B4-BE49-F238E27FC236}">
                  <a16:creationId xmlns:a16="http://schemas.microsoft.com/office/drawing/2014/main" xmlns=""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0" name="Freeform 9">
              <a:extLst>
                <a:ext uri="{FF2B5EF4-FFF2-40B4-BE49-F238E27FC236}">
                  <a16:creationId xmlns:a16="http://schemas.microsoft.com/office/drawing/2014/main" xmlns=""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xmlns=""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2" name="Title 1">
            <a:extLst>
              <a:ext uri="{FF2B5EF4-FFF2-40B4-BE49-F238E27FC236}">
                <a16:creationId xmlns:a16="http://schemas.microsoft.com/office/drawing/2014/main" xmlns="" id="{39F93F26-ED5C-E74E-BFBD-E3054DC1B9C1}"/>
              </a:ext>
            </a:extLst>
          </p:cNvPr>
          <p:cNvSpPr>
            <a:spLocks noGrp="1"/>
          </p:cNvSpPr>
          <p:nvPr>
            <p:ph type="title" hasCustomPrompt="1"/>
          </p:nvPr>
        </p:nvSpPr>
        <p:spPr>
          <a:xfrm>
            <a:off x="594360" y="189572"/>
            <a:ext cx="6787747" cy="1593507"/>
          </a:xfrm>
          <a:prstGeom prst="rect">
            <a:avLst/>
          </a:prstGeom>
        </p:spPr>
        <p:txBody>
          <a:bodyPr lIns="0" tIns="0" rIns="0" bIns="0" anchor="b" anchorCtr="0">
            <a:noAutofit/>
          </a:bodyPr>
          <a:lstStyle>
            <a:lvl1pPr>
              <a:defRPr sz="4400" b="1" i="0" spc="50" baseline="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xmlns="" id="{186153BD-9D2B-47EB-3553-1D3F6663B2A3}"/>
              </a:ext>
            </a:extLst>
          </p:cNvPr>
          <p:cNvSpPr>
            <a:spLocks noGrp="1"/>
          </p:cNvSpPr>
          <p:nvPr>
            <p:ph sz="quarter" idx="13" hasCustomPrompt="1"/>
          </p:nvPr>
        </p:nvSpPr>
        <p:spPr>
          <a:xfrm>
            <a:off x="594359" y="2281918"/>
            <a:ext cx="6787747" cy="3708517"/>
          </a:xfrm>
        </p:spPr>
        <p:txBody>
          <a:bodyPr lIns="0" tIns="228600" rIns="0" bIns="0">
            <a:normAutofit/>
          </a:bodyPr>
          <a:lstStyle>
            <a:lvl1pPr marL="283464" indent="-283464">
              <a:lnSpc>
                <a:spcPct val="80000"/>
              </a:lnSpc>
              <a:spcBef>
                <a:spcPts val="2200"/>
              </a:spcBef>
              <a:buFont typeface="Arial" panose="020B0604020202020204" pitchFamily="34" charset="0"/>
              <a:buChar char="•"/>
              <a:defRPr lang="en-US" sz="2400" b="1" i="0" kern="1200" dirty="0">
                <a:solidFill>
                  <a:schemeClr val="tx2">
                    <a:lumMod val="75000"/>
                  </a:schemeClr>
                </a:solidFill>
                <a:latin typeface="+mn-lt"/>
                <a:ea typeface="+mn-ea"/>
                <a:cs typeface="+mn-cs"/>
              </a:defRPr>
            </a:lvl1pPr>
            <a:lvl2pPr indent="-283464">
              <a:spcBef>
                <a:spcPts val="6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3" name="Slide Number Placeholder 42">
            <a:extLst>
              <a:ext uri="{FF2B5EF4-FFF2-40B4-BE49-F238E27FC236}">
                <a16:creationId xmlns:a16="http://schemas.microsoft.com/office/drawing/2014/main" xmlns="" id="{D80CCC8F-9CF1-9621-04EB-DFA68FEE42D2}"/>
              </a:ext>
            </a:extLst>
          </p:cNvPr>
          <p:cNvSpPr>
            <a:spLocks noGrp="1"/>
          </p:cNvSpPr>
          <p:nvPr>
            <p:ph type="sldNum" sz="quarter" idx="26"/>
          </p:nvPr>
        </p:nvSpPr>
        <p:spPr/>
        <p:txBody>
          <a:bodyPr/>
          <a:lstStyle/>
          <a:p>
            <a:fld id="{294A09A9-5501-47C1-A89A-A340965A2BE2}" type="slidenum">
              <a:rPr lang="en-US" smtClean="0"/>
              <a:pPr/>
              <a:t>‹N°›</a:t>
            </a:fld>
            <a:endParaRPr lang="en-US" dirty="0">
              <a:latin typeface="+mn-lt"/>
            </a:endParaRPr>
          </a:p>
        </p:txBody>
      </p:sp>
      <p:sp>
        <p:nvSpPr>
          <p:cNvPr id="42" name="Date Placeholder 41">
            <a:extLst>
              <a:ext uri="{FF2B5EF4-FFF2-40B4-BE49-F238E27FC236}">
                <a16:creationId xmlns:a16="http://schemas.microsoft.com/office/drawing/2014/main" xmlns="" id="{29CE2856-DB8F-5603-C085-74C70560FAC8}"/>
              </a:ext>
            </a:extLst>
          </p:cNvPr>
          <p:cNvSpPr>
            <a:spLocks noGrp="1"/>
          </p:cNvSpPr>
          <p:nvPr>
            <p:ph type="dt" sz="half" idx="25"/>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xmlns="" id="{979826C1-7A52-DA25-F422-EE62DED7D1B6}"/>
              </a:ext>
              <a:ext uri="{C183D7F6-B498-43B3-948B-1728B52AA6E4}">
                <adec:decorative xmlns:adec="http://schemas.microsoft.com/office/drawing/2017/decorative" xmlns="" val="1"/>
              </a:ext>
            </a:extLst>
          </p:cNvPr>
          <p:cNvCxnSpPr>
            <a:cxnSpLocks/>
          </p:cNvCxnSpPr>
          <p:nvPr userDrawn="1"/>
        </p:nvCxnSpPr>
        <p:spPr>
          <a:xfrm>
            <a:off x="594360" y="2148840"/>
            <a:ext cx="2130552"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18089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xmlns="" id="{B79D0555-EBDC-B53A-212D-A5921795FEC8}"/>
              </a:ext>
            </a:extLst>
          </p:cNvPr>
          <p:cNvSpPr>
            <a:spLocks noGrp="1"/>
          </p:cNvSpPr>
          <p:nvPr>
            <p:ph type="pic" sz="quarter" idx="13"/>
          </p:nvPr>
        </p:nvSpPr>
        <p:spPr>
          <a:xfrm>
            <a:off x="0" y="0"/>
            <a:ext cx="12192000" cy="6880543"/>
          </a:xfrm>
          <a:custGeom>
            <a:avLst/>
            <a:gdLst>
              <a:gd name="connsiteX0" fmla="*/ 6309360 w 12192000"/>
              <a:gd name="connsiteY0" fmla="*/ 3951843 h 6880543"/>
              <a:gd name="connsiteX1" fmla="*/ 6309360 w 12192000"/>
              <a:gd name="connsiteY1" fmla="*/ 4052427 h 6880543"/>
              <a:gd name="connsiteX2" fmla="*/ 8442960 w 12192000"/>
              <a:gd name="connsiteY2" fmla="*/ 4052427 h 6880543"/>
              <a:gd name="connsiteX3" fmla="*/ 8442960 w 12192000"/>
              <a:gd name="connsiteY3" fmla="*/ 3951843 h 6880543"/>
              <a:gd name="connsiteX4" fmla="*/ 0 w 12192000"/>
              <a:gd name="connsiteY4" fmla="*/ 0 h 6880543"/>
              <a:gd name="connsiteX5" fmla="*/ 12192000 w 12192000"/>
              <a:gd name="connsiteY5" fmla="*/ 0 h 6880543"/>
              <a:gd name="connsiteX6" fmla="*/ 12192000 w 12192000"/>
              <a:gd name="connsiteY6" fmla="*/ 6880543 h 6880543"/>
              <a:gd name="connsiteX7" fmla="*/ 0 w 12192000"/>
              <a:gd name="connsiteY7" fmla="*/ 6880543 h 68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80543">
                <a:moveTo>
                  <a:pt x="6309360" y="3951843"/>
                </a:moveTo>
                <a:lnTo>
                  <a:pt x="6309360" y="4052427"/>
                </a:lnTo>
                <a:lnTo>
                  <a:pt x="8442960" y="4052427"/>
                </a:lnTo>
                <a:lnTo>
                  <a:pt x="8442960" y="3951843"/>
                </a:lnTo>
                <a:close/>
                <a:moveTo>
                  <a:pt x="0" y="0"/>
                </a:moveTo>
                <a:lnTo>
                  <a:pt x="12192000" y="0"/>
                </a:lnTo>
                <a:lnTo>
                  <a:pt x="12192000" y="6880543"/>
                </a:lnTo>
                <a:lnTo>
                  <a:pt x="0" y="6880543"/>
                </a:lnTo>
                <a:close/>
              </a:path>
            </a:pathLst>
          </a:custGeom>
        </p:spPr>
        <p:txBody>
          <a:bodyPr wrap="square" tIns="182880">
            <a:noAutofit/>
          </a:bodyPr>
          <a:lstStyle>
            <a:lvl1pPr marL="0" indent="0" algn="ctr">
              <a:buNone/>
              <a:defRPr sz="2000">
                <a:solidFill>
                  <a:schemeClr val="tx1"/>
                </a:solidFill>
              </a:defRPr>
            </a:lvl1pPr>
          </a:lstStyle>
          <a:p>
            <a:r>
              <a:rPr lang="en-US"/>
              <a:t>Click icon to add picture</a:t>
            </a:r>
            <a:endParaRPr lang="en-US" dirty="0"/>
          </a:p>
        </p:txBody>
      </p:sp>
      <p:sp>
        <p:nvSpPr>
          <p:cNvPr id="18" name="Title 1">
            <a:extLst>
              <a:ext uri="{FF2B5EF4-FFF2-40B4-BE49-F238E27FC236}">
                <a16:creationId xmlns:a16="http://schemas.microsoft.com/office/drawing/2014/main" xmlns="" id="{8D492973-78E3-D34E-835E-CF2D4517016D}"/>
              </a:ext>
            </a:extLst>
          </p:cNvPr>
          <p:cNvSpPr>
            <a:spLocks noGrp="1"/>
          </p:cNvSpPr>
          <p:nvPr>
            <p:ph type="title" hasCustomPrompt="1"/>
          </p:nvPr>
        </p:nvSpPr>
        <p:spPr>
          <a:xfrm>
            <a:off x="6309359" y="444933"/>
            <a:ext cx="5477479" cy="3291840"/>
          </a:xfrm>
          <a:prstGeom prst="rect">
            <a:avLst/>
          </a:prstGeom>
        </p:spPr>
        <p:txBody>
          <a:bodyPr lIns="0" tIns="0" rIns="0" bIns="0" anchor="b" anchorCtr="0">
            <a:noAutofit/>
          </a:bodyPr>
          <a:lstStyle>
            <a:lvl1pPr>
              <a:defRPr sz="6000" b="1" i="0" baseline="0">
                <a:solidFill>
                  <a:schemeClr val="tx1"/>
                </a:solidFill>
                <a:latin typeface="+mj-lt"/>
              </a:defRPr>
            </a:lvl1pPr>
          </a:lstStyle>
          <a:p>
            <a:r>
              <a:rPr lang="en-US" dirty="0"/>
              <a:t>Click to add title </a:t>
            </a:r>
          </a:p>
        </p:txBody>
      </p:sp>
      <p:sp>
        <p:nvSpPr>
          <p:cNvPr id="7" name="Rectangle 6">
            <a:extLst>
              <a:ext uri="{FF2B5EF4-FFF2-40B4-BE49-F238E27FC236}">
                <a16:creationId xmlns:a16="http://schemas.microsoft.com/office/drawing/2014/main" xmlns="" id="{D96BA398-1ED2-1FCA-63B9-8915A8C7A524}"/>
              </a:ext>
              <a:ext uri="{C183D7F6-B498-43B3-948B-1728B52AA6E4}">
                <adec:decorative xmlns:adec="http://schemas.microsoft.com/office/drawing/2017/decorative" xmlns="" val="1"/>
              </a:ext>
            </a:extLst>
          </p:cNvPr>
          <p:cNvSpPr/>
          <p:nvPr userDrawn="1"/>
        </p:nvSpPr>
        <p:spPr>
          <a:xfrm>
            <a:off x="6309360" y="3951843"/>
            <a:ext cx="2133600" cy="10058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9169562"/>
      </p:ext>
    </p:extLst>
  </p:cSld>
  <p:clrMapOvr>
    <a:masterClrMapping/>
  </p:clrMapOvr>
  <p:extLst>
    <p:ext uri="{DCECCB84-F9BA-43D5-87BE-67443E8EF086}">
      <p15:sldGuideLst xmlns:p15="http://schemas.microsoft.com/office/powerpoint/2012/main" xmlns="">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B6987D-0137-DE42-B76B-FF621E808D90}"/>
              </a:ext>
            </a:extLst>
          </p:cNvPr>
          <p:cNvSpPr>
            <a:spLocks noGrp="1"/>
          </p:cNvSpPr>
          <p:nvPr>
            <p:ph type="ctrTitle" hasCustomPrompt="1"/>
          </p:nvPr>
        </p:nvSpPr>
        <p:spPr>
          <a:xfrm>
            <a:off x="6299835" y="43052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sp>
        <p:nvSpPr>
          <p:cNvPr id="6" name="Picture Placeholder 5">
            <a:extLst>
              <a:ext uri="{FF2B5EF4-FFF2-40B4-BE49-F238E27FC236}">
                <a16:creationId xmlns:a16="http://schemas.microsoft.com/office/drawing/2014/main" xmlns="" id="{A9973BC6-F6E5-0B3B-C8AB-0AC4020D4E8B}"/>
              </a:ext>
            </a:extLst>
          </p:cNvPr>
          <p:cNvSpPr>
            <a:spLocks noGrp="1"/>
          </p:cNvSpPr>
          <p:nvPr>
            <p:ph type="pic" sz="quarter" idx="12"/>
          </p:nvPr>
        </p:nvSpPr>
        <p:spPr>
          <a:xfrm>
            <a:off x="0" y="-11113"/>
            <a:ext cx="5791200" cy="6880226"/>
          </a:xfrm>
        </p:spPr>
        <p:txBody>
          <a:bodyPr>
            <a:normAutofit/>
          </a:bodyPr>
          <a:lstStyle>
            <a:lvl1pPr marL="0" indent="0" algn="ctr">
              <a:buNone/>
              <a:defRPr sz="2000"/>
            </a:lvl1pPr>
          </a:lstStyle>
          <a:p>
            <a:r>
              <a:rPr lang="en-US"/>
              <a:t>Click icon to add picture</a:t>
            </a:r>
            <a:endParaRPr lang="en-US" dirty="0"/>
          </a:p>
        </p:txBody>
      </p:sp>
      <p:sp>
        <p:nvSpPr>
          <p:cNvPr id="18" name="Text Placeholder 29">
            <a:extLst>
              <a:ext uri="{FF2B5EF4-FFF2-40B4-BE49-F238E27FC236}">
                <a16:creationId xmlns:a16="http://schemas.microsoft.com/office/drawing/2014/main" xmlns="" id="{276A9CD7-E675-3048-86D3-3546A2F6B456}"/>
              </a:ext>
            </a:extLst>
          </p:cNvPr>
          <p:cNvSpPr>
            <a:spLocks noGrp="1"/>
          </p:cNvSpPr>
          <p:nvPr>
            <p:ph type="body" sz="quarter" idx="11" hasCustomPrompt="1"/>
          </p:nvPr>
        </p:nvSpPr>
        <p:spPr>
          <a:xfrm>
            <a:off x="6299835" y="456860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7" name="Straight Connector 6">
            <a:extLst>
              <a:ext uri="{FF2B5EF4-FFF2-40B4-BE49-F238E27FC236}">
                <a16:creationId xmlns:a16="http://schemas.microsoft.com/office/drawing/2014/main" xmlns="" id="{29169ED6-4B82-6844-119F-AC15CDF2D3E5}"/>
              </a:ext>
              <a:ext uri="{C183D7F6-B498-43B3-948B-1728B52AA6E4}">
                <adec:decorative xmlns:adec="http://schemas.microsoft.com/office/drawing/2017/decorative" xmlns=""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87914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mmary 2">
    <p:bg>
      <p:bgPr>
        <a:solidFill>
          <a:schemeClr val="tx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xmlns="" id="{C57F1500-1A16-D1EF-4F0C-030852B291FC}"/>
              </a:ext>
              <a:ext uri="{C183D7F6-B498-43B3-948B-1728B52AA6E4}">
                <adec:decorative xmlns:adec="http://schemas.microsoft.com/office/drawing/2017/decorative" xmlns=""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grpSp>
        <p:nvGrpSpPr>
          <p:cNvPr id="10" name="Group 9">
            <a:extLst>
              <a:ext uri="{FF2B5EF4-FFF2-40B4-BE49-F238E27FC236}">
                <a16:creationId xmlns:a16="http://schemas.microsoft.com/office/drawing/2014/main" xmlns="" id="{2D07A0BE-3890-193E-9439-F294E61A71B9}"/>
              </a:ext>
              <a:ext uri="{C183D7F6-B498-43B3-948B-1728B52AA6E4}">
                <adec:decorative xmlns:adec="http://schemas.microsoft.com/office/drawing/2017/decorative" xmlns="" val="1"/>
              </a:ext>
            </a:extLst>
          </p:cNvPr>
          <p:cNvGrpSpPr>
            <a:grpSpLocks/>
          </p:cNvGrpSpPr>
          <p:nvPr userDrawn="1"/>
        </p:nvGrpSpPr>
        <p:grpSpPr bwMode="auto">
          <a:xfrm rot="16200000" flipV="1">
            <a:off x="0" y="3900132"/>
            <a:ext cx="2959226" cy="2959226"/>
            <a:chOff x="0" y="12289"/>
            <a:chExt cx="3550" cy="3551"/>
          </a:xfrm>
        </p:grpSpPr>
        <p:sp>
          <p:nvSpPr>
            <p:cNvPr id="11" name="Freeform 19">
              <a:extLst>
                <a:ext uri="{FF2B5EF4-FFF2-40B4-BE49-F238E27FC236}">
                  <a16:creationId xmlns:a16="http://schemas.microsoft.com/office/drawing/2014/main" xmlns="" id="{C05217ED-C258-E6CE-BA7F-28A6EA41BCD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20">
              <a:extLst>
                <a:ext uri="{FF2B5EF4-FFF2-40B4-BE49-F238E27FC236}">
                  <a16:creationId xmlns:a16="http://schemas.microsoft.com/office/drawing/2014/main" xmlns="" id="{F3E11A1F-14DD-BA35-D7D7-4D4ADEAA348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21">
              <a:extLst>
                <a:ext uri="{FF2B5EF4-FFF2-40B4-BE49-F238E27FC236}">
                  <a16:creationId xmlns:a16="http://schemas.microsoft.com/office/drawing/2014/main" xmlns="" id="{F14541B0-973F-7E21-1019-D2FB83C8C0D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32" name="Title 1">
            <a:extLst>
              <a:ext uri="{FF2B5EF4-FFF2-40B4-BE49-F238E27FC236}">
                <a16:creationId xmlns:a16="http://schemas.microsoft.com/office/drawing/2014/main" xmlns="" id="{467E05B6-B7CB-1E4F-96BA-4B8CFE8B63D9}"/>
              </a:ext>
            </a:extLst>
          </p:cNvPr>
          <p:cNvSpPr>
            <a:spLocks noGrp="1"/>
          </p:cNvSpPr>
          <p:nvPr>
            <p:ph type="title" hasCustomPrompt="1"/>
          </p:nvPr>
        </p:nvSpPr>
        <p:spPr>
          <a:xfrm>
            <a:off x="594360" y="102875"/>
            <a:ext cx="10873740" cy="1680205"/>
          </a:xfrm>
          <a:prstGeom prst="rect">
            <a:avLst/>
          </a:prstGeom>
        </p:spPr>
        <p:txBody>
          <a:bodyPr lIns="0" tIns="0" rIns="0" bIns="0" anchor="b" anchorCtr="0">
            <a:noAutofit/>
          </a:bodyPr>
          <a:lstStyle>
            <a:lvl1pPr>
              <a:defRPr sz="4400" b="1" i="0">
                <a:latin typeface="+mj-lt"/>
              </a:defRPr>
            </a:lvl1pPr>
          </a:lstStyle>
          <a:p>
            <a:r>
              <a:rPr lang="en-US" dirty="0"/>
              <a:t>Click to add title </a:t>
            </a:r>
          </a:p>
        </p:txBody>
      </p:sp>
      <p:sp>
        <p:nvSpPr>
          <p:cNvPr id="2" name="Content Placeholder 5">
            <a:extLst>
              <a:ext uri="{FF2B5EF4-FFF2-40B4-BE49-F238E27FC236}">
                <a16:creationId xmlns:a16="http://schemas.microsoft.com/office/drawing/2014/main" xmlns="" id="{F6FE0DC0-B0D7-F4D6-8038-177AD7A8C211}"/>
              </a:ext>
            </a:extLst>
          </p:cNvPr>
          <p:cNvSpPr>
            <a:spLocks noGrp="1"/>
          </p:cNvSpPr>
          <p:nvPr>
            <p:ph sz="quarter" idx="13" hasCustomPrompt="1"/>
          </p:nvPr>
        </p:nvSpPr>
        <p:spPr>
          <a:xfrm>
            <a:off x="3657600" y="2282008"/>
            <a:ext cx="7810500" cy="3699328"/>
          </a:xfrm>
        </p:spPr>
        <p:txBody>
          <a:bodyPr lIns="0" tIns="228600" rIns="0" bIns="0">
            <a:normAutofit/>
          </a:bodyPr>
          <a:lstStyle>
            <a:lvl1pPr marL="283464" indent="-283464">
              <a:spcBef>
                <a:spcPts val="1800"/>
              </a:spcBef>
              <a:buFont typeface="Arial" panose="020B0604020202020204" pitchFamily="34" charset="0"/>
              <a:buChar char="•"/>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xmlns="" id="{7ED58739-4346-5104-B1AC-89ED035912AF}"/>
              </a:ext>
            </a:extLst>
          </p:cNvPr>
          <p:cNvSpPr>
            <a:spLocks noGrp="1"/>
          </p:cNvSpPr>
          <p:nvPr>
            <p:ph type="sldNum" sz="quarter" idx="22"/>
          </p:nvPr>
        </p:nvSpPr>
        <p:spPr/>
        <p:txBody>
          <a:bodyPr/>
          <a:lstStyle/>
          <a:p>
            <a:fld id="{294A09A9-5501-47C1-A89A-A340965A2BE2}" type="slidenum">
              <a:rPr lang="en-US" smtClean="0"/>
              <a:pPr/>
              <a:t>‹N°›</a:t>
            </a:fld>
            <a:endParaRPr lang="en-US" dirty="0">
              <a:latin typeface="+mn-lt"/>
            </a:endParaRPr>
          </a:p>
        </p:txBody>
      </p:sp>
      <p:sp>
        <p:nvSpPr>
          <p:cNvPr id="5" name="Date Placeholder 4">
            <a:extLst>
              <a:ext uri="{FF2B5EF4-FFF2-40B4-BE49-F238E27FC236}">
                <a16:creationId xmlns:a16="http://schemas.microsoft.com/office/drawing/2014/main" xmlns="" id="{E9272B8D-F380-9F1A-C8E6-BDD2352B1763}"/>
              </a:ext>
            </a:extLst>
          </p:cNvPr>
          <p:cNvSpPr>
            <a:spLocks noGrp="1"/>
          </p:cNvSpPr>
          <p:nvPr>
            <p:ph type="dt" sz="half" idx="21"/>
          </p:nvPr>
        </p:nvSpPr>
        <p:spPr/>
        <p:txBody>
          <a:bodyPr/>
          <a:lstStyle/>
          <a:p>
            <a:endParaRPr lang="en-US" dirty="0">
              <a:latin typeface="+mn-lt"/>
            </a:endParaRPr>
          </a:p>
        </p:txBody>
      </p:sp>
    </p:spTree>
    <p:extLst>
      <p:ext uri="{BB962C8B-B14F-4D97-AF65-F5344CB8AC3E}">
        <p14:creationId xmlns:p14="http://schemas.microsoft.com/office/powerpoint/2010/main" val="14029641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xmlns="">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xmlns="" id="{C26C18C3-ED25-DD4B-BA72-24932D54DE37}"/>
              </a:ext>
              <a:ext uri="{C183D7F6-B498-43B3-948B-1728B52AA6E4}">
                <adec:decorative xmlns:adec="http://schemas.microsoft.com/office/drawing/2017/decorative" xmlns=""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xmlns=""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xmlns=""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xmlns=""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cxnSp>
        <p:nvCxnSpPr>
          <p:cNvPr id="13" name="Straight Connector 12">
            <a:extLst>
              <a:ext uri="{FF2B5EF4-FFF2-40B4-BE49-F238E27FC236}">
                <a16:creationId xmlns:a16="http://schemas.microsoft.com/office/drawing/2014/main" xmlns="" id="{A69706A2-3726-FE4E-B923-E75D48597816}"/>
              </a:ext>
              <a:ext uri="{C183D7F6-B498-43B3-948B-1728B52AA6E4}">
                <adec:decorative xmlns:adec="http://schemas.microsoft.com/office/drawing/2017/decorative" xmlns=""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xmlns="" id="{276A9CD7-E675-3048-86D3-3546A2F6B456}"/>
              </a:ext>
            </a:extLst>
          </p:cNvPr>
          <p:cNvSpPr>
            <a:spLocks noGrp="1"/>
          </p:cNvSpPr>
          <p:nvPr>
            <p:ph type="body" sz="quarter" idx="11" hasCustomPrompt="1"/>
          </p:nvPr>
        </p:nvSpPr>
        <p:spPr>
          <a:xfrm>
            <a:off x="6309905"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spTree>
    <p:extLst>
      <p:ext uri="{BB962C8B-B14F-4D97-AF65-F5344CB8AC3E}">
        <p14:creationId xmlns:p14="http://schemas.microsoft.com/office/powerpoint/2010/main" val="2027108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2">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xmlns="" id="{C97D5AF2-684A-4A8D-3D82-B57D7AC44677}"/>
              </a:ext>
              <a:ext uri="{C183D7F6-B498-43B3-948B-1728B52AA6E4}">
                <adec:decorative xmlns:adec="http://schemas.microsoft.com/office/drawing/2017/decorative" xmlns=""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xmlns=""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xmlns=""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xmlns=""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xmlns="" id="{109B023A-F28F-184D-BA48-3F1C0502AE0A}"/>
              </a:ext>
            </a:extLst>
          </p:cNvPr>
          <p:cNvSpPr>
            <a:spLocks noGrp="1"/>
          </p:cNvSpPr>
          <p:nvPr>
            <p:ph type="title" hasCustomPrompt="1"/>
          </p:nvPr>
        </p:nvSpPr>
        <p:spPr>
          <a:xfrm>
            <a:off x="594360" y="278129"/>
            <a:ext cx="9778365" cy="1494596"/>
          </a:xfrm>
          <a:prstGeom prst="rect">
            <a:avLst/>
          </a:prstGeom>
        </p:spPr>
        <p:txBody>
          <a:bodyPr lIns="0" tIns="0" rIns="0" bIns="0" anchor="b" anchorCtr="0">
            <a:noAutofit/>
          </a:bodyPr>
          <a:lstStyle>
            <a:lvl1pPr>
              <a:defRPr sz="3600" b="1" i="0">
                <a:solidFill>
                  <a:schemeClr val="bg1"/>
                </a:solidFill>
                <a:latin typeface="+mj-lt"/>
              </a:defRPr>
            </a:lvl1pPr>
          </a:lstStyle>
          <a:p>
            <a:r>
              <a:rPr lang="fr-FR" noProof="0" dirty="0"/>
              <a:t>Click to </a:t>
            </a:r>
            <a:r>
              <a:rPr lang="fr-FR" noProof="0" dirty="0" err="1"/>
              <a:t>add</a:t>
            </a:r>
            <a:r>
              <a:rPr lang="fr-FR" noProof="0" dirty="0"/>
              <a:t> </a:t>
            </a:r>
            <a:r>
              <a:rPr lang="fr-FR" noProof="0" dirty="0" err="1"/>
              <a:t>title</a:t>
            </a:r>
            <a:r>
              <a:rPr lang="fr-FR" noProof="0" dirty="0"/>
              <a:t> </a:t>
            </a:r>
          </a:p>
        </p:txBody>
      </p:sp>
      <p:sp>
        <p:nvSpPr>
          <p:cNvPr id="2" name="Content Placeholder 5">
            <a:extLst>
              <a:ext uri="{FF2B5EF4-FFF2-40B4-BE49-F238E27FC236}">
                <a16:creationId xmlns:a16="http://schemas.microsoft.com/office/drawing/2014/main" xmlns="" id="{F14DA3C5-63E4-BAFB-1D68-47F71EEEE538}"/>
              </a:ext>
            </a:extLst>
          </p:cNvPr>
          <p:cNvSpPr>
            <a:spLocks noGrp="1"/>
          </p:cNvSpPr>
          <p:nvPr>
            <p:ph sz="quarter" idx="15" hasCustomPrompt="1"/>
          </p:nvPr>
        </p:nvSpPr>
        <p:spPr>
          <a:xfrm>
            <a:off x="594360"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9436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5">
            <a:extLst>
              <a:ext uri="{FF2B5EF4-FFF2-40B4-BE49-F238E27FC236}">
                <a16:creationId xmlns:a16="http://schemas.microsoft.com/office/drawing/2014/main" xmlns="" id="{BD11386D-847E-8CF5-E56A-42E80A65A089}"/>
              </a:ext>
            </a:extLst>
          </p:cNvPr>
          <p:cNvSpPr>
            <a:spLocks noGrp="1"/>
          </p:cNvSpPr>
          <p:nvPr>
            <p:ph sz="quarter" idx="16" hasCustomPrompt="1"/>
          </p:nvPr>
        </p:nvSpPr>
        <p:spPr>
          <a:xfrm>
            <a:off x="5881898" y="2676525"/>
            <a:ext cx="4490827" cy="3597470"/>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xmlns="" id="{05D79B4B-A9BD-581F-536E-DE7CF728F84E}"/>
              </a:ext>
            </a:extLst>
          </p:cNvPr>
          <p:cNvSpPr>
            <a:spLocks noGrp="1"/>
          </p:cNvSpPr>
          <p:nvPr>
            <p:ph type="sldNum" sz="quarter" idx="12"/>
          </p:nvPr>
        </p:nvSpPr>
        <p:spPr/>
        <p:txBody>
          <a:bodyPr/>
          <a:lstStyle/>
          <a:p>
            <a:fld id="{294A09A9-5501-47C1-A89A-A340965A2BE2}" type="slidenum">
              <a:rPr lang="en-US" smtClean="0"/>
              <a:pPr/>
              <a:t>‹N°›</a:t>
            </a:fld>
            <a:endParaRPr lang="en-US" dirty="0">
              <a:latin typeface="+mn-lt"/>
            </a:endParaRPr>
          </a:p>
        </p:txBody>
      </p:sp>
      <p:sp>
        <p:nvSpPr>
          <p:cNvPr id="8" name="Date Placeholder 7">
            <a:extLst>
              <a:ext uri="{FF2B5EF4-FFF2-40B4-BE49-F238E27FC236}">
                <a16:creationId xmlns:a16="http://schemas.microsoft.com/office/drawing/2014/main" xmlns=""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xmlns="" id="{E66081BA-9135-73B1-DCE5-77FD12431F13}"/>
              </a:ext>
              <a:ext uri="{C183D7F6-B498-43B3-948B-1728B52AA6E4}">
                <adec:decorative xmlns:adec="http://schemas.microsoft.com/office/drawing/2017/decorative" xmlns=""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1056953"/>
      </p:ext>
    </p:extLst>
  </p:cSld>
  <p:clrMapOvr>
    <a:masterClrMapping/>
  </p:clrMapOvr>
  <p:extLst>
    <p:ext uri="{DCECCB84-F9BA-43D5-87BE-67443E8EF086}">
      <p15:sldGuideLst xmlns:p15="http://schemas.microsoft.com/office/powerpoint/2012/main" xmlns="">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xmlns="" id="{42E558A9-6DD6-E21D-3A8F-6707E1DD19F1}"/>
              </a:ext>
              <a:ext uri="{C183D7F6-B498-43B3-948B-1728B52AA6E4}">
                <adec:decorative xmlns:adec="http://schemas.microsoft.com/office/drawing/2017/decorative" xmlns="" val="1"/>
              </a:ext>
            </a:extLst>
          </p:cNvPr>
          <p:cNvGrpSpPr/>
          <p:nvPr userDrawn="1"/>
        </p:nvGrpSpPr>
        <p:grpSpPr>
          <a:xfrm>
            <a:off x="6362700" y="0"/>
            <a:ext cx="5829298" cy="3235602"/>
            <a:chOff x="5612972" y="1"/>
            <a:chExt cx="6615961" cy="3672246"/>
          </a:xfrm>
        </p:grpSpPr>
        <p:sp>
          <p:nvSpPr>
            <p:cNvPr id="12" name="AutoShape 24">
              <a:extLst>
                <a:ext uri="{FF2B5EF4-FFF2-40B4-BE49-F238E27FC236}">
                  <a16:creationId xmlns:a16="http://schemas.microsoft.com/office/drawing/2014/main" xmlns="" id="{3FC994E4-318C-1E66-B4E4-8F8FD08E098F}"/>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7">
              <a:extLst>
                <a:ext uri="{FF2B5EF4-FFF2-40B4-BE49-F238E27FC236}">
                  <a16:creationId xmlns:a16="http://schemas.microsoft.com/office/drawing/2014/main" xmlns="" id="{17C00E6B-F625-6D6C-8364-9DD9F3C3628F}"/>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8">
              <a:extLst>
                <a:ext uri="{FF2B5EF4-FFF2-40B4-BE49-F238E27FC236}">
                  <a16:creationId xmlns:a16="http://schemas.microsoft.com/office/drawing/2014/main" xmlns="" id="{C6197B87-4F65-7981-9463-84830CD3687F}"/>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8" name="Freeform 9">
              <a:extLst>
                <a:ext uri="{FF2B5EF4-FFF2-40B4-BE49-F238E27FC236}">
                  <a16:creationId xmlns:a16="http://schemas.microsoft.com/office/drawing/2014/main" xmlns="" id="{86AA517C-7217-D864-B7E7-40984A2880D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dirty="0"/>
            </a:p>
          </p:txBody>
        </p:sp>
        <p:sp>
          <p:nvSpPr>
            <p:cNvPr id="19" name="Freeform 10">
              <a:extLst>
                <a:ext uri="{FF2B5EF4-FFF2-40B4-BE49-F238E27FC236}">
                  <a16:creationId xmlns:a16="http://schemas.microsoft.com/office/drawing/2014/main" xmlns="" id="{524013C6-491C-CAA2-5BD6-7C73596711C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xmlns="" id="{109B023A-F28F-184D-BA48-3F1C0502AE0A}"/>
              </a:ext>
            </a:extLst>
          </p:cNvPr>
          <p:cNvSpPr>
            <a:spLocks noGrp="1"/>
          </p:cNvSpPr>
          <p:nvPr>
            <p:ph type="title" hasCustomPrompt="1"/>
          </p:nvPr>
        </p:nvSpPr>
        <p:spPr>
          <a:xfrm>
            <a:off x="6318885" y="3499667"/>
            <a:ext cx="4939666" cy="254281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xmlns="" id="{E66081BA-9135-73B1-DCE5-77FD12431F13}"/>
              </a:ext>
              <a:ext uri="{C183D7F6-B498-43B3-948B-1728B52AA6E4}">
                <adec:decorative xmlns:adec="http://schemas.microsoft.com/office/drawing/2017/decorative" xmlns="" val="1"/>
              </a:ext>
            </a:extLst>
          </p:cNvPr>
          <p:cNvCxnSpPr>
            <a:cxnSpLocks/>
          </p:cNvCxnSpPr>
          <p:nvPr userDrawn="1"/>
        </p:nvCxnSpPr>
        <p:spPr>
          <a:xfrm>
            <a:off x="6347460"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xmlns="" id="{8007FA9C-C4D5-89EC-C457-5F329A338E1E}"/>
              </a:ext>
            </a:extLst>
          </p:cNvPr>
          <p:cNvSpPr>
            <a:spLocks noGrp="1"/>
          </p:cNvSpPr>
          <p:nvPr>
            <p:ph sz="quarter" idx="14" hasCustomPrompt="1"/>
          </p:nvPr>
        </p:nvSpPr>
        <p:spPr>
          <a:xfrm>
            <a:off x="603885" y="457201"/>
            <a:ext cx="5198269" cy="2305050"/>
          </a:xfrm>
        </p:spPr>
        <p:txBody>
          <a:bodyPr lIns="0" tIns="274320">
            <a:normAutofit/>
          </a:bodyPr>
          <a:lstStyle>
            <a:lvl1pPr marL="457200" indent="-457200">
              <a:spcBef>
                <a:spcPts val="1800"/>
              </a:spcBef>
              <a:buFont typeface="+mj-lt"/>
              <a:buAutoNum type="arabicPeriod"/>
              <a:defRPr sz="2000"/>
            </a:lvl1pPr>
            <a:lvl2pPr marL="914400" indent="-457200">
              <a:spcBef>
                <a:spcPts val="1800"/>
              </a:spcBef>
              <a:buFont typeface="+mj-lt"/>
              <a:buAutoNum type="alphaLcPeriod"/>
              <a:defRPr sz="2000"/>
            </a:lvl2pPr>
            <a:lvl3pPr marL="1371600" indent="-457200">
              <a:spcBef>
                <a:spcPts val="1800"/>
              </a:spcBef>
              <a:buFont typeface="+mj-lt"/>
              <a:buAutoNum type="arabicParenR"/>
              <a:defRPr sz="2000"/>
            </a:lvl3pPr>
            <a:lvl4pPr marL="1371600" indent="0">
              <a:spcBef>
                <a:spcPts val="1800"/>
              </a:spcBef>
              <a:buFont typeface="+mj-lt"/>
              <a:buNone/>
              <a:defRPr sz="2000"/>
            </a:lvl4pPr>
            <a:lvl5pPr marL="2286000" indent="-457200">
              <a:spcBef>
                <a:spcPts val="1800"/>
              </a:spcBef>
              <a:buFont typeface="+mj-lt"/>
              <a:buAutoNum type="arabicPeriod"/>
              <a:defRPr sz="2000"/>
            </a:lvl5pPr>
          </a:lstStyle>
          <a:p>
            <a:pPr lvl="0"/>
            <a:r>
              <a:rPr lang="en-US" dirty="0"/>
              <a:t>Click to add content</a:t>
            </a:r>
          </a:p>
          <a:p>
            <a:pPr lvl="1"/>
            <a:r>
              <a:rPr lang="en-US" dirty="0"/>
              <a:t>Second level</a:t>
            </a:r>
          </a:p>
          <a:p>
            <a:pPr lvl="2"/>
            <a:r>
              <a:rPr lang="en-US" dirty="0"/>
              <a:t>Third level</a:t>
            </a:r>
          </a:p>
          <a:p>
            <a:pPr lvl="3"/>
            <a:endParaRPr lang="en-US" dirty="0"/>
          </a:p>
        </p:txBody>
      </p:sp>
      <p:sp>
        <p:nvSpPr>
          <p:cNvPr id="2" name="Content Placeholder 5">
            <a:extLst>
              <a:ext uri="{FF2B5EF4-FFF2-40B4-BE49-F238E27FC236}">
                <a16:creationId xmlns:a16="http://schemas.microsoft.com/office/drawing/2014/main" xmlns="" id="{3AC171DA-232D-44C1-6B93-40BACB298F4B}"/>
              </a:ext>
            </a:extLst>
          </p:cNvPr>
          <p:cNvSpPr>
            <a:spLocks noGrp="1"/>
          </p:cNvSpPr>
          <p:nvPr>
            <p:ph sz="quarter" idx="15" hasCustomPrompt="1"/>
          </p:nvPr>
        </p:nvSpPr>
        <p:spPr>
          <a:xfrm>
            <a:off x="594360" y="2810595"/>
            <a:ext cx="5198269" cy="3319513"/>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xmlns="" id="{05D79B4B-A9BD-581F-536E-DE7CF728F84E}"/>
              </a:ext>
            </a:extLst>
          </p:cNvPr>
          <p:cNvSpPr>
            <a:spLocks noGrp="1"/>
          </p:cNvSpPr>
          <p:nvPr>
            <p:ph type="sldNum" sz="quarter" idx="12"/>
          </p:nvPr>
        </p:nvSpPr>
        <p:spPr/>
        <p:txBody>
          <a:bodyPr/>
          <a:lstStyle/>
          <a:p>
            <a:fld id="{294A09A9-5501-47C1-A89A-A340965A2BE2}" type="slidenum">
              <a:rPr lang="en-US" smtClean="0"/>
              <a:pPr/>
              <a:t>‹N°›</a:t>
            </a:fld>
            <a:endParaRPr lang="en-US" dirty="0">
              <a:latin typeface="+mn-lt"/>
            </a:endParaRPr>
          </a:p>
        </p:txBody>
      </p:sp>
      <p:sp>
        <p:nvSpPr>
          <p:cNvPr id="8" name="Date Placeholder 7">
            <a:extLst>
              <a:ext uri="{FF2B5EF4-FFF2-40B4-BE49-F238E27FC236}">
                <a16:creationId xmlns:a16="http://schemas.microsoft.com/office/drawing/2014/main" xmlns=""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554606805"/>
      </p:ext>
    </p:extLst>
  </p:cSld>
  <p:clrMapOvr>
    <a:masterClrMapping/>
  </p:clrMapOvr>
  <p:extLst>
    <p:ext uri="{DCECCB84-F9BA-43D5-87BE-67443E8EF086}">
      <p15:sldGuideLst xmlns:p15="http://schemas.microsoft.com/office/powerpoint/2012/main" xmlns="">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and Pictur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xmlns="" id="{109B023A-F28F-184D-BA48-3F1C0502AE0A}"/>
              </a:ext>
            </a:extLst>
          </p:cNvPr>
          <p:cNvSpPr>
            <a:spLocks noGrp="1"/>
          </p:cNvSpPr>
          <p:nvPr>
            <p:ph type="title" hasCustomPrompt="1"/>
          </p:nvPr>
        </p:nvSpPr>
        <p:spPr>
          <a:xfrm>
            <a:off x="575310" y="278129"/>
            <a:ext cx="5063490" cy="2354026"/>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3" name="Content Placeholder 5">
            <a:extLst>
              <a:ext uri="{FF2B5EF4-FFF2-40B4-BE49-F238E27FC236}">
                <a16:creationId xmlns:a16="http://schemas.microsoft.com/office/drawing/2014/main" xmlns="" id="{1EF4505D-6803-3813-7738-049963427819}"/>
              </a:ext>
            </a:extLst>
          </p:cNvPr>
          <p:cNvSpPr>
            <a:spLocks noGrp="1"/>
          </p:cNvSpPr>
          <p:nvPr>
            <p:ph sz="quarter" idx="16" hasCustomPrompt="1"/>
          </p:nvPr>
        </p:nvSpPr>
        <p:spPr>
          <a:xfrm>
            <a:off x="594360" y="3279579"/>
            <a:ext cx="5044440" cy="2994415"/>
          </a:xfrm>
        </p:spPr>
        <p:txBody>
          <a:bodyPr lIns="0" tIns="228600" rIns="0" bIns="0">
            <a:normAutofit/>
          </a:bodyPr>
          <a:lstStyle>
            <a:lvl1pPr marL="0" indent="0">
              <a:spcBef>
                <a:spcPts val="1800"/>
              </a:spcBef>
              <a:buFont typeface="Arial" panose="020B0604020202020204" pitchFamily="34" charset="0"/>
              <a:buNone/>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Straight Connector 3">
            <a:extLst>
              <a:ext uri="{FF2B5EF4-FFF2-40B4-BE49-F238E27FC236}">
                <a16:creationId xmlns:a16="http://schemas.microsoft.com/office/drawing/2014/main" xmlns="" id="{E66081BA-9135-73B1-DCE5-77FD12431F13}"/>
              </a:ext>
              <a:ext uri="{C183D7F6-B498-43B3-948B-1728B52AA6E4}">
                <adec:decorative xmlns:adec="http://schemas.microsoft.com/office/drawing/2017/decorative" xmlns="" val="1"/>
              </a:ext>
            </a:extLst>
          </p:cNvPr>
          <p:cNvCxnSpPr>
            <a:cxnSpLocks/>
          </p:cNvCxnSpPr>
          <p:nvPr userDrawn="1"/>
        </p:nvCxnSpPr>
        <p:spPr>
          <a:xfrm>
            <a:off x="594360" y="2997459"/>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2" name="Picture Placeholder 11">
            <a:extLst>
              <a:ext uri="{FF2B5EF4-FFF2-40B4-BE49-F238E27FC236}">
                <a16:creationId xmlns:a16="http://schemas.microsoft.com/office/drawing/2014/main" xmlns="" id="{4658637A-5D36-6127-19BC-C203E23FA49F}"/>
              </a:ext>
            </a:extLst>
          </p:cNvPr>
          <p:cNvSpPr>
            <a:spLocks noGrp="1"/>
          </p:cNvSpPr>
          <p:nvPr>
            <p:ph type="pic" sz="quarter" idx="15"/>
          </p:nvPr>
        </p:nvSpPr>
        <p:spPr>
          <a:xfrm>
            <a:off x="6096000" y="0"/>
            <a:ext cx="6118225" cy="6858000"/>
          </a:xfrm>
        </p:spPr>
        <p:txBody>
          <a:bodyPr>
            <a:normAutofit/>
          </a:bodyPr>
          <a:lstStyle>
            <a:lvl1pPr marL="0" indent="0" algn="ctr">
              <a:buNone/>
              <a:defRPr sz="2000">
                <a:solidFill>
                  <a:schemeClr val="bg1"/>
                </a:solidFill>
              </a:defRPr>
            </a:lvl1pPr>
          </a:lstStyle>
          <a:p>
            <a:r>
              <a:rPr lang="en-US"/>
              <a:t>Click icon to add picture</a:t>
            </a:r>
            <a:endParaRPr lang="en-US" dirty="0"/>
          </a:p>
        </p:txBody>
      </p:sp>
      <p:sp>
        <p:nvSpPr>
          <p:cNvPr id="10" name="Slide Number Placeholder 9">
            <a:extLst>
              <a:ext uri="{FF2B5EF4-FFF2-40B4-BE49-F238E27FC236}">
                <a16:creationId xmlns:a16="http://schemas.microsoft.com/office/drawing/2014/main" xmlns="" id="{05D79B4B-A9BD-581F-536E-DE7CF728F84E}"/>
              </a:ext>
            </a:extLst>
          </p:cNvPr>
          <p:cNvSpPr>
            <a:spLocks noGrp="1"/>
          </p:cNvSpPr>
          <p:nvPr>
            <p:ph type="sldNum" sz="quarter" idx="12"/>
          </p:nvPr>
        </p:nvSpPr>
        <p:spPr/>
        <p:txBody>
          <a:bodyPr/>
          <a:lstStyle/>
          <a:p>
            <a:fld id="{294A09A9-5501-47C1-A89A-A340965A2BE2}" type="slidenum">
              <a:rPr lang="en-US" smtClean="0"/>
              <a:pPr/>
              <a:t>‹N°›</a:t>
            </a:fld>
            <a:endParaRPr lang="en-US" dirty="0">
              <a:latin typeface="+mn-lt"/>
            </a:endParaRPr>
          </a:p>
        </p:txBody>
      </p:sp>
      <p:sp>
        <p:nvSpPr>
          <p:cNvPr id="8" name="Date Placeholder 7">
            <a:extLst>
              <a:ext uri="{FF2B5EF4-FFF2-40B4-BE49-F238E27FC236}">
                <a16:creationId xmlns:a16="http://schemas.microsoft.com/office/drawing/2014/main" xmlns=""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1429319764"/>
      </p:ext>
    </p:extLst>
  </p:cSld>
  <p:clrMapOvr>
    <a:masterClrMapping/>
  </p:clrMapOvr>
  <p:extLst>
    <p:ext uri="{DCECCB84-F9BA-43D5-87BE-67443E8EF086}">
      <p15:sldGuideLst xmlns:p15="http://schemas.microsoft.com/office/powerpoint/2012/main" xmlns="">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xmlns="" id="{CF555767-B3D8-BD57-1D42-7F6E1E66892B}"/>
              </a:ext>
              <a:ext uri="{C183D7F6-B498-43B3-948B-1728B52AA6E4}">
                <adec:decorative xmlns:adec="http://schemas.microsoft.com/office/drawing/2017/decorative" xmlns="" val="1"/>
              </a:ext>
            </a:extLst>
          </p:cNvPr>
          <p:cNvGrpSpPr>
            <a:grpSpLocks/>
          </p:cNvGrpSpPr>
          <p:nvPr userDrawn="1"/>
        </p:nvGrpSpPr>
        <p:grpSpPr bwMode="auto">
          <a:xfrm rot="16200000" flipV="1">
            <a:off x="0" y="3900132"/>
            <a:ext cx="2959226" cy="2959226"/>
            <a:chOff x="0" y="12289"/>
            <a:chExt cx="3550" cy="3551"/>
          </a:xfrm>
        </p:grpSpPr>
        <p:sp>
          <p:nvSpPr>
            <p:cNvPr id="9" name="Freeform 13">
              <a:extLst>
                <a:ext uri="{FF2B5EF4-FFF2-40B4-BE49-F238E27FC236}">
                  <a16:creationId xmlns:a16="http://schemas.microsoft.com/office/drawing/2014/main" xmlns="" id="{BC972B6D-098C-52F6-E990-52623B368FB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5" name="Freeform 14">
              <a:extLst>
                <a:ext uri="{FF2B5EF4-FFF2-40B4-BE49-F238E27FC236}">
                  <a16:creationId xmlns:a16="http://schemas.microsoft.com/office/drawing/2014/main" xmlns="" id="{3F0D3EE3-9A8C-531D-1EEE-1AFAB9F3BCA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7" name="Freeform 15">
              <a:extLst>
                <a:ext uri="{FF2B5EF4-FFF2-40B4-BE49-F238E27FC236}">
                  <a16:creationId xmlns:a16="http://schemas.microsoft.com/office/drawing/2014/main" xmlns="" id="{A2BE192C-1768-890B-EC1B-5ED6E1F8259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xmlns="" id="{109B023A-F28F-184D-BA48-3F1C0502AE0A}"/>
              </a:ext>
            </a:extLst>
          </p:cNvPr>
          <p:cNvSpPr>
            <a:spLocks noGrp="1"/>
          </p:cNvSpPr>
          <p:nvPr>
            <p:ph type="title" hasCustomPrompt="1"/>
          </p:nvPr>
        </p:nvSpPr>
        <p:spPr>
          <a:xfrm>
            <a:off x="3661409" y="4661717"/>
            <a:ext cx="7936230" cy="1380760"/>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xmlns="" id="{E66081BA-9135-73B1-DCE5-77FD12431F13}"/>
              </a:ext>
              <a:ext uri="{C183D7F6-B498-43B3-948B-1728B52AA6E4}">
                <adec:decorative xmlns:adec="http://schemas.microsoft.com/office/drawing/2017/decorative" xmlns="" val="1"/>
              </a:ext>
            </a:extLst>
          </p:cNvPr>
          <p:cNvCxnSpPr>
            <a:cxnSpLocks/>
          </p:cNvCxnSpPr>
          <p:nvPr userDrawn="1"/>
        </p:nvCxnSpPr>
        <p:spPr>
          <a:xfrm>
            <a:off x="3670935"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xmlns="" id="{8007FA9C-C4D5-89EC-C457-5F329A338E1E}"/>
              </a:ext>
            </a:extLst>
          </p:cNvPr>
          <p:cNvSpPr>
            <a:spLocks noGrp="1"/>
          </p:cNvSpPr>
          <p:nvPr>
            <p:ph sz="quarter" idx="14" hasCustomPrompt="1"/>
          </p:nvPr>
        </p:nvSpPr>
        <p:spPr>
          <a:xfrm>
            <a:off x="603885" y="584005"/>
            <a:ext cx="2825115" cy="3999060"/>
          </a:xfrm>
        </p:spPr>
        <p:txBody>
          <a:bodyPr lIns="0" tIns="274320">
            <a:normAutofit/>
          </a:bodyPr>
          <a:lstStyle>
            <a:lvl1pPr marL="0" indent="0">
              <a:spcBef>
                <a:spcPts val="1800"/>
              </a:spcBef>
              <a:buFont typeface="Arial" panose="020B0604020202020204" pitchFamily="34" charset="0"/>
              <a:buNone/>
              <a:defRPr sz="2000"/>
            </a:lvl1pPr>
            <a:lvl2pPr marL="457200" indent="0">
              <a:spcBef>
                <a:spcPts val="1800"/>
              </a:spcBef>
              <a:buNone/>
              <a:defRPr sz="2000"/>
            </a:lvl2pPr>
            <a:lvl3pPr marL="914400" indent="0">
              <a:spcBef>
                <a:spcPts val="1800"/>
              </a:spcBef>
              <a:buNone/>
              <a:defRPr sz="2000"/>
            </a:lvl3pPr>
            <a:lvl4pPr marL="1371600" indent="0">
              <a:spcBef>
                <a:spcPts val="1800"/>
              </a:spcBef>
              <a:buNone/>
              <a:defRPr sz="2000"/>
            </a:lvl4pPr>
            <a:lvl5pPr marL="1828800" indent="0">
              <a:spcBef>
                <a:spcPts val="1800"/>
              </a:spcBef>
              <a:buNone/>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xmlns="" id="{5BCAAA28-C292-C527-AD35-90836B8BB978}"/>
              </a:ext>
            </a:extLst>
          </p:cNvPr>
          <p:cNvSpPr>
            <a:spLocks noGrp="1"/>
          </p:cNvSpPr>
          <p:nvPr>
            <p:ph sz="quarter" idx="13" hasCustomPrompt="1"/>
          </p:nvPr>
        </p:nvSpPr>
        <p:spPr>
          <a:xfrm>
            <a:off x="3670934" y="584005"/>
            <a:ext cx="7926705" cy="399906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9">
            <a:extLst>
              <a:ext uri="{FF2B5EF4-FFF2-40B4-BE49-F238E27FC236}">
                <a16:creationId xmlns:a16="http://schemas.microsoft.com/office/drawing/2014/main" xmlns="" id="{05D79B4B-A9BD-581F-536E-DE7CF728F84E}"/>
              </a:ext>
            </a:extLst>
          </p:cNvPr>
          <p:cNvSpPr>
            <a:spLocks noGrp="1"/>
          </p:cNvSpPr>
          <p:nvPr>
            <p:ph type="sldNum" sz="quarter" idx="12"/>
          </p:nvPr>
        </p:nvSpPr>
        <p:spPr/>
        <p:txBody>
          <a:bodyPr/>
          <a:lstStyle/>
          <a:p>
            <a:fld id="{294A09A9-5501-47C1-A89A-A340965A2BE2}" type="slidenum">
              <a:rPr lang="en-US" smtClean="0"/>
              <a:pPr/>
              <a:t>‹N°›</a:t>
            </a:fld>
            <a:endParaRPr lang="en-US" dirty="0">
              <a:latin typeface="+mn-lt"/>
            </a:endParaRPr>
          </a:p>
        </p:txBody>
      </p:sp>
      <p:sp>
        <p:nvSpPr>
          <p:cNvPr id="8" name="Date Placeholder 7">
            <a:extLst>
              <a:ext uri="{FF2B5EF4-FFF2-40B4-BE49-F238E27FC236}">
                <a16:creationId xmlns:a16="http://schemas.microsoft.com/office/drawing/2014/main" xmlns="" id="{C5EA2E64-5690-A56B-7051-476EC7BADA55}"/>
              </a:ext>
            </a:extLst>
          </p:cNvPr>
          <p:cNvSpPr>
            <a:spLocks noGrp="1"/>
          </p:cNvSpPr>
          <p:nvPr>
            <p:ph type="dt" sz="half" idx="11"/>
          </p:nvPr>
        </p:nvSpPr>
        <p:spPr/>
        <p:txBody>
          <a:bodyPr/>
          <a:lstStyle/>
          <a:p>
            <a:endParaRPr lang="en-US" dirty="0">
              <a:latin typeface="+mn-lt"/>
            </a:endParaRPr>
          </a:p>
        </p:txBody>
      </p:sp>
    </p:spTree>
    <p:extLst>
      <p:ext uri="{BB962C8B-B14F-4D97-AF65-F5344CB8AC3E}">
        <p14:creationId xmlns:p14="http://schemas.microsoft.com/office/powerpoint/2010/main" val="2244329111"/>
      </p:ext>
    </p:extLst>
  </p:cSld>
  <p:clrMapOvr>
    <a:masterClrMapping/>
  </p:clrMapOvr>
  <p:extLst>
    <p:ext uri="{DCECCB84-F9BA-43D5-87BE-67443E8EF086}">
      <p15:sldGuideLst xmlns:p15="http://schemas.microsoft.com/office/powerpoint/2012/main" xmlns="">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xmlns="" id="{C97D5AF2-684A-4A8D-3D82-B57D7AC44677}"/>
              </a:ext>
              <a:ext uri="{C183D7F6-B498-43B3-948B-1728B52AA6E4}">
                <adec:decorative xmlns:adec="http://schemas.microsoft.com/office/drawing/2017/decorative" xmlns=""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xmlns=""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3" name="Freeform 5">
              <a:extLst>
                <a:ext uri="{FF2B5EF4-FFF2-40B4-BE49-F238E27FC236}">
                  <a16:creationId xmlns:a16="http://schemas.microsoft.com/office/drawing/2014/main" xmlns=""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4" name="Freeform 7">
              <a:extLst>
                <a:ext uri="{FF2B5EF4-FFF2-40B4-BE49-F238E27FC236}">
                  <a16:creationId xmlns:a16="http://schemas.microsoft.com/office/drawing/2014/main" xmlns=""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6" name="Title 1">
            <a:extLst>
              <a:ext uri="{FF2B5EF4-FFF2-40B4-BE49-F238E27FC236}">
                <a16:creationId xmlns:a16="http://schemas.microsoft.com/office/drawing/2014/main" xmlns="" id="{109B023A-F28F-184D-BA48-3F1C0502AE0A}"/>
              </a:ext>
            </a:extLst>
          </p:cNvPr>
          <p:cNvSpPr>
            <a:spLocks noGrp="1"/>
          </p:cNvSpPr>
          <p:nvPr>
            <p:ph type="title" hasCustomPrompt="1"/>
          </p:nvPr>
        </p:nvSpPr>
        <p:spPr>
          <a:xfrm>
            <a:off x="594360" y="198408"/>
            <a:ext cx="10972800" cy="1574317"/>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cxnSp>
        <p:nvCxnSpPr>
          <p:cNvPr id="4" name="Straight Connector 3">
            <a:extLst>
              <a:ext uri="{FF2B5EF4-FFF2-40B4-BE49-F238E27FC236}">
                <a16:creationId xmlns:a16="http://schemas.microsoft.com/office/drawing/2014/main" xmlns="" id="{E66081BA-9135-73B1-DCE5-77FD12431F13}"/>
              </a:ext>
              <a:ext uri="{C183D7F6-B498-43B3-948B-1728B52AA6E4}">
                <adec:decorative xmlns:adec="http://schemas.microsoft.com/office/drawing/2017/decorative" xmlns=""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6" name="Content Placeholder 5">
            <a:extLst>
              <a:ext uri="{FF2B5EF4-FFF2-40B4-BE49-F238E27FC236}">
                <a16:creationId xmlns:a16="http://schemas.microsoft.com/office/drawing/2014/main" xmlns="" id="{5BCAAA28-C292-C527-AD35-90836B8BB978}"/>
              </a:ext>
            </a:extLst>
          </p:cNvPr>
          <p:cNvSpPr>
            <a:spLocks noGrp="1"/>
          </p:cNvSpPr>
          <p:nvPr>
            <p:ph sz="quarter" idx="13" hasCustomPrompt="1"/>
          </p:nvPr>
        </p:nvSpPr>
        <p:spPr>
          <a:xfrm>
            <a:off x="595523" y="2676525"/>
            <a:ext cx="5746750" cy="359747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xmlns="" id="{8007FA9C-C4D5-89EC-C457-5F329A338E1E}"/>
              </a:ext>
            </a:extLst>
          </p:cNvPr>
          <p:cNvSpPr>
            <a:spLocks noGrp="1"/>
          </p:cNvSpPr>
          <p:nvPr>
            <p:ph sz="quarter" idx="14" hasCustomPrompt="1"/>
          </p:nvPr>
        </p:nvSpPr>
        <p:spPr>
          <a:xfrm>
            <a:off x="7620000" y="2676525"/>
            <a:ext cx="3947160" cy="3597470"/>
          </a:xfrm>
        </p:spPr>
        <p:txBody>
          <a:bodyPr lIns="0">
            <a:normAutofit/>
          </a:bodyPr>
          <a:lstStyle>
            <a:lvl1pPr marL="342900" indent="-342900">
              <a:spcBef>
                <a:spcPts val="1800"/>
              </a:spcBef>
              <a:buFont typeface="Arial" panose="020B0604020202020204" pitchFamily="34" charset="0"/>
              <a:buChar char="•"/>
              <a:defRPr sz="2000"/>
            </a:lvl1pPr>
            <a:lvl2pPr>
              <a:spcBef>
                <a:spcPts val="1800"/>
              </a:spcBef>
              <a:defRPr sz="2000"/>
            </a:lvl2pPr>
            <a:lvl3pPr>
              <a:spcBef>
                <a:spcPts val="1800"/>
              </a:spcBef>
              <a:defRPr sz="2000"/>
            </a:lvl3pPr>
            <a:lvl4pPr>
              <a:spcBef>
                <a:spcPts val="1800"/>
              </a:spcBef>
              <a:defRPr sz="2000"/>
            </a:lvl4pPr>
            <a:lvl5pPr>
              <a:spcBef>
                <a:spcPts val="1800"/>
              </a:spcBef>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xmlns="" id="{C5EA2E64-5690-A56B-7051-476EC7BADA55}"/>
              </a:ext>
            </a:extLst>
          </p:cNvPr>
          <p:cNvSpPr>
            <a:spLocks noGrp="1"/>
          </p:cNvSpPr>
          <p:nvPr>
            <p:ph type="dt" sz="half" idx="11"/>
          </p:nvPr>
        </p:nvSpPr>
        <p:spPr/>
        <p:txBody>
          <a:bodyPr/>
          <a:lstStyle/>
          <a:p>
            <a:endParaRPr lang="en-US" dirty="0">
              <a:latin typeface="+mn-lt"/>
            </a:endParaRPr>
          </a:p>
        </p:txBody>
      </p:sp>
      <p:sp>
        <p:nvSpPr>
          <p:cNvPr id="10" name="Slide Number Placeholder 9">
            <a:extLst>
              <a:ext uri="{FF2B5EF4-FFF2-40B4-BE49-F238E27FC236}">
                <a16:creationId xmlns:a16="http://schemas.microsoft.com/office/drawing/2014/main" xmlns="" id="{05D79B4B-A9BD-581F-536E-DE7CF728F84E}"/>
              </a:ext>
            </a:extLst>
          </p:cNvPr>
          <p:cNvSpPr>
            <a:spLocks noGrp="1"/>
          </p:cNvSpPr>
          <p:nvPr>
            <p:ph type="sldNum" sz="quarter" idx="12"/>
          </p:nvPr>
        </p:nvSpPr>
        <p:spPr/>
        <p:txBody>
          <a:bodyPr/>
          <a:lstStyle/>
          <a:p>
            <a:fld id="{294A09A9-5501-47C1-A89A-A340965A2BE2}" type="slidenum">
              <a:rPr lang="en-US" smtClean="0"/>
              <a:pPr/>
              <a:t>‹N°›</a:t>
            </a:fld>
            <a:endParaRPr lang="en-US" dirty="0">
              <a:latin typeface="+mn-lt"/>
            </a:endParaRPr>
          </a:p>
        </p:txBody>
      </p:sp>
    </p:spTree>
    <p:extLst>
      <p:ext uri="{BB962C8B-B14F-4D97-AF65-F5344CB8AC3E}">
        <p14:creationId xmlns:p14="http://schemas.microsoft.com/office/powerpoint/2010/main" val="649744719"/>
      </p:ext>
    </p:extLst>
  </p:cSld>
  <p:clrMapOvr>
    <a:masterClrMapping/>
  </p:clrMapOvr>
  <p:extLst>
    <p:ext uri="{DCECCB84-F9BA-43D5-87BE-67443E8EF086}">
      <p15:sldGuideLst xmlns:p15="http://schemas.microsoft.com/office/powerpoint/2012/main" xmlns="">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xmlns="" id="{109B023A-F28F-184D-BA48-3F1C0502AE0A}"/>
              </a:ext>
            </a:extLst>
          </p:cNvPr>
          <p:cNvSpPr>
            <a:spLocks noGrp="1"/>
          </p:cNvSpPr>
          <p:nvPr>
            <p:ph type="title" hasCustomPrompt="1"/>
          </p:nvPr>
        </p:nvSpPr>
        <p:spPr>
          <a:xfrm>
            <a:off x="594360" y="202400"/>
            <a:ext cx="10972800" cy="1570325"/>
          </a:xfrm>
          <a:prstGeom prst="rect">
            <a:avLst/>
          </a:prstGeom>
        </p:spPr>
        <p:txBody>
          <a:bodyPr lIns="0" tIns="0" rIns="0" bIns="0" anchor="b" anchorCtr="0">
            <a:noAutofit/>
          </a:bodyPr>
          <a:lstStyle>
            <a:lvl1pPr>
              <a:defRPr sz="4400" b="1" i="0">
                <a:solidFill>
                  <a:schemeClr val="bg1"/>
                </a:solidFill>
                <a:latin typeface="+mj-lt"/>
              </a:defRPr>
            </a:lvl1pPr>
          </a:lstStyle>
          <a:p>
            <a:r>
              <a:rPr lang="en-US" dirty="0"/>
              <a:t>Click to add title </a:t>
            </a:r>
          </a:p>
        </p:txBody>
      </p:sp>
      <p:sp>
        <p:nvSpPr>
          <p:cNvPr id="9" name="Table Placeholder 2">
            <a:extLst>
              <a:ext uri="{FF2B5EF4-FFF2-40B4-BE49-F238E27FC236}">
                <a16:creationId xmlns:a16="http://schemas.microsoft.com/office/drawing/2014/main" xmlns="" id="{1506B022-475A-6647-98FF-D5C319A0C7C4}"/>
              </a:ext>
            </a:extLst>
          </p:cNvPr>
          <p:cNvSpPr>
            <a:spLocks noGrp="1"/>
          </p:cNvSpPr>
          <p:nvPr>
            <p:ph type="tbl" sz="quarter" idx="10"/>
          </p:nvPr>
        </p:nvSpPr>
        <p:spPr>
          <a:xfrm>
            <a:off x="594360" y="2628629"/>
            <a:ext cx="10972800" cy="3636740"/>
          </a:xfrm>
        </p:spPr>
        <p:txBody>
          <a:bodyPr>
            <a:noAutofit/>
          </a:bodyPr>
          <a:lstStyle>
            <a:lvl1pPr>
              <a:defRPr/>
            </a:lvl1pPr>
          </a:lstStyle>
          <a:p>
            <a:r>
              <a:rPr lang="en-US"/>
              <a:t>Click icon to add table</a:t>
            </a:r>
            <a:endParaRPr lang="en-US" dirty="0"/>
          </a:p>
        </p:txBody>
      </p:sp>
      <p:sp>
        <p:nvSpPr>
          <p:cNvPr id="10" name="Slide Number Placeholder 9">
            <a:extLst>
              <a:ext uri="{FF2B5EF4-FFF2-40B4-BE49-F238E27FC236}">
                <a16:creationId xmlns:a16="http://schemas.microsoft.com/office/drawing/2014/main" xmlns="" id="{05D79B4B-A9BD-581F-536E-DE7CF728F84E}"/>
              </a:ext>
            </a:extLst>
          </p:cNvPr>
          <p:cNvSpPr>
            <a:spLocks noGrp="1"/>
          </p:cNvSpPr>
          <p:nvPr>
            <p:ph type="sldNum" sz="quarter" idx="12"/>
          </p:nvPr>
        </p:nvSpPr>
        <p:spPr/>
        <p:txBody>
          <a:bodyPr/>
          <a:lstStyle/>
          <a:p>
            <a:fld id="{294A09A9-5501-47C1-A89A-A340965A2BE2}" type="slidenum">
              <a:rPr lang="en-US" smtClean="0"/>
              <a:pPr/>
              <a:t>‹N°›</a:t>
            </a:fld>
            <a:endParaRPr lang="en-US" dirty="0">
              <a:latin typeface="+mn-lt"/>
            </a:endParaRPr>
          </a:p>
        </p:txBody>
      </p:sp>
      <p:sp>
        <p:nvSpPr>
          <p:cNvPr id="8" name="Date Placeholder 7">
            <a:extLst>
              <a:ext uri="{FF2B5EF4-FFF2-40B4-BE49-F238E27FC236}">
                <a16:creationId xmlns:a16="http://schemas.microsoft.com/office/drawing/2014/main" xmlns="" id="{C5EA2E64-5690-A56B-7051-476EC7BADA55}"/>
              </a:ext>
            </a:extLst>
          </p:cNvPr>
          <p:cNvSpPr>
            <a:spLocks noGrp="1"/>
          </p:cNvSpPr>
          <p:nvPr>
            <p:ph type="dt" sz="half" idx="11"/>
          </p:nvPr>
        </p:nvSpPr>
        <p:spPr/>
        <p:txBody>
          <a:bodyPr/>
          <a:lstStyle/>
          <a:p>
            <a:endParaRPr lang="en-US" dirty="0">
              <a:latin typeface="+mn-lt"/>
            </a:endParaRPr>
          </a:p>
        </p:txBody>
      </p:sp>
      <p:cxnSp>
        <p:nvCxnSpPr>
          <p:cNvPr id="4" name="Straight Connector 3">
            <a:extLst>
              <a:ext uri="{FF2B5EF4-FFF2-40B4-BE49-F238E27FC236}">
                <a16:creationId xmlns:a16="http://schemas.microsoft.com/office/drawing/2014/main" xmlns="" id="{E66081BA-9135-73B1-DCE5-77FD12431F13}"/>
              </a:ext>
              <a:ext uri="{C183D7F6-B498-43B3-948B-1728B52AA6E4}">
                <adec:decorative xmlns:adec="http://schemas.microsoft.com/office/drawing/2017/decorative" xmlns=""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410957"/>
      </p:ext>
    </p:extLst>
  </p:cSld>
  <p:clrMapOvr>
    <a:masterClrMapping/>
  </p:clrMapOvr>
  <p:extLst>
    <p:ext uri="{DCECCB84-F9BA-43D5-87BE-67443E8EF086}">
      <p15:sldGuideLst xmlns:p15="http://schemas.microsoft.com/office/powerpoint/2012/main" xmlns="">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B6987D-0137-DE42-B76B-FF621E808D90}"/>
              </a:ext>
            </a:extLst>
          </p:cNvPr>
          <p:cNvSpPr>
            <a:spLocks noGrp="1"/>
          </p:cNvSpPr>
          <p:nvPr>
            <p:ph type="ctrTitle" hasCustomPrompt="1"/>
          </p:nvPr>
        </p:nvSpPr>
        <p:spPr>
          <a:xfrm>
            <a:off x="594360"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dirty="0"/>
              <a:t>Click to add title </a:t>
            </a:r>
          </a:p>
        </p:txBody>
      </p:sp>
      <p:grpSp>
        <p:nvGrpSpPr>
          <p:cNvPr id="9" name="Group 8">
            <a:extLst>
              <a:ext uri="{FF2B5EF4-FFF2-40B4-BE49-F238E27FC236}">
                <a16:creationId xmlns:a16="http://schemas.microsoft.com/office/drawing/2014/main" xmlns="" id="{C26C18C3-ED25-DD4B-BA72-24932D54DE37}"/>
              </a:ext>
              <a:ext uri="{C183D7F6-B498-43B3-948B-1728B52AA6E4}">
                <adec:decorative xmlns:adec="http://schemas.microsoft.com/office/drawing/2017/decorative" xmlns="" val="1"/>
              </a:ext>
            </a:extLst>
          </p:cNvPr>
          <p:cNvGrpSpPr>
            <a:grpSpLocks/>
          </p:cNvGrpSpPr>
          <p:nvPr userDrawn="1"/>
        </p:nvGrpSpPr>
        <p:grpSpPr bwMode="auto">
          <a:xfrm flipH="1" flipV="1">
            <a:off x="6092752" y="0"/>
            <a:ext cx="6099248" cy="6099248"/>
            <a:chOff x="0" y="12289"/>
            <a:chExt cx="3550" cy="3551"/>
          </a:xfrm>
        </p:grpSpPr>
        <p:sp>
          <p:nvSpPr>
            <p:cNvPr id="10" name="Freeform 9">
              <a:extLst>
                <a:ext uri="{FF2B5EF4-FFF2-40B4-BE49-F238E27FC236}">
                  <a16:creationId xmlns:a16="http://schemas.microsoft.com/office/drawing/2014/main" xmlns=""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1" name="Freeform 10">
              <a:extLst>
                <a:ext uri="{FF2B5EF4-FFF2-40B4-BE49-F238E27FC236}">
                  <a16:creationId xmlns:a16="http://schemas.microsoft.com/office/drawing/2014/main" xmlns=""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12" name="Freeform 11">
              <a:extLst>
                <a:ext uri="{FF2B5EF4-FFF2-40B4-BE49-F238E27FC236}">
                  <a16:creationId xmlns:a16="http://schemas.microsoft.com/office/drawing/2014/main" xmlns=""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18" name="Text Placeholder 29">
            <a:extLst>
              <a:ext uri="{FF2B5EF4-FFF2-40B4-BE49-F238E27FC236}">
                <a16:creationId xmlns:a16="http://schemas.microsoft.com/office/drawing/2014/main" xmlns="" id="{276A9CD7-E675-3048-86D3-3546A2F6B456}"/>
              </a:ext>
            </a:extLst>
          </p:cNvPr>
          <p:cNvSpPr>
            <a:spLocks noGrp="1"/>
          </p:cNvSpPr>
          <p:nvPr>
            <p:ph type="body" sz="quarter" idx="11" hasCustomPrompt="1"/>
          </p:nvPr>
        </p:nvSpPr>
        <p:spPr>
          <a:xfrm>
            <a:off x="594360"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dirty="0"/>
              <a:t>Click to add text</a:t>
            </a:r>
          </a:p>
        </p:txBody>
      </p:sp>
      <p:cxnSp>
        <p:nvCxnSpPr>
          <p:cNvPr id="4" name="Straight Connector 3">
            <a:extLst>
              <a:ext uri="{FF2B5EF4-FFF2-40B4-BE49-F238E27FC236}">
                <a16:creationId xmlns:a16="http://schemas.microsoft.com/office/drawing/2014/main" xmlns="" id="{58B149C6-5AAC-B8E5-5411-EA38821F6754}"/>
              </a:ext>
              <a:ext uri="{C183D7F6-B498-43B3-948B-1728B52AA6E4}">
                <adec:decorative xmlns:adec="http://schemas.microsoft.com/office/drawing/2017/decorative" xmlns="" val="1"/>
              </a:ext>
            </a:extLst>
          </p:cNvPr>
          <p:cNvCxnSpPr>
            <a:cxnSpLocks/>
          </p:cNvCxnSpPr>
          <p:nvPr userDrawn="1"/>
        </p:nvCxnSpPr>
        <p:spPr>
          <a:xfrm>
            <a:off x="594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69273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A64389-35FE-A00E-0137-4D11CF53DD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CE92559E-CFDE-B02D-7F3A-6288DC0C15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849CAC4-FC68-F019-502B-65DD7CE21684}"/>
              </a:ext>
            </a:extLst>
          </p:cNvPr>
          <p:cNvSpPr>
            <a:spLocks noGrp="1"/>
          </p:cNvSpPr>
          <p:nvPr>
            <p:ph type="dt" sz="half" idx="10"/>
          </p:nvPr>
        </p:nvSpPr>
        <p:spPr/>
        <p:txBody>
          <a:bodyPr/>
          <a:lstStyle/>
          <a:p>
            <a:fld id="{904EACA1-39B0-44E7-B71E-6CFC86B855DB}" type="datetimeFigureOut">
              <a:rPr lang="en-US" smtClean="0"/>
              <a:t>6/4/2026</a:t>
            </a:fld>
            <a:endParaRPr lang="en-US"/>
          </a:p>
        </p:txBody>
      </p:sp>
      <p:sp>
        <p:nvSpPr>
          <p:cNvPr id="5" name="Footer Placeholder 4">
            <a:extLst>
              <a:ext uri="{FF2B5EF4-FFF2-40B4-BE49-F238E27FC236}">
                <a16:creationId xmlns:a16="http://schemas.microsoft.com/office/drawing/2014/main" xmlns="" id="{41E81A9B-1CBA-063F-A0A9-3DB4ACC2C8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63787C8-0EBA-D335-C363-DF6465F584DC}"/>
              </a:ext>
            </a:extLst>
          </p:cNvPr>
          <p:cNvSpPr>
            <a:spLocks noGrp="1"/>
          </p:cNvSpPr>
          <p:nvPr>
            <p:ph type="sldNum" sz="quarter" idx="12"/>
          </p:nvPr>
        </p:nvSpPr>
        <p:spPr/>
        <p:txBody>
          <a:bodyPr/>
          <a:lstStyle/>
          <a:p>
            <a:fld id="{E240FC18-A636-4C53-9357-375686DD13EA}" type="slidenum">
              <a:rPr lang="en-US" smtClean="0"/>
              <a:t>‹N°›</a:t>
            </a:fld>
            <a:endParaRPr lang="en-US"/>
          </a:p>
        </p:txBody>
      </p:sp>
    </p:spTree>
    <p:extLst>
      <p:ext uri="{BB962C8B-B14F-4D97-AF65-F5344CB8AC3E}">
        <p14:creationId xmlns:p14="http://schemas.microsoft.com/office/powerpoint/2010/main" val="26775961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D4FFCA62-BD28-9246-9B07-A8A0CDA2D183}"/>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xmlns="" id="{487FB669-BA1A-A542-B6EE-58ECB30B1AE4}"/>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xmlns="" id="{2DCB35B4-10CD-5943-AEFB-0B9167D1795F}"/>
              </a:ext>
            </a:extLst>
          </p:cNvPr>
          <p:cNvSpPr>
            <a:spLocks noGrp="1"/>
          </p:cNvSpPr>
          <p:nvPr>
            <p:ph type="sldNum" sz="quarter" idx="12"/>
          </p:nvPr>
        </p:nvSpPr>
        <p:spPr/>
        <p:txBody>
          <a:bodyPr/>
          <a:lstStyle>
            <a:lvl1pPr>
              <a:defRPr/>
            </a:lvl1pPr>
          </a:lstStyle>
          <a:p>
            <a:fld id="{9C585117-38C1-1649-92C1-D4E842B49AC4}" type="slidenum">
              <a:rPr lang="en-US" altLang="en-US"/>
              <a:pPr/>
              <a:t>‹N°›</a:t>
            </a:fld>
            <a:endParaRPr lang="en-US" altLang="en-US"/>
          </a:p>
        </p:txBody>
      </p:sp>
    </p:spTree>
    <p:extLst>
      <p:ext uri="{BB962C8B-B14F-4D97-AF65-F5344CB8AC3E}">
        <p14:creationId xmlns:p14="http://schemas.microsoft.com/office/powerpoint/2010/main" val="3474025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8EED84C6-50E6-6C43-8031-AFF6268E0C06}"/>
              </a:ext>
            </a:extLst>
          </p:cNvPr>
          <p:cNvSpPr>
            <a:spLocks noGrp="1"/>
          </p:cNvSpPr>
          <p:nvPr>
            <p:ph type="body" idx="1"/>
          </p:nvPr>
        </p:nvSpPr>
        <p:spPr>
          <a:xfrm>
            <a:off x="59436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itle Placeholder 11">
            <a:extLst>
              <a:ext uri="{FF2B5EF4-FFF2-40B4-BE49-F238E27FC236}">
                <a16:creationId xmlns:a16="http://schemas.microsoft.com/office/drawing/2014/main" xmlns="" id="{D41FC0AE-253D-D242-9C88-017078F8A23A}"/>
              </a:ext>
            </a:extLst>
          </p:cNvPr>
          <p:cNvSpPr>
            <a:spLocks noGrp="1"/>
          </p:cNvSpPr>
          <p:nvPr>
            <p:ph type="title"/>
          </p:nvPr>
        </p:nvSpPr>
        <p:spPr>
          <a:xfrm>
            <a:off x="594360" y="365125"/>
            <a:ext cx="104013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0" name="Date Placeholder 3">
            <a:extLst>
              <a:ext uri="{FF2B5EF4-FFF2-40B4-BE49-F238E27FC236}">
                <a16:creationId xmlns:a16="http://schemas.microsoft.com/office/drawing/2014/main" xmlns="" id="{EF47083A-6D76-4B4D-87CA-E08E212F781D}"/>
              </a:ext>
            </a:extLst>
          </p:cNvPr>
          <p:cNvSpPr>
            <a:spLocks noGrp="1"/>
          </p:cNvSpPr>
          <p:nvPr>
            <p:ph type="dt" sz="half" idx="2"/>
          </p:nvPr>
        </p:nvSpPr>
        <p:spPr>
          <a:xfrm>
            <a:off x="1133648"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endParaRPr lang="en-US" dirty="0">
              <a:latin typeface="+mn-lt"/>
            </a:endParaRPr>
          </a:p>
        </p:txBody>
      </p:sp>
      <p:sp>
        <p:nvSpPr>
          <p:cNvPr id="32" name="Slide Number Placeholder 5">
            <a:extLst>
              <a:ext uri="{FF2B5EF4-FFF2-40B4-BE49-F238E27FC236}">
                <a16:creationId xmlns:a16="http://schemas.microsoft.com/office/drawing/2014/main" xmlns="" id="{C8ADA0DF-3751-9A48-8A21-59F01C782D7C}"/>
              </a:ext>
            </a:extLst>
          </p:cNvPr>
          <p:cNvSpPr>
            <a:spLocks noGrp="1"/>
          </p:cNvSpPr>
          <p:nvPr>
            <p:ph type="sldNum" sz="quarter" idx="4"/>
          </p:nvPr>
        </p:nvSpPr>
        <p:spPr>
          <a:xfrm>
            <a:off x="594360" y="6332220"/>
            <a:ext cx="523240" cy="247651"/>
          </a:xfrm>
          <a:prstGeom prst="rect">
            <a:avLst/>
          </a:prstGeom>
        </p:spPr>
        <p:txBody>
          <a:bodyPr vert="horz" lIns="0" tIns="0" rIns="0" bIns="0" rtlCol="0" anchor="t" anchorCtr="0"/>
          <a:lstStyle>
            <a:lvl1pPr algn="l">
              <a:defRPr sz="1100" b="1" i="0">
                <a:solidFill>
                  <a:schemeClr val="bg1"/>
                </a:solidFill>
                <a:latin typeface="+mn-lt"/>
              </a:defRPr>
            </a:lvl1pPr>
          </a:lstStyle>
          <a:p>
            <a:fld id="{294A09A9-5501-47C1-A89A-A340965A2BE2}" type="slidenum">
              <a:rPr lang="en-US" smtClean="0"/>
              <a:pPr/>
              <a:t>‹N°›</a:t>
            </a:fld>
            <a:endParaRPr lang="en-US" dirty="0"/>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711" r:id="rId1"/>
    <p:sldLayoutId id="2147483698" r:id="rId2"/>
    <p:sldLayoutId id="2147483710" r:id="rId3"/>
    <p:sldLayoutId id="2147483700" r:id="rId4"/>
    <p:sldLayoutId id="2147483701" r:id="rId5"/>
    <p:sldLayoutId id="2147483659" r:id="rId6"/>
    <p:sldLayoutId id="2147483709" r:id="rId7"/>
    <p:sldLayoutId id="2147483708" r:id="rId8"/>
    <p:sldLayoutId id="2147483707" r:id="rId9"/>
    <p:sldLayoutId id="2147483706" r:id="rId10"/>
    <p:sldLayoutId id="2147483705" r:id="rId11"/>
    <p:sldLayoutId id="2147483704" r:id="rId12"/>
    <p:sldLayoutId id="2147483703" r:id="rId13"/>
    <p:sldLayoutId id="2147483712" r:id="rId14"/>
    <p:sldLayoutId id="2147483713" r:id="rId15"/>
  </p:sldLayoutIdLst>
  <p:hf sldNum="0" hdr="0" ftr="0" dt="0"/>
  <p:txStyles>
    <p:titleStyle>
      <a:lvl1pPr algn="l" defTabSz="914400" rtl="0" eaLnBrk="1" latinLnBrk="0" hangingPunct="1">
        <a:lnSpc>
          <a:spcPct val="8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10.sv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4.svg"/></Relationships>
</file>

<file path=ppt/slides/_rels/slide17.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diagramLayout" Target="../diagrams/layout3.xml"/><Relationship Id="rId7" Type="http://schemas.openxmlformats.org/officeDocument/2006/relationships/image" Target="../media/image13.png"/><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8.sv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sv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6.sv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6.svg"/></Relationships>
</file>

<file path=ppt/slides/_rels/slide25.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diagramLayout" Target="../diagrams/layout4.xml"/><Relationship Id="rId7" Type="http://schemas.openxmlformats.org/officeDocument/2006/relationships/image" Target="../media/image20.png"/><Relationship Id="rId2" Type="http://schemas.openxmlformats.org/officeDocument/2006/relationships/diagramData" Target="../diagrams/data4.xml"/><Relationship Id="rId1" Type="http://schemas.openxmlformats.org/officeDocument/2006/relationships/slideLayout" Target="../slideLayouts/slideLayout1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5.sv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5.svg"/><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25.jpeg"/></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30.jpeg"/><Relationship Id="rId7" Type="http://schemas.openxmlformats.org/officeDocument/2006/relationships/diagramColors" Target="../diagrams/colors6.xml"/><Relationship Id="rId2" Type="http://schemas.openxmlformats.org/officeDocument/2006/relationships/notesSlide" Target="../notesSlides/notesSlide35.xml"/><Relationship Id="rId1" Type="http://schemas.openxmlformats.org/officeDocument/2006/relationships/slideLayout" Target="../slideLayouts/slideLayout14.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2.png"/><Relationship Id="rId4" Type="http://schemas.openxmlformats.org/officeDocument/2006/relationships/image" Target="../media/image37.svg"/></Relationships>
</file>

<file path=ppt/slides/_rels/slide4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50.svg"/><Relationship Id="rId2" Type="http://schemas.openxmlformats.org/officeDocument/2006/relationships/notesSlide" Target="../notesSlides/notesSlide43.xml"/><Relationship Id="rId1" Type="http://schemas.openxmlformats.org/officeDocument/2006/relationships/slideLayout" Target="../slideLayouts/slideLayout14.xml"/><Relationship Id="rId6" Type="http://schemas.openxmlformats.org/officeDocument/2006/relationships/image" Target="../media/image41.png"/><Relationship Id="rId5" Type="http://schemas.openxmlformats.org/officeDocument/2006/relationships/image" Target="../media/image48.svg"/><Relationship Id="rId4" Type="http://schemas.openxmlformats.org/officeDocument/2006/relationships/image" Target="../media/image40.png"/></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48.svg"/><Relationship Id="rId4" Type="http://schemas.openxmlformats.org/officeDocument/2006/relationships/image" Target="../media/image40.png"/></Relationships>
</file>

<file path=ppt/slides/_rels/slide52.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4.pn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50.svg"/><Relationship Id="rId4" Type="http://schemas.openxmlformats.org/officeDocument/2006/relationships/image" Target="../media/image41.png"/></Relationships>
</file>

<file path=ppt/slides/_rels/slide5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4.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19.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164816C-7E73-EA44-616C-FC515265FF9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xmlns="" id="{DD7A216B-67F0-73BE-DB3F-0E11EEF7F0D8}"/>
              </a:ext>
            </a:extLst>
          </p:cNvPr>
          <p:cNvSpPr/>
          <p:nvPr/>
        </p:nvSpPr>
        <p:spPr>
          <a:xfrm>
            <a:off x="9236" y="0"/>
            <a:ext cx="12192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1">
            <a:extLst>
              <a:ext uri="{FF2B5EF4-FFF2-40B4-BE49-F238E27FC236}">
                <a16:creationId xmlns:a16="http://schemas.microsoft.com/office/drawing/2014/main" xmlns="" id="{7D4D0EBB-BE2D-E487-DDCC-2469C294F84D}"/>
              </a:ext>
            </a:extLst>
          </p:cNvPr>
          <p:cNvPicPr>
            <a:picLocks/>
          </p:cNvPicPr>
          <p:nvPr/>
        </p:nvPicPr>
        <p:blipFill>
          <a:blip r:embed="rId3" cstate="print"/>
          <a:stretch>
            <a:fillRect/>
          </a:stretch>
        </p:blipFill>
        <p:spPr>
          <a:xfrm>
            <a:off x="8605520" y="211137"/>
            <a:ext cx="3205480" cy="1221423"/>
          </a:xfrm>
          <a:prstGeom prst="rect">
            <a:avLst/>
          </a:prstGeom>
        </p:spPr>
      </p:pic>
      <p:pic>
        <p:nvPicPr>
          <p:cNvPr id="4" name="Image 10">
            <a:extLst>
              <a:ext uri="{FF2B5EF4-FFF2-40B4-BE49-F238E27FC236}">
                <a16:creationId xmlns:a16="http://schemas.microsoft.com/office/drawing/2014/main" xmlns="" id="{66617D91-A66D-DE30-45FC-EEC819293B61}"/>
              </a:ext>
            </a:extLst>
          </p:cNvPr>
          <p:cNvPicPr>
            <a:picLocks/>
          </p:cNvPicPr>
          <p:nvPr/>
        </p:nvPicPr>
        <p:blipFill>
          <a:blip r:embed="rId4" cstate="print"/>
          <a:stretch>
            <a:fillRect/>
          </a:stretch>
        </p:blipFill>
        <p:spPr>
          <a:xfrm>
            <a:off x="1210310" y="211137"/>
            <a:ext cx="1634490" cy="1221423"/>
          </a:xfrm>
          <a:prstGeom prst="rect">
            <a:avLst/>
          </a:prstGeom>
        </p:spPr>
      </p:pic>
      <p:sp>
        <p:nvSpPr>
          <p:cNvPr id="2" name="Title 1">
            <a:extLst>
              <a:ext uri="{FF2B5EF4-FFF2-40B4-BE49-F238E27FC236}">
                <a16:creationId xmlns:a16="http://schemas.microsoft.com/office/drawing/2014/main" xmlns="" id="{06DD2F0C-E3A6-9E2C-9C44-712E5B479BF2}"/>
              </a:ext>
            </a:extLst>
          </p:cNvPr>
          <p:cNvSpPr>
            <a:spLocks noGrp="1"/>
          </p:cNvSpPr>
          <p:nvPr>
            <p:ph type="ctrTitle"/>
          </p:nvPr>
        </p:nvSpPr>
        <p:spPr>
          <a:xfrm>
            <a:off x="3058727" y="2212340"/>
            <a:ext cx="6074546" cy="2433319"/>
          </a:xfrm>
          <a:solidFill>
            <a:schemeClr val="accent1">
              <a:lumMod val="20000"/>
              <a:lumOff val="80000"/>
            </a:schemeClr>
          </a:solidFill>
        </p:spPr>
        <p:txBody>
          <a:bodyPr/>
          <a:lstStyle/>
          <a:p>
            <a:pPr algn="ctr">
              <a:lnSpc>
                <a:spcPct val="100000"/>
              </a:lnSpc>
              <a:spcBef>
                <a:spcPts val="0"/>
              </a:spcBef>
            </a:pPr>
            <a:r>
              <a:rPr lang="en-US" sz="5400" dirty="0"/>
              <a:t>SPANB 2025-2030:</a:t>
            </a:r>
            <a:br>
              <a:rPr lang="en-US" sz="5400" dirty="0"/>
            </a:br>
            <a:r>
              <a:rPr lang="en-US" sz="5400" b="0" dirty="0" err="1"/>
              <a:t>Contenu</a:t>
            </a:r>
            <a:r>
              <a:rPr lang="en-US" dirty="0"/>
              <a:t/>
            </a:r>
            <a:br>
              <a:rPr lang="en-US" dirty="0"/>
            </a:br>
            <a:r>
              <a:rPr lang="en-US" sz="2000" b="0" dirty="0"/>
              <a:t>Prof . </a:t>
            </a:r>
            <a:r>
              <a:rPr lang="en-US" sz="2000" b="0" dirty="0" err="1"/>
              <a:t>Kalemani</a:t>
            </a:r>
            <a:r>
              <a:rPr lang="en-US" sz="2000" b="0" dirty="0"/>
              <a:t> Jo Mulongoy</a:t>
            </a:r>
          </a:p>
        </p:txBody>
      </p:sp>
      <p:sp>
        <p:nvSpPr>
          <p:cNvPr id="5" name="Title 1">
            <a:extLst>
              <a:ext uri="{FF2B5EF4-FFF2-40B4-BE49-F238E27FC236}">
                <a16:creationId xmlns:a16="http://schemas.microsoft.com/office/drawing/2014/main" xmlns="" id="{75F0E570-F446-7144-BB7E-D400155EA780}"/>
              </a:ext>
            </a:extLst>
          </p:cNvPr>
          <p:cNvSpPr txBox="1">
            <a:spLocks/>
          </p:cNvSpPr>
          <p:nvPr/>
        </p:nvSpPr>
        <p:spPr>
          <a:xfrm>
            <a:off x="2900975" y="4523738"/>
            <a:ext cx="6655344" cy="1447802"/>
          </a:xfrm>
          <a:prstGeom prst="rect">
            <a:avLst/>
          </a:prstGeom>
        </p:spPr>
        <p:txBody>
          <a:bodyPr vert="horz" lIns="0" tIns="0" rIns="0" bIns="0" rtlCol="0" anchor="b">
            <a:noAutofit/>
          </a:bodyPr>
          <a:lstStyle>
            <a:lvl1pPr algn="l" defTabSz="914400" rtl="0" eaLnBrk="1" latinLnBrk="0" hangingPunct="1">
              <a:lnSpc>
                <a:spcPct val="80000"/>
              </a:lnSpc>
              <a:spcBef>
                <a:spcPct val="0"/>
              </a:spcBef>
              <a:buNone/>
              <a:defRPr sz="60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1800" b="0" dirty="0"/>
              <a:t>Atelier </a:t>
            </a:r>
            <a:r>
              <a:rPr lang="fr-CD" sz="1800" b="0" dirty="0"/>
              <a:t>national de validation de la Stratégie et plan d’action nationaux pour la biodiversité 2025-2030 de la République Démocratique du Congo</a:t>
            </a:r>
            <a:r>
              <a:rPr lang="en-US" sz="1800" b="0" dirty="0"/>
              <a:t> (SPANB 2025-2030)</a:t>
            </a:r>
            <a:br>
              <a:rPr lang="en-US" sz="1800" b="0" dirty="0"/>
            </a:br>
            <a:r>
              <a:rPr lang="fr-FR" sz="1800" b="0" dirty="0"/>
              <a:t>28 juillet 2025</a:t>
            </a:r>
            <a:r>
              <a:rPr lang="en-US" sz="2000" b="0" dirty="0"/>
              <a:t/>
            </a:r>
            <a:br>
              <a:rPr lang="en-US" sz="2000" b="0" dirty="0"/>
            </a:br>
            <a:endParaRPr lang="en-US" sz="2000" b="0" dirty="0"/>
          </a:p>
        </p:txBody>
      </p:sp>
    </p:spTree>
    <p:extLst>
      <p:ext uri="{BB962C8B-B14F-4D97-AF65-F5344CB8AC3E}">
        <p14:creationId xmlns:p14="http://schemas.microsoft.com/office/powerpoint/2010/main" val="1176021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30BF65-C84B-45C3-72CA-AFDA68851174}"/>
              </a:ext>
            </a:extLst>
          </p:cNvPr>
          <p:cNvSpPr>
            <a:spLocks noGrp="1"/>
          </p:cNvSpPr>
          <p:nvPr>
            <p:ph type="title"/>
          </p:nvPr>
        </p:nvSpPr>
        <p:spPr>
          <a:xfrm>
            <a:off x="594360" y="189572"/>
            <a:ext cx="6787747" cy="1593507"/>
          </a:xfrm>
        </p:spPr>
        <p:txBody>
          <a:bodyPr/>
          <a:lstStyle/>
          <a:p>
            <a:r>
              <a:rPr lang="en-US" dirty="0" err="1"/>
              <a:t>Contenu</a:t>
            </a:r>
            <a:r>
              <a:rPr lang="en-US" dirty="0"/>
              <a:t> de la SPANB 2025-2030</a:t>
            </a:r>
          </a:p>
        </p:txBody>
      </p:sp>
      <p:sp>
        <p:nvSpPr>
          <p:cNvPr id="3" name="Text Placeholder 2">
            <a:extLst>
              <a:ext uri="{FF2B5EF4-FFF2-40B4-BE49-F238E27FC236}">
                <a16:creationId xmlns:a16="http://schemas.microsoft.com/office/drawing/2014/main" xmlns="" id="{3B8EBC2C-6DD7-5003-38EB-40753046FE8C}"/>
              </a:ext>
            </a:extLst>
          </p:cNvPr>
          <p:cNvSpPr>
            <a:spLocks noGrp="1"/>
          </p:cNvSpPr>
          <p:nvPr>
            <p:ph sz="quarter" idx="13"/>
          </p:nvPr>
        </p:nvSpPr>
        <p:spPr>
          <a:xfrm>
            <a:off x="593724" y="2281238"/>
            <a:ext cx="11217276" cy="3709987"/>
          </a:xfrm>
        </p:spPr>
        <p:txBody>
          <a:bodyPr tIns="457200">
            <a:normAutofit/>
          </a:bodyPr>
          <a:lstStyle/>
          <a:p>
            <a:pPr>
              <a:buFont typeface="Wingdings" panose="05000000000000000000" pitchFamily="2" charset="2"/>
              <a:buChar char="q"/>
            </a:pPr>
            <a:r>
              <a:rPr lang="fr-FR" noProof="0" dirty="0"/>
              <a:t>Document principal</a:t>
            </a:r>
          </a:p>
          <a:p>
            <a:pPr lvl="1">
              <a:buFont typeface="Wingdings" panose="05000000000000000000" pitchFamily="2" charset="2"/>
              <a:buChar char="§"/>
            </a:pPr>
            <a:r>
              <a:rPr lang="fr-FR" noProof="0" dirty="0"/>
              <a:t>Introduction générale</a:t>
            </a:r>
          </a:p>
          <a:p>
            <a:pPr lvl="1">
              <a:buFont typeface="Wingdings" panose="05000000000000000000" pitchFamily="2" charset="2"/>
              <a:buChar char="§"/>
            </a:pPr>
            <a:r>
              <a:rPr lang="fr-FR" noProof="0" dirty="0"/>
              <a:t>Chapitre 1: </a:t>
            </a:r>
            <a:r>
              <a:rPr lang="fr-FR" dirty="0"/>
              <a:t>Approche méthodologique</a:t>
            </a:r>
            <a:endParaRPr lang="fr-FR" noProof="0" dirty="0"/>
          </a:p>
          <a:p>
            <a:pPr lvl="1">
              <a:buFont typeface="Wingdings" panose="05000000000000000000" pitchFamily="2" charset="2"/>
              <a:buChar char="§"/>
            </a:pPr>
            <a:r>
              <a:rPr lang="fr-FR" noProof="0" dirty="0"/>
              <a:t>Chapitre 2: </a:t>
            </a:r>
            <a:r>
              <a:rPr lang="fr-FR" dirty="0"/>
              <a:t>Enjeux</a:t>
            </a:r>
            <a:endParaRPr lang="fr-FR" noProof="0" dirty="0"/>
          </a:p>
          <a:p>
            <a:pPr lvl="1">
              <a:buFont typeface="Wingdings" panose="05000000000000000000" pitchFamily="2" charset="2"/>
              <a:buChar char="§"/>
            </a:pPr>
            <a:r>
              <a:rPr lang="fr-FR" noProof="0" dirty="0"/>
              <a:t>Chapitre 3: </a:t>
            </a:r>
            <a:r>
              <a:rPr lang="fr-FR" dirty="0"/>
              <a:t>Vision, objectifs nationaux, plan d’action et indicateurs de suivi</a:t>
            </a:r>
            <a:endParaRPr lang="en-US" dirty="0"/>
          </a:p>
          <a:p>
            <a:pPr lvl="1">
              <a:buFont typeface="Wingdings" panose="05000000000000000000" pitchFamily="2" charset="2"/>
              <a:buChar char="§"/>
            </a:pPr>
            <a:r>
              <a:rPr lang="fr-FR" noProof="0" dirty="0"/>
              <a:t>Chapitre 4: </a:t>
            </a:r>
            <a:r>
              <a:rPr lang="fr-FR" dirty="0"/>
              <a:t>Mécanismes de mise en œuvre - conditions de succès</a:t>
            </a:r>
            <a:endParaRPr lang="fr-FR" noProof="0" dirty="0"/>
          </a:p>
          <a:p>
            <a:pPr>
              <a:buFont typeface="Wingdings" panose="05000000000000000000" pitchFamily="2" charset="2"/>
              <a:buChar char="q"/>
            </a:pPr>
            <a:r>
              <a:rPr lang="fr-FR" noProof="0" dirty="0"/>
              <a:t>Résumé à l’attention des décideurs</a:t>
            </a:r>
          </a:p>
        </p:txBody>
      </p:sp>
    </p:spTree>
    <p:extLst>
      <p:ext uri="{BB962C8B-B14F-4D97-AF65-F5344CB8AC3E}">
        <p14:creationId xmlns:p14="http://schemas.microsoft.com/office/powerpoint/2010/main" val="3346685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9C6D8A-BF8C-898E-8F1F-8E3237688CAE}"/>
              </a:ext>
            </a:extLst>
          </p:cNvPr>
          <p:cNvSpPr>
            <a:spLocks noGrp="1"/>
          </p:cNvSpPr>
          <p:nvPr>
            <p:ph type="title"/>
          </p:nvPr>
        </p:nvSpPr>
        <p:spPr>
          <a:xfrm>
            <a:off x="0" y="0"/>
            <a:ext cx="12192000" cy="6858000"/>
          </a:xfrm>
          <a:solidFill>
            <a:schemeClr val="tx2">
              <a:lumMod val="75000"/>
            </a:schemeClr>
          </a:solidFill>
        </p:spPr>
        <p:txBody>
          <a:bodyPr anchor="ctr"/>
          <a:lstStyle/>
          <a:p>
            <a:pPr algn="r"/>
            <a:r>
              <a:rPr lang="en-CA" sz="7200" dirty="0"/>
              <a:t>Document principal</a:t>
            </a:r>
            <a:endParaRPr lang="en-US" sz="7200" dirty="0"/>
          </a:p>
        </p:txBody>
      </p:sp>
    </p:spTree>
    <p:extLst>
      <p:ext uri="{BB962C8B-B14F-4D97-AF65-F5344CB8AC3E}">
        <p14:creationId xmlns:p14="http://schemas.microsoft.com/office/powerpoint/2010/main" val="4000994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45D3755-C3E2-975E-DE68-CDECC4B526EC}"/>
              </a:ext>
            </a:extLst>
          </p:cNvPr>
          <p:cNvSpPr>
            <a:spLocks noGrp="1"/>
          </p:cNvSpPr>
          <p:nvPr>
            <p:ph type="title"/>
          </p:nvPr>
        </p:nvSpPr>
        <p:spPr>
          <a:xfrm>
            <a:off x="594360" y="102875"/>
            <a:ext cx="10873740" cy="1680205"/>
          </a:xfrm>
        </p:spPr>
        <p:txBody>
          <a:bodyPr/>
          <a:lstStyle/>
          <a:p>
            <a:r>
              <a:rPr lang="fr-FR" noProof="0" dirty="0"/>
              <a:t>Introduction générale: </a:t>
            </a:r>
            <a:br>
              <a:rPr lang="fr-FR" noProof="0" dirty="0"/>
            </a:br>
            <a:r>
              <a:rPr lang="fr-FR" b="0" noProof="0" dirty="0"/>
              <a:t>Point </a:t>
            </a:r>
            <a:r>
              <a:rPr lang="fr-FR" b="0" dirty="0"/>
              <a:t>sur l’état </a:t>
            </a:r>
            <a:r>
              <a:rPr lang="fr-FR" b="0" noProof="0" dirty="0"/>
              <a:t>des lieux</a:t>
            </a:r>
          </a:p>
        </p:txBody>
      </p:sp>
      <p:sp>
        <p:nvSpPr>
          <p:cNvPr id="7" name="Text Placeholder 6">
            <a:extLst>
              <a:ext uri="{FF2B5EF4-FFF2-40B4-BE49-F238E27FC236}">
                <a16:creationId xmlns:a16="http://schemas.microsoft.com/office/drawing/2014/main" xmlns="" id="{F70BD87D-F7DA-961B-4024-A354DC87D168}"/>
              </a:ext>
            </a:extLst>
          </p:cNvPr>
          <p:cNvSpPr>
            <a:spLocks noGrp="1"/>
          </p:cNvSpPr>
          <p:nvPr>
            <p:ph sz="quarter" idx="13"/>
          </p:nvPr>
        </p:nvSpPr>
        <p:spPr>
          <a:xfrm>
            <a:off x="968354" y="2315473"/>
            <a:ext cx="10252794" cy="3235642"/>
          </a:xfrm>
        </p:spPr>
        <p:txBody>
          <a:bodyPr>
            <a:normAutofit/>
          </a:bodyPr>
          <a:lstStyle/>
          <a:p>
            <a:pPr>
              <a:buFont typeface="Wingdings" panose="05000000000000000000" pitchFamily="2" charset="2"/>
              <a:buChar char="§"/>
            </a:pPr>
            <a:r>
              <a:rPr lang="fr-FR" sz="2400" noProof="0" dirty="0"/>
              <a:t>RDC: un des pays les plus riches en biodiversité au monde (notre capital naturel = atout majeur pour le développement de la RDC) </a:t>
            </a:r>
          </a:p>
          <a:p>
            <a:pPr lvl="0">
              <a:buFont typeface="Wingdings" panose="05000000000000000000" pitchFamily="2" charset="2"/>
              <a:buChar char="§"/>
            </a:pPr>
            <a:r>
              <a:rPr lang="fr-FR" sz="2400" noProof="0" dirty="0"/>
              <a:t>Déclin inquiétant et accéléré, malgré des efforts, notamment SPANB 1998, 2002 et 2016 </a:t>
            </a:r>
          </a:p>
          <a:p>
            <a:pPr lvl="0">
              <a:buFont typeface="Wingdings" panose="05000000000000000000" pitchFamily="2" charset="2"/>
              <a:buChar char="§"/>
            </a:pPr>
            <a:r>
              <a:rPr lang="fr-FR" sz="2400" noProof="0" dirty="0"/>
              <a:t>Pressions toujours croissantes, </a:t>
            </a:r>
          </a:p>
          <a:p>
            <a:pPr lvl="0">
              <a:buFont typeface="Wingdings" panose="05000000000000000000" pitchFamily="2" charset="2"/>
              <a:buChar char="§"/>
            </a:pPr>
            <a:r>
              <a:rPr lang="fr-FR" sz="2400" noProof="0" dirty="0"/>
              <a:t>Réponses insuffisantes </a:t>
            </a:r>
          </a:p>
        </p:txBody>
      </p:sp>
      <p:grpSp>
        <p:nvGrpSpPr>
          <p:cNvPr id="19" name="Group 18">
            <a:extLst>
              <a:ext uri="{FF2B5EF4-FFF2-40B4-BE49-F238E27FC236}">
                <a16:creationId xmlns:a16="http://schemas.microsoft.com/office/drawing/2014/main" xmlns="" id="{C78CEA4F-D72A-C069-6A51-328B103CA0CA}"/>
              </a:ext>
              <a:ext uri="{C183D7F6-B498-43B3-948B-1728B52AA6E4}">
                <adec:decorative xmlns:adec="http://schemas.microsoft.com/office/drawing/2017/decorative" xmlns=""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xmlns="" id="{7E473402-19FD-A5B0-5CB6-E5F3926D3828}"/>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xmlns="" id="{879D1CAD-2EA2-9376-7B64-0C3AC590F651}"/>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xmlns="" id="{B16F8906-918C-BE0B-A4AB-6A1D48150AC7}"/>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graphicFrame>
        <p:nvGraphicFramePr>
          <p:cNvPr id="2" name="Diagram 1">
            <a:extLst>
              <a:ext uri="{FF2B5EF4-FFF2-40B4-BE49-F238E27FC236}">
                <a16:creationId xmlns:a16="http://schemas.microsoft.com/office/drawing/2014/main" xmlns="" id="{E35EB653-A06D-5B1C-0AC1-54FB55DAEB51}"/>
              </a:ext>
            </a:extLst>
          </p:cNvPr>
          <p:cNvGraphicFramePr/>
          <p:nvPr>
            <p:extLst>
              <p:ext uri="{D42A27DB-BD31-4B8C-83A1-F6EECF244321}">
                <p14:modId xmlns:p14="http://schemas.microsoft.com/office/powerpoint/2010/main" val="2409605039"/>
              </p:ext>
            </p:extLst>
          </p:nvPr>
        </p:nvGraphicFramePr>
        <p:xfrm>
          <a:off x="2231390" y="5029136"/>
          <a:ext cx="8589010" cy="2169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2" descr="A sad girl with a hand on her face has Bipolar Disorder, which can occur in children with ADHD">
            <a:extLst>
              <a:ext uri="{FF2B5EF4-FFF2-40B4-BE49-F238E27FC236}">
                <a16:creationId xmlns:a16="http://schemas.microsoft.com/office/drawing/2014/main" xmlns="" id="{F2CB7A8F-B1C5-22EC-822C-D730755AFC1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8615" r="21888"/>
          <a:stretch>
            <a:fillRect/>
          </a:stretch>
        </p:blipFill>
        <p:spPr bwMode="auto">
          <a:xfrm>
            <a:off x="10696567" y="4928707"/>
            <a:ext cx="1985874" cy="19240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xmlns="" id="{82927DFE-79C5-3DFA-9E20-8B6F13A7F131}"/>
              </a:ext>
            </a:extLst>
          </p:cNvPr>
          <p:cNvSpPr txBox="1"/>
          <p:nvPr/>
        </p:nvSpPr>
        <p:spPr>
          <a:xfrm>
            <a:off x="10640574" y="6477000"/>
            <a:ext cx="1645212" cy="461665"/>
          </a:xfrm>
          <a:prstGeom prst="rect">
            <a:avLst/>
          </a:prstGeom>
          <a:noFill/>
        </p:spPr>
        <p:txBody>
          <a:bodyPr wrap="square" rtlCol="0">
            <a:spAutoFit/>
          </a:bodyPr>
          <a:lstStyle/>
          <a:p>
            <a:r>
              <a:rPr lang="en-CA" sz="800" dirty="0">
                <a:solidFill>
                  <a:srgbClr val="FFFF00"/>
                </a:solidFill>
              </a:rPr>
              <a:t>https://www.additudemag.com/depression-in-children-recognizing-symptoms/</a:t>
            </a:r>
            <a:endParaRPr lang="en-US" dirty="0"/>
          </a:p>
        </p:txBody>
      </p:sp>
    </p:spTree>
    <p:extLst>
      <p:ext uri="{BB962C8B-B14F-4D97-AF65-F5344CB8AC3E}">
        <p14:creationId xmlns:p14="http://schemas.microsoft.com/office/powerpoint/2010/main" val="3200312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entreprises publiques minières">
            <a:extLst>
              <a:ext uri="{FF2B5EF4-FFF2-40B4-BE49-F238E27FC236}">
                <a16:creationId xmlns:a16="http://schemas.microsoft.com/office/drawing/2014/main" xmlns="" id="{F38DC990-CC49-60E8-155F-E89F91EC78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7645" y="4608041"/>
            <a:ext cx="3964355" cy="223480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En décembre 2012, les députés de la République démocratique du Congo réunis au Parlement assistent à un discours du président de l’époque, Joseph Kabila.">
            <a:extLst>
              <a:ext uri="{FF2B5EF4-FFF2-40B4-BE49-F238E27FC236}">
                <a16:creationId xmlns:a16="http://schemas.microsoft.com/office/drawing/2014/main" xmlns="" id="{6D7EE49E-8F8F-2AC7-5869-983EA0932D6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8543" y="4608041"/>
            <a:ext cx="3349625" cy="223480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xmlns="" id="{3A891051-D9F2-6A4F-49D7-DE1E1714DF12}"/>
              </a:ext>
            </a:extLst>
          </p:cNvPr>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l="15455"/>
          <a:stretch>
            <a:fillRect/>
          </a:stretch>
        </p:blipFill>
        <p:spPr bwMode="auto">
          <a:xfrm>
            <a:off x="0" y="4608041"/>
            <a:ext cx="2842700" cy="2234808"/>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xmlns="" id="{CE2F883D-F77E-19DD-7A4F-4359A375E54D}"/>
              </a:ext>
            </a:extLst>
          </p:cNvPr>
          <p:cNvSpPr txBox="1">
            <a:spLocks/>
          </p:cNvSpPr>
          <p:nvPr/>
        </p:nvSpPr>
        <p:spPr>
          <a:xfrm>
            <a:off x="727037" y="798336"/>
            <a:ext cx="6394525" cy="1132728"/>
          </a:xfrm>
          <a:prstGeom prst="rect">
            <a:avLst/>
          </a:prstGeom>
          <a:solidFill>
            <a:schemeClr val="accent4">
              <a:lumMod val="20000"/>
              <a:lumOff val="80000"/>
            </a:schemeClr>
          </a:solidFill>
        </p:spPr>
        <p:txBody>
          <a:bodyPr vert="horz" lIns="91440" tIns="45720" rIns="91440" bIns="45720" rtlCol="0">
            <a:normAutofit/>
          </a:bodyPr>
          <a:lst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1200"/>
              </a:spcBef>
              <a:spcAft>
                <a:spcPts val="1200"/>
              </a:spcAft>
              <a:buFont typeface="Arial" panose="020B0604020202020204" pitchFamily="34" charset="0"/>
              <a:buNone/>
            </a:pPr>
            <a:r>
              <a:rPr lang="fr-FR" b="1" dirty="0"/>
              <a:t>Biodiversité </a:t>
            </a:r>
            <a:r>
              <a:rPr lang="fr-FR" dirty="0"/>
              <a:t/>
            </a:r>
            <a:br>
              <a:rPr lang="fr-FR" dirty="0"/>
            </a:br>
            <a:r>
              <a:rPr lang="fr-FR" dirty="0"/>
              <a:t>= affaire de tous pour tous</a:t>
            </a:r>
          </a:p>
        </p:txBody>
      </p:sp>
      <p:sp>
        <p:nvSpPr>
          <p:cNvPr id="7" name="Content Placeholder 2">
            <a:extLst>
              <a:ext uri="{FF2B5EF4-FFF2-40B4-BE49-F238E27FC236}">
                <a16:creationId xmlns:a16="http://schemas.microsoft.com/office/drawing/2014/main" xmlns="" id="{98B9D5E0-53CD-BD87-2D43-2EE4EAE36F59}"/>
              </a:ext>
            </a:extLst>
          </p:cNvPr>
          <p:cNvSpPr txBox="1">
            <a:spLocks/>
          </p:cNvSpPr>
          <p:nvPr/>
        </p:nvSpPr>
        <p:spPr>
          <a:xfrm>
            <a:off x="4848111" y="3123781"/>
            <a:ext cx="6394525" cy="1283335"/>
          </a:xfrm>
          <a:prstGeom prst="rect">
            <a:avLst/>
          </a:prstGeom>
          <a:solidFill>
            <a:schemeClr val="accent4">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fr-FR" b="1" dirty="0">
                <a:solidFill>
                  <a:schemeClr val="bg1"/>
                </a:solidFill>
              </a:rPr>
              <a:t>SPANB</a:t>
            </a:r>
            <a:r>
              <a:rPr lang="fr-FR" dirty="0">
                <a:solidFill>
                  <a:schemeClr val="bg1"/>
                </a:solidFill>
              </a:rPr>
              <a:t> </a:t>
            </a:r>
          </a:p>
          <a:p>
            <a:pPr marL="0" indent="0" algn="r">
              <a:spcBef>
                <a:spcPts val="1200"/>
              </a:spcBef>
              <a:buNone/>
            </a:pPr>
            <a:r>
              <a:rPr lang="fr-FR" dirty="0">
                <a:solidFill>
                  <a:schemeClr val="bg1"/>
                </a:solidFill>
              </a:rPr>
              <a:t>= pangouvernementale et pan sociétale</a:t>
            </a:r>
          </a:p>
        </p:txBody>
      </p:sp>
      <p:sp>
        <p:nvSpPr>
          <p:cNvPr id="2" name="TextBox 1">
            <a:extLst>
              <a:ext uri="{FF2B5EF4-FFF2-40B4-BE49-F238E27FC236}">
                <a16:creationId xmlns:a16="http://schemas.microsoft.com/office/drawing/2014/main" xmlns="" id="{E20E534F-FFFF-9643-6387-2F9968D90899}"/>
              </a:ext>
            </a:extLst>
          </p:cNvPr>
          <p:cNvSpPr txBox="1"/>
          <p:nvPr/>
        </p:nvSpPr>
        <p:spPr>
          <a:xfrm>
            <a:off x="8839200" y="6581001"/>
            <a:ext cx="3313832" cy="276999"/>
          </a:xfrm>
          <a:prstGeom prst="rect">
            <a:avLst/>
          </a:prstGeom>
          <a:noFill/>
        </p:spPr>
        <p:txBody>
          <a:bodyPr wrap="square" rtlCol="0">
            <a:spAutoFit/>
          </a:bodyPr>
          <a:lstStyle/>
          <a:p>
            <a:r>
              <a:rPr lang="en-US" sz="600" dirty="0"/>
              <a:t>https://zoom-eco.net/a-la-une/rdc-entre-2020-et-2021-les-entreprises-publiques-minieres-ont-encaisse-plus-de-1896-millions-usd-au-titre-de-royalties-et-pas-de-porte/</a:t>
            </a:r>
          </a:p>
        </p:txBody>
      </p:sp>
      <p:sp>
        <p:nvSpPr>
          <p:cNvPr id="3" name="TextBox 2">
            <a:extLst>
              <a:ext uri="{FF2B5EF4-FFF2-40B4-BE49-F238E27FC236}">
                <a16:creationId xmlns:a16="http://schemas.microsoft.com/office/drawing/2014/main" xmlns="" id="{36AD9549-579D-652D-0A9D-A497CCD76036}"/>
              </a:ext>
            </a:extLst>
          </p:cNvPr>
          <p:cNvSpPr txBox="1"/>
          <p:nvPr/>
        </p:nvSpPr>
        <p:spPr>
          <a:xfrm>
            <a:off x="5756031" y="6581001"/>
            <a:ext cx="3044201" cy="184666"/>
          </a:xfrm>
          <a:prstGeom prst="rect">
            <a:avLst/>
          </a:prstGeom>
          <a:noFill/>
        </p:spPr>
        <p:txBody>
          <a:bodyPr wrap="square" rtlCol="0">
            <a:spAutoFit/>
          </a:bodyPr>
          <a:lstStyle/>
          <a:p>
            <a:pPr algn="ctr"/>
            <a:r>
              <a:rPr lang="en-US" sz="600" dirty="0">
                <a:solidFill>
                  <a:srgbClr val="FFFF00"/>
                </a:solidFill>
              </a:rPr>
              <a:t>https://www.courrierinternational.com/article/</a:t>
            </a:r>
          </a:p>
        </p:txBody>
      </p:sp>
      <p:sp>
        <p:nvSpPr>
          <p:cNvPr id="4" name="TextBox 3">
            <a:extLst>
              <a:ext uri="{FF2B5EF4-FFF2-40B4-BE49-F238E27FC236}">
                <a16:creationId xmlns:a16="http://schemas.microsoft.com/office/drawing/2014/main" xmlns="" id="{FF839C84-134D-8B89-3C17-D65C81DCAA7A}"/>
              </a:ext>
            </a:extLst>
          </p:cNvPr>
          <p:cNvSpPr txBox="1"/>
          <p:nvPr/>
        </p:nvSpPr>
        <p:spPr>
          <a:xfrm>
            <a:off x="0" y="6581001"/>
            <a:ext cx="2386910" cy="215444"/>
          </a:xfrm>
          <a:prstGeom prst="rect">
            <a:avLst/>
          </a:prstGeom>
          <a:noFill/>
        </p:spPr>
        <p:txBody>
          <a:bodyPr wrap="square" rtlCol="0">
            <a:spAutoFit/>
          </a:bodyPr>
          <a:lstStyle/>
          <a:p>
            <a:pPr algn="ctr"/>
            <a:r>
              <a:rPr lang="en-US" sz="800" u="sng" dirty="0">
                <a:latin typeface="Roboto" panose="02000000000000000000" pitchFamily="2" charset="0"/>
              </a:rPr>
              <a:t>fr.fsc.org</a:t>
            </a:r>
            <a:endParaRPr lang="en-US" dirty="0"/>
          </a:p>
        </p:txBody>
      </p:sp>
      <p:pic>
        <p:nvPicPr>
          <p:cNvPr id="8" name="Picture 2">
            <a:extLst>
              <a:ext uri="{FF2B5EF4-FFF2-40B4-BE49-F238E27FC236}">
                <a16:creationId xmlns:a16="http://schemas.microsoft.com/office/drawing/2014/main" xmlns="" id="{80DD981F-5844-0751-1061-ECBFC593C15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9597" b="8679"/>
          <a:stretch>
            <a:fillRect/>
          </a:stretch>
        </p:blipFill>
        <p:spPr bwMode="auto">
          <a:xfrm>
            <a:off x="2721637" y="4608041"/>
            <a:ext cx="2842699" cy="224995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xmlns="" id="{C89A61DD-4B84-1DDE-2C05-314A8DC08146}"/>
              </a:ext>
            </a:extLst>
          </p:cNvPr>
          <p:cNvSpPr txBox="1"/>
          <p:nvPr/>
        </p:nvSpPr>
        <p:spPr>
          <a:xfrm>
            <a:off x="2721637" y="6581001"/>
            <a:ext cx="2842699" cy="646331"/>
          </a:xfrm>
          <a:prstGeom prst="rect">
            <a:avLst/>
          </a:prstGeom>
          <a:noFill/>
        </p:spPr>
        <p:txBody>
          <a:bodyPr wrap="square" rtlCol="0">
            <a:spAutoFit/>
          </a:bodyPr>
          <a:lstStyle/>
          <a:p>
            <a:r>
              <a:rPr lang="en-US" sz="600" dirty="0">
                <a:solidFill>
                  <a:schemeClr val="bg1"/>
                </a:solidFill>
              </a:rPr>
              <a:t>https://www.alamyimages.fr/une-femme-congolaise-remplit-un-recipient-d-huile-de-palme-maison-appelee-seketa-stir-fabrique-par-des-femmes-dans-le-village-de-mpety-a-walikale-au-nord-kivu-est-de-la-rd-congo-15-decembre-2021-une-congolaise-ayant-un-excipient-de-l-aile-de-palme-de-fabrication-artisanale-en-langue-locale-seketa-remuer-fait-par-des-femmes-du-village-mpety-a-walikale-a</a:t>
            </a:r>
            <a:r>
              <a:rPr lang="en-US" sz="600" dirty="0"/>
              <a:t>u-nord-kivu-est-de-la-rd-congo-le-15-decembre-2021-image478935030.html</a:t>
            </a:r>
          </a:p>
        </p:txBody>
      </p:sp>
    </p:spTree>
    <p:extLst>
      <p:ext uri="{BB962C8B-B14F-4D97-AF65-F5344CB8AC3E}">
        <p14:creationId xmlns:p14="http://schemas.microsoft.com/office/powerpoint/2010/main" val="2612581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FA11401-A5FA-BD4E-85D3-C076851134F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EA25DC0F-11A9-D59A-A683-33BFA44D1BC6}"/>
              </a:ext>
            </a:extLst>
          </p:cNvPr>
          <p:cNvSpPr>
            <a:spLocks noGrp="1"/>
          </p:cNvSpPr>
          <p:nvPr>
            <p:ph type="title"/>
          </p:nvPr>
        </p:nvSpPr>
        <p:spPr>
          <a:xfrm>
            <a:off x="594360" y="102875"/>
            <a:ext cx="10873740" cy="1680205"/>
          </a:xfrm>
        </p:spPr>
        <p:txBody>
          <a:bodyPr/>
          <a:lstStyle/>
          <a:p>
            <a:r>
              <a:rPr lang="fr-FR" noProof="0" dirty="0"/>
              <a:t>Pourquoi une autre Stratégie et plan d’action nationaux pour la biodiversité (SPANB)?</a:t>
            </a:r>
            <a:endParaRPr lang="fr-FR" b="0" noProof="0" dirty="0"/>
          </a:p>
        </p:txBody>
      </p:sp>
      <p:sp>
        <p:nvSpPr>
          <p:cNvPr id="7" name="Text Placeholder 6">
            <a:extLst>
              <a:ext uri="{FF2B5EF4-FFF2-40B4-BE49-F238E27FC236}">
                <a16:creationId xmlns:a16="http://schemas.microsoft.com/office/drawing/2014/main" xmlns="" id="{D3129D64-4961-AA34-2297-97A126170CB9}"/>
              </a:ext>
            </a:extLst>
          </p:cNvPr>
          <p:cNvSpPr>
            <a:spLocks noGrp="1"/>
          </p:cNvSpPr>
          <p:nvPr>
            <p:ph sz="quarter" idx="13"/>
          </p:nvPr>
        </p:nvSpPr>
        <p:spPr>
          <a:xfrm>
            <a:off x="952500" y="2190573"/>
            <a:ext cx="10252794" cy="3235642"/>
          </a:xfrm>
        </p:spPr>
        <p:txBody>
          <a:bodyPr>
            <a:normAutofit/>
          </a:bodyPr>
          <a:lstStyle/>
          <a:p>
            <a:pPr>
              <a:buFont typeface="Wingdings" panose="05000000000000000000" pitchFamily="2" charset="2"/>
              <a:buChar char="§"/>
            </a:pPr>
            <a:r>
              <a:rPr lang="fr-FR" sz="2400" noProof="0" dirty="0"/>
              <a:t>Engagement de 2022 au niveau mondial:  Cadre mondial de la biodiversité de Kunming-</a:t>
            </a:r>
            <a:r>
              <a:rPr lang="fr-FR" sz="2400" noProof="0" dirty="0" err="1"/>
              <a:t>Montr</a:t>
            </a:r>
            <a:r>
              <a:rPr lang="fr-FR" sz="2400" dirty="0"/>
              <a:t>é</a:t>
            </a:r>
            <a:r>
              <a:rPr lang="fr-FR" sz="2400" noProof="0" dirty="0"/>
              <a:t>al </a:t>
            </a:r>
            <a:r>
              <a:rPr lang="fr-FR" sz="2400" dirty="0"/>
              <a:t>(CMBKM)</a:t>
            </a:r>
          </a:p>
          <a:p>
            <a:pPr lvl="1">
              <a:buFont typeface="Courier New" panose="02070309020205020404" pitchFamily="49" charset="0"/>
              <a:buChar char="o"/>
            </a:pPr>
            <a:r>
              <a:rPr lang="en-US" sz="2400" dirty="0"/>
              <a:t>23 </a:t>
            </a:r>
            <a:r>
              <a:rPr lang="en-US" sz="2400" dirty="0" err="1"/>
              <a:t>cibles</a:t>
            </a:r>
            <a:r>
              <a:rPr lang="en-US" sz="2400" dirty="0"/>
              <a:t> </a:t>
            </a:r>
            <a:r>
              <a:rPr lang="en-US" sz="2400" dirty="0" err="1"/>
              <a:t>mondiales</a:t>
            </a:r>
            <a:r>
              <a:rPr lang="en-US" sz="2400" dirty="0"/>
              <a:t>; </a:t>
            </a:r>
            <a:r>
              <a:rPr lang="en-US" sz="2400" dirty="0" err="1"/>
              <a:t>en</a:t>
            </a:r>
            <a:r>
              <a:rPr lang="en-US" sz="2400" dirty="0"/>
              <a:t> </a:t>
            </a:r>
            <a:r>
              <a:rPr lang="en-US" sz="2400" dirty="0" err="1"/>
              <a:t>ligne</a:t>
            </a:r>
            <a:r>
              <a:rPr lang="en-US" sz="2400" dirty="0"/>
              <a:t> avec les </a:t>
            </a:r>
            <a:r>
              <a:rPr lang="en-US" sz="2400" dirty="0" err="1"/>
              <a:t>besoins</a:t>
            </a:r>
            <a:r>
              <a:rPr lang="en-US" sz="2400" dirty="0"/>
              <a:t> du pays</a:t>
            </a:r>
            <a:endParaRPr lang="fr-FR" sz="2400" noProof="0" dirty="0"/>
          </a:p>
          <a:p>
            <a:pPr>
              <a:buFont typeface="Wingdings" panose="05000000000000000000" pitchFamily="2" charset="2"/>
              <a:buChar char="§"/>
            </a:pPr>
            <a:r>
              <a:rPr lang="fr-FR" sz="2400" noProof="0" dirty="0"/>
              <a:t>Plusieurs leçons utiles des SPANB précédentes</a:t>
            </a:r>
          </a:p>
          <a:p>
            <a:pPr>
              <a:buFont typeface="Wingdings" panose="05000000000000000000" pitchFamily="2" charset="2"/>
              <a:buChar char="§"/>
            </a:pPr>
            <a:r>
              <a:rPr lang="fr-FR" sz="2400" noProof="0" dirty="0"/>
              <a:t>RDC: pays-solution</a:t>
            </a:r>
          </a:p>
        </p:txBody>
      </p:sp>
      <p:grpSp>
        <p:nvGrpSpPr>
          <p:cNvPr id="19" name="Group 18">
            <a:extLst>
              <a:ext uri="{FF2B5EF4-FFF2-40B4-BE49-F238E27FC236}">
                <a16:creationId xmlns:a16="http://schemas.microsoft.com/office/drawing/2014/main" xmlns="" id="{E55AD0D6-19B9-15EA-E46E-350FD611F4A7}"/>
              </a:ext>
              <a:ext uri="{C183D7F6-B498-43B3-948B-1728B52AA6E4}">
                <adec:decorative xmlns:adec="http://schemas.microsoft.com/office/drawing/2017/decorative" xmlns=""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xmlns="" id="{63FF2FB4-B73B-23C0-15F2-ACB029D07D2C}"/>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xmlns="" id="{83DD0EF4-BC90-3BE6-E2F4-3136AF139108}"/>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xmlns="" id="{99716889-5F9A-B3BC-6936-DCE1519F62AE}"/>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3182355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7F667E8-ECEF-5D58-82A0-0F1D91E474C6}"/>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xmlns="" id="{E6E89A50-79B8-A046-29B0-350D00D3A68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4590" b="2695"/>
          <a:stretch>
            <a:fillRect/>
          </a:stretch>
        </p:blipFill>
        <p:spPr bwMode="auto">
          <a:xfrm>
            <a:off x="0" y="-767131"/>
            <a:ext cx="12183035" cy="778925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29C90120-8A35-4B13-E8B2-4AB18BE9AB4D}"/>
              </a:ext>
            </a:extLst>
          </p:cNvPr>
          <p:cNvSpPr/>
          <p:nvPr/>
        </p:nvSpPr>
        <p:spPr>
          <a:xfrm>
            <a:off x="572592" y="2142768"/>
            <a:ext cx="5523408" cy="2492909"/>
          </a:xfrm>
          <a:prstGeom prst="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La République démocratique du Congo est un pays</a:t>
            </a:r>
          </a:p>
          <a:p>
            <a:pPr algn="ctr"/>
            <a:r>
              <a:rPr lang="fr-FR" b="1" dirty="0">
                <a:solidFill>
                  <a:schemeClr val="bg1"/>
                </a:solidFill>
                <a:ea typeface="Aptos" panose="020B0004020202020204" pitchFamily="34" charset="0"/>
                <a:cs typeface="Arial" panose="020B0604020202020204" pitchFamily="34" charset="0"/>
              </a:rPr>
              <a:t>riche en biodiversité, en cultures, en potentialités</a:t>
            </a:r>
          </a:p>
          <a:p>
            <a:pPr algn="ctr"/>
            <a:r>
              <a:rPr lang="fr-FR" b="1" dirty="0">
                <a:solidFill>
                  <a:schemeClr val="bg1"/>
                </a:solidFill>
                <a:cs typeface="Arial" panose="020B0604020202020204" pitchFamily="34" charset="0"/>
              </a:rPr>
              <a:t>pour </a:t>
            </a:r>
          </a:p>
          <a:p>
            <a:pPr algn="ctr"/>
            <a:r>
              <a:rPr lang="fr-FR" b="1" dirty="0">
                <a:solidFill>
                  <a:schemeClr val="bg1"/>
                </a:solidFill>
                <a:latin typeface="+mj-lt"/>
                <a:cs typeface="Arial" panose="020B0604020202020204" pitchFamily="34" charset="0"/>
              </a:rPr>
              <a:t>le bien-être des populations </a:t>
            </a:r>
          </a:p>
          <a:p>
            <a:pPr algn="ctr"/>
            <a:r>
              <a:rPr lang="fr-FR" b="1" dirty="0">
                <a:solidFill>
                  <a:schemeClr val="bg1"/>
                </a:solidFill>
                <a:latin typeface="+mj-lt"/>
                <a:cs typeface="Arial" panose="020B0604020202020204" pitchFamily="34" charset="0"/>
              </a:rPr>
              <a:t>et la planète</a:t>
            </a:r>
            <a:endParaRPr lang="fr-FR" b="1" dirty="0">
              <a:solidFill>
                <a:schemeClr val="bg1"/>
              </a:solidFill>
              <a:latin typeface="+mj-lt"/>
            </a:endParaRPr>
          </a:p>
        </p:txBody>
      </p:sp>
      <p:sp>
        <p:nvSpPr>
          <p:cNvPr id="6" name="Oval 5">
            <a:extLst>
              <a:ext uri="{FF2B5EF4-FFF2-40B4-BE49-F238E27FC236}">
                <a16:creationId xmlns:a16="http://schemas.microsoft.com/office/drawing/2014/main" xmlns="" id="{DE788696-FD78-261F-4482-C3BEE20061A8}"/>
              </a:ext>
            </a:extLst>
          </p:cNvPr>
          <p:cNvSpPr/>
          <p:nvPr/>
        </p:nvSpPr>
        <p:spPr>
          <a:xfrm>
            <a:off x="7058165" y="1723913"/>
            <a:ext cx="4561243" cy="3410174"/>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2">
                    <a:lumMod val="75000"/>
                  </a:schemeClr>
                </a:solidFill>
                <a:latin typeface="+mj-lt"/>
              </a:rPr>
              <a:t>Notre ambition</a:t>
            </a:r>
            <a:br>
              <a:rPr lang="en-US" sz="2800" dirty="0">
                <a:solidFill>
                  <a:schemeClr val="tx2">
                    <a:lumMod val="75000"/>
                  </a:schemeClr>
                </a:solidFill>
                <a:latin typeface="+mj-lt"/>
              </a:rPr>
            </a:br>
            <a:r>
              <a:rPr lang="en-US" sz="2800" dirty="0">
                <a:solidFill>
                  <a:schemeClr val="tx2">
                    <a:lumMod val="75000"/>
                  </a:schemeClr>
                </a:solidFill>
                <a:latin typeface="+mj-lt"/>
              </a:rPr>
              <a:t/>
            </a:r>
            <a:br>
              <a:rPr lang="en-US" sz="2800" dirty="0">
                <a:solidFill>
                  <a:schemeClr val="tx2">
                    <a:lumMod val="75000"/>
                  </a:schemeClr>
                </a:solidFill>
                <a:latin typeface="+mj-lt"/>
              </a:rPr>
            </a:br>
            <a:r>
              <a:rPr lang="en-US" sz="2800" dirty="0">
                <a:solidFill>
                  <a:schemeClr val="tx2">
                    <a:lumMod val="75000"/>
                  </a:schemeClr>
                </a:solidFill>
                <a:latin typeface="+mj-lt"/>
              </a:rPr>
              <a:t>RDC = pays-solution</a:t>
            </a:r>
          </a:p>
          <a:p>
            <a:pPr algn="ctr"/>
            <a:r>
              <a:rPr lang="fr-FR" sz="2000" dirty="0">
                <a:solidFill>
                  <a:schemeClr val="tx2">
                    <a:lumMod val="75000"/>
                  </a:schemeClr>
                </a:solidFill>
              </a:rPr>
              <a:t>f</a:t>
            </a:r>
            <a:r>
              <a:rPr lang="fr-FR" sz="2000" noProof="0" dirty="0">
                <a:solidFill>
                  <a:schemeClr val="tx2">
                    <a:lumMod val="75000"/>
                  </a:schemeClr>
                </a:solidFill>
              </a:rPr>
              <a:t>ace aux crises écologiques et climatiques</a:t>
            </a:r>
          </a:p>
        </p:txBody>
      </p:sp>
      <p:sp>
        <p:nvSpPr>
          <p:cNvPr id="9" name="Arrow: Right 8">
            <a:extLst>
              <a:ext uri="{FF2B5EF4-FFF2-40B4-BE49-F238E27FC236}">
                <a16:creationId xmlns:a16="http://schemas.microsoft.com/office/drawing/2014/main" xmlns="" id="{9A645212-3FA0-80FA-850C-EE4D05F06990}"/>
              </a:ext>
            </a:extLst>
          </p:cNvPr>
          <p:cNvSpPr/>
          <p:nvPr/>
        </p:nvSpPr>
        <p:spPr>
          <a:xfrm>
            <a:off x="6254750" y="3235362"/>
            <a:ext cx="726963" cy="387275"/>
          </a:xfrm>
          <a:prstGeom prst="rightArrow">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xmlns="" id="{F9830C8F-3AB8-EECB-2B4B-EA7AB0D2A3E7}"/>
              </a:ext>
            </a:extLst>
          </p:cNvPr>
          <p:cNvSpPr txBox="1"/>
          <p:nvPr/>
        </p:nvSpPr>
        <p:spPr>
          <a:xfrm>
            <a:off x="7886700" y="5573794"/>
            <a:ext cx="4296335" cy="784830"/>
          </a:xfrm>
          <a:prstGeom prst="rect">
            <a:avLst/>
          </a:prstGeom>
          <a:noFill/>
        </p:spPr>
        <p:txBody>
          <a:bodyPr wrap="square" rtlCol="0">
            <a:spAutoFit/>
          </a:bodyPr>
          <a:lstStyle/>
          <a:p>
            <a:r>
              <a:rPr lang="fr-FR" b="1" dirty="0">
                <a:solidFill>
                  <a:schemeClr val="tx2">
                    <a:lumMod val="60000"/>
                    <a:lumOff val="40000"/>
                  </a:schemeClr>
                </a:solidFill>
              </a:rPr>
              <a:t>Station de </a:t>
            </a:r>
            <a:r>
              <a:rPr lang="fr-FR" b="1" dirty="0" err="1">
                <a:solidFill>
                  <a:schemeClr val="tx2">
                    <a:lumMod val="60000"/>
                    <a:lumOff val="40000"/>
                  </a:schemeClr>
                </a:solidFill>
              </a:rPr>
              <a:t>Mabali</a:t>
            </a:r>
            <a:r>
              <a:rPr lang="fr-FR" b="1" dirty="0">
                <a:solidFill>
                  <a:schemeClr val="tx2">
                    <a:lumMod val="60000"/>
                    <a:lumOff val="40000"/>
                  </a:schemeClr>
                </a:solidFill>
              </a:rPr>
              <a:t> dans l’Equateur au cœur de la forêt équatoriale</a:t>
            </a:r>
          </a:p>
          <a:p>
            <a:r>
              <a:rPr lang="en-US" sz="900" dirty="0">
                <a:solidFill>
                  <a:schemeClr val="tx2">
                    <a:lumMod val="60000"/>
                    <a:lumOff val="40000"/>
                  </a:schemeClr>
                </a:solidFill>
              </a:rPr>
              <a:t>https://habarirdc.net/station-mabali-oeil-congo-foret-equatoriale</a:t>
            </a:r>
            <a:r>
              <a:rPr lang="en-US" sz="900" dirty="0">
                <a:solidFill>
                  <a:schemeClr val="tx2">
                    <a:lumMod val="20000"/>
                    <a:lumOff val="80000"/>
                  </a:schemeClr>
                </a:solidFill>
              </a:rPr>
              <a:t>/</a:t>
            </a:r>
          </a:p>
        </p:txBody>
      </p:sp>
      <p:pic>
        <p:nvPicPr>
          <p:cNvPr id="14" name="Graphic 13" descr="Badge 1 with solid fill">
            <a:extLst>
              <a:ext uri="{FF2B5EF4-FFF2-40B4-BE49-F238E27FC236}">
                <a16:creationId xmlns:a16="http://schemas.microsoft.com/office/drawing/2014/main" xmlns="" id="{CD7501DE-9A0A-8588-188C-672111FD2FEE}"/>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495300" y="0"/>
            <a:ext cx="914400" cy="914400"/>
          </a:xfrm>
          <a:prstGeom prst="rect">
            <a:avLst/>
          </a:prstGeom>
        </p:spPr>
      </p:pic>
      <p:sp>
        <p:nvSpPr>
          <p:cNvPr id="15" name="Rectangle 14">
            <a:extLst>
              <a:ext uri="{FF2B5EF4-FFF2-40B4-BE49-F238E27FC236}">
                <a16:creationId xmlns:a16="http://schemas.microsoft.com/office/drawing/2014/main" xmlns="" id="{B56C59DA-9C7C-9634-242C-91BFA8E84E09}"/>
              </a:ext>
            </a:extLst>
          </p:cNvPr>
          <p:cNvSpPr/>
          <p:nvPr/>
        </p:nvSpPr>
        <p:spPr>
          <a:xfrm>
            <a:off x="7886700" y="2291644"/>
            <a:ext cx="2928056" cy="69991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800" b="1" noProof="0" dirty="0">
                <a:solidFill>
                  <a:schemeClr val="accent6">
                    <a:lumMod val="50000"/>
                  </a:schemeClr>
                </a:solidFill>
                <a:latin typeface="+mj-lt"/>
              </a:rPr>
              <a:t>Réalité </a:t>
            </a:r>
          </a:p>
        </p:txBody>
      </p:sp>
    </p:spTree>
    <p:extLst>
      <p:ext uri="{BB962C8B-B14F-4D97-AF65-F5344CB8AC3E}">
        <p14:creationId xmlns:p14="http://schemas.microsoft.com/office/powerpoint/2010/main" val="2847020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CC1AE2-653E-170B-D9E8-FEB4ABA2DDCC}"/>
              </a:ext>
            </a:extLst>
          </p:cNvPr>
          <p:cNvSpPr>
            <a:spLocks noGrp="1"/>
          </p:cNvSpPr>
          <p:nvPr>
            <p:ph type="title"/>
          </p:nvPr>
        </p:nvSpPr>
        <p:spPr>
          <a:xfrm>
            <a:off x="2269067" y="276698"/>
            <a:ext cx="9298093" cy="1570325"/>
          </a:xfrm>
        </p:spPr>
        <p:txBody>
          <a:bodyPr/>
          <a:lstStyle/>
          <a:p>
            <a:r>
              <a:rPr lang="fr-FR" dirty="0"/>
              <a:t>Défis majeurs et enseignements des précédentes SPANB</a:t>
            </a:r>
            <a:endParaRPr lang="en-US" dirty="0"/>
          </a:p>
        </p:txBody>
      </p:sp>
      <p:graphicFrame>
        <p:nvGraphicFramePr>
          <p:cNvPr id="4" name="Table Placeholder 3">
            <a:extLst>
              <a:ext uri="{FF2B5EF4-FFF2-40B4-BE49-F238E27FC236}">
                <a16:creationId xmlns:a16="http://schemas.microsoft.com/office/drawing/2014/main" xmlns="" id="{567A30F4-7258-B909-8989-2FAF27CBBF21}"/>
              </a:ext>
            </a:extLst>
          </p:cNvPr>
          <p:cNvGraphicFramePr>
            <a:graphicFrameLocks noGrp="1"/>
          </p:cNvGraphicFramePr>
          <p:nvPr>
            <p:ph type="tbl" sz="quarter" idx="10"/>
            <p:extLst>
              <p:ext uri="{D42A27DB-BD31-4B8C-83A1-F6EECF244321}">
                <p14:modId xmlns:p14="http://schemas.microsoft.com/office/powerpoint/2010/main" val="1367185129"/>
              </p:ext>
            </p:extLst>
          </p:nvPr>
        </p:nvGraphicFramePr>
        <p:xfrm>
          <a:off x="594360" y="2033411"/>
          <a:ext cx="10972800" cy="4865229"/>
        </p:xfrm>
        <a:graphic>
          <a:graphicData uri="http://schemas.openxmlformats.org/drawingml/2006/table">
            <a:tbl>
              <a:tblPr firstRow="1" bandRow="1">
                <a:tableStyleId>{8A107856-5554-42FB-B03E-39F5DBC370BA}</a:tableStyleId>
              </a:tblPr>
              <a:tblGrid>
                <a:gridCol w="5486400">
                  <a:extLst>
                    <a:ext uri="{9D8B030D-6E8A-4147-A177-3AD203B41FA5}">
                      <a16:colId xmlns:a16="http://schemas.microsoft.com/office/drawing/2014/main" xmlns="" val="2245445166"/>
                    </a:ext>
                  </a:extLst>
                </a:gridCol>
                <a:gridCol w="5486400">
                  <a:extLst>
                    <a:ext uri="{9D8B030D-6E8A-4147-A177-3AD203B41FA5}">
                      <a16:colId xmlns:a16="http://schemas.microsoft.com/office/drawing/2014/main" xmlns="" val="3599111885"/>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noProof="0" dirty="0"/>
                        <a:t>Ressources limitées</a:t>
                      </a:r>
                      <a:endParaRPr lang="fr-FR" noProof="0" dirty="0"/>
                    </a:p>
                  </a:txBody>
                  <a:tcPr/>
                </a:tc>
                <a:tc>
                  <a:txBody>
                    <a:bodyPr/>
                    <a:lstStyle/>
                    <a:p>
                      <a:r>
                        <a:rPr lang="fr-FR" b="0" noProof="0" dirty="0"/>
                        <a:t>Moyens humains, techniques et institutionnels insuffisants pour mettre en œuvre les actions.</a:t>
                      </a:r>
                    </a:p>
                  </a:txBody>
                  <a:tcPr/>
                </a:tc>
                <a:extLst>
                  <a:ext uri="{0D108BD9-81ED-4DB2-BD59-A6C34878D82A}">
                    <a16:rowId xmlns:a16="http://schemas.microsoft.com/office/drawing/2014/main" xmlns="" val="19005696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noProof="0" dirty="0"/>
                        <a:t>Financements peu prévisibles</a:t>
                      </a:r>
                      <a:endParaRPr lang="fr-FR" noProof="0" dirty="0"/>
                    </a:p>
                  </a:txBody>
                  <a:tcPr/>
                </a:tc>
                <a:tc>
                  <a:txBody>
                    <a:bodyPr/>
                    <a:lstStyle/>
                    <a:p>
                      <a:r>
                        <a:rPr lang="fr-FR" noProof="0" dirty="0"/>
                        <a:t>Budgets non durables et difficilement planifiables, freinant les efforts à long terme.</a:t>
                      </a:r>
                    </a:p>
                  </a:txBody>
                  <a:tcPr/>
                </a:tc>
                <a:extLst>
                  <a:ext uri="{0D108BD9-81ED-4DB2-BD59-A6C34878D82A}">
                    <a16:rowId xmlns:a16="http://schemas.microsoft.com/office/drawing/2014/main" xmlns="" val="2430879103"/>
                  </a:ext>
                </a:extLst>
              </a:tr>
              <a:tr h="370840">
                <a:tc>
                  <a:txBody>
                    <a:bodyPr/>
                    <a:lstStyle/>
                    <a:p>
                      <a:r>
                        <a:rPr lang="fr-FR" b="1" noProof="0" dirty="0"/>
                        <a:t>Manque </a:t>
                      </a:r>
                      <a:r>
                        <a:rPr lang="fr-FR" sz="1800" b="1" kern="1200" noProof="0" dirty="0">
                          <a:solidFill>
                            <a:schemeClr val="dk1"/>
                          </a:solidFill>
                          <a:effectLst/>
                          <a:latin typeface="+mn-lt"/>
                          <a:ea typeface="+mn-ea"/>
                          <a:cs typeface="+mn-cs"/>
                        </a:rPr>
                        <a:t>de pilotage national et </a:t>
                      </a:r>
                      <a:r>
                        <a:rPr lang="fr-FR" b="1" noProof="0" dirty="0"/>
                        <a:t>de coordination</a:t>
                      </a:r>
                      <a:endParaRPr lang="fr-FR" noProof="0" dirty="0"/>
                    </a:p>
                  </a:txBody>
                  <a:tcPr/>
                </a:tc>
                <a:tc>
                  <a:txBody>
                    <a:bodyPr/>
                    <a:lstStyle/>
                    <a:p>
                      <a:r>
                        <a:rPr lang="fr-FR" noProof="0" dirty="0"/>
                        <a:t>Faible synergie entre secteurs, limitant l’intégration de la biodiversité dans les politiques publiques.</a:t>
                      </a:r>
                    </a:p>
                  </a:txBody>
                  <a:tcPr/>
                </a:tc>
                <a:extLst>
                  <a:ext uri="{0D108BD9-81ED-4DB2-BD59-A6C34878D82A}">
                    <a16:rowId xmlns:a16="http://schemas.microsoft.com/office/drawing/2014/main" xmlns="" val="3018101692"/>
                  </a:ext>
                </a:extLst>
              </a:tr>
              <a:tr h="370840">
                <a:tc>
                  <a:txBody>
                    <a:bodyPr/>
                    <a:lstStyle/>
                    <a:p>
                      <a:r>
                        <a:rPr lang="fr-FR" sz="1800" b="1" kern="1200" dirty="0">
                          <a:solidFill>
                            <a:schemeClr val="dk1"/>
                          </a:solidFill>
                          <a:effectLst/>
                          <a:latin typeface="+mn-lt"/>
                          <a:ea typeface="+mn-ea"/>
                          <a:cs typeface="+mn-cs"/>
                        </a:rPr>
                        <a:t>Absence d’hiérarchisation claire des actions</a:t>
                      </a:r>
                      <a:endParaRPr lang="fr-FR" b="1" noProof="0" dirty="0"/>
                    </a:p>
                  </a:txBody>
                  <a:tcPr/>
                </a:tc>
                <a:tc>
                  <a:txBody>
                    <a:bodyPr/>
                    <a:lstStyle/>
                    <a:p>
                      <a:r>
                        <a:rPr lang="fr-FR" noProof="0" dirty="0"/>
                        <a:t>Cela a </a:t>
                      </a:r>
                      <a:r>
                        <a:rPr lang="fr-FR" sz="1800" kern="1200" dirty="0">
                          <a:solidFill>
                            <a:schemeClr val="dk1"/>
                          </a:solidFill>
                          <a:effectLst/>
                          <a:latin typeface="+mn-lt"/>
                          <a:ea typeface="+mn-ea"/>
                          <a:cs typeface="+mn-cs"/>
                        </a:rPr>
                        <a:t>entraîné une dispersion des efforts et l’oubli de l’essentiel aux dépens des opportunités de financement</a:t>
                      </a:r>
                      <a:endParaRPr lang="fr-FR" noProof="0" dirty="0"/>
                    </a:p>
                  </a:txBody>
                  <a:tcPr/>
                </a:tc>
                <a:extLst>
                  <a:ext uri="{0D108BD9-81ED-4DB2-BD59-A6C34878D82A}">
                    <a16:rowId xmlns:a16="http://schemas.microsoft.com/office/drawing/2014/main" xmlns="" val="1676346873"/>
                  </a:ext>
                </a:extLst>
              </a:tr>
              <a:tr h="370840">
                <a:tc>
                  <a:txBody>
                    <a:bodyPr/>
                    <a:lstStyle/>
                    <a:p>
                      <a:r>
                        <a:rPr lang="fr-FR" b="1" noProof="0" dirty="0"/>
                        <a:t>Valeur de la biodiversité méconnue</a:t>
                      </a:r>
                      <a:endParaRPr lang="fr-FR" noProof="0" dirty="0"/>
                    </a:p>
                  </a:txBody>
                  <a:tcPr/>
                </a:tc>
                <a:tc>
                  <a:txBody>
                    <a:bodyPr/>
                    <a:lstStyle/>
                    <a:p>
                      <a:r>
                        <a:rPr lang="fr-FR" noProof="0" dirty="0"/>
                        <a:t>Faible prise de conscience chez les décideurs et la population du rôle vital de la biodiversité.</a:t>
                      </a:r>
                    </a:p>
                  </a:txBody>
                  <a:tcPr/>
                </a:tc>
                <a:extLst>
                  <a:ext uri="{0D108BD9-81ED-4DB2-BD59-A6C34878D82A}">
                    <a16:rowId xmlns:a16="http://schemas.microsoft.com/office/drawing/2014/main" xmlns="" val="21213349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noProof="0" dirty="0"/>
                        <a:t>Conflit entre survie immédiate et durabilité</a:t>
                      </a:r>
                      <a:r>
                        <a:rPr lang="fr-FR" noProof="0" dirty="0"/>
                        <a:t/>
                      </a:r>
                      <a:br>
                        <a:rPr lang="fr-FR" noProof="0" dirty="0"/>
                      </a:br>
                      <a:endParaRPr lang="fr-FR" noProof="0" dirty="0"/>
                    </a:p>
                  </a:txBody>
                  <a:tcPr/>
                </a:tc>
                <a:tc>
                  <a:txBody>
                    <a:bodyPr/>
                    <a:lstStyle/>
                    <a:p>
                      <a:r>
                        <a:rPr lang="fr-FR" noProof="0" dirty="0"/>
                        <a:t>Exploitation non durable des ressources dictée par des besoins de court terme et l’absence d’alternatives.</a:t>
                      </a:r>
                    </a:p>
                  </a:txBody>
                  <a:tcPr/>
                </a:tc>
                <a:extLst>
                  <a:ext uri="{0D108BD9-81ED-4DB2-BD59-A6C34878D82A}">
                    <a16:rowId xmlns:a16="http://schemas.microsoft.com/office/drawing/2014/main" xmlns="" val="2892911774"/>
                  </a:ext>
                </a:extLst>
              </a:tr>
              <a:tr h="3795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kern="1200" noProof="0" dirty="0">
                          <a:solidFill>
                            <a:schemeClr val="dk1"/>
                          </a:solidFill>
                          <a:effectLst/>
                          <a:latin typeface="+mn-lt"/>
                          <a:ea typeface="+mn-ea"/>
                          <a:cs typeface="+mn-cs"/>
                        </a:rPr>
                        <a:t>Faible appropriation par les secteurs et les provinces</a:t>
                      </a:r>
                      <a:endParaRPr lang="fr-FR" b="1" noProof="0" dirty="0"/>
                    </a:p>
                  </a:txBody>
                  <a:tcPr/>
                </a:tc>
                <a:tc>
                  <a:txBody>
                    <a:bodyPr/>
                    <a:lstStyle/>
                    <a:p>
                      <a:r>
                        <a:rPr lang="fr-FR" noProof="0" dirty="0"/>
                        <a:t>Communication et sensibilisation insuffisantes</a:t>
                      </a:r>
                    </a:p>
                  </a:txBody>
                  <a:tcPr/>
                </a:tc>
                <a:extLst>
                  <a:ext uri="{0D108BD9-81ED-4DB2-BD59-A6C34878D82A}">
                    <a16:rowId xmlns:a16="http://schemas.microsoft.com/office/drawing/2014/main" xmlns="" val="16664004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kern="1200" noProof="0" dirty="0">
                          <a:solidFill>
                            <a:schemeClr val="dk1"/>
                          </a:solidFill>
                          <a:effectLst/>
                          <a:latin typeface="+mn-lt"/>
                          <a:ea typeface="+mn-ea"/>
                          <a:cs typeface="+mn-cs"/>
                        </a:rPr>
                        <a:t>Données insuffisantes pour le suivi et la redevabilité</a:t>
                      </a:r>
                      <a:endParaRPr lang="fr-FR" b="1" noProof="0" dirty="0"/>
                    </a:p>
                  </a:txBody>
                  <a:tcPr/>
                </a:tc>
                <a:tc>
                  <a:txBody>
                    <a:bodyPr/>
                    <a:lstStyle/>
                    <a:p>
                      <a:r>
                        <a:rPr lang="fr-FR" noProof="0" dirty="0"/>
                        <a:t>Peu de travaux basés sur les SPANB</a:t>
                      </a:r>
                    </a:p>
                  </a:txBody>
                  <a:tcPr/>
                </a:tc>
                <a:extLst>
                  <a:ext uri="{0D108BD9-81ED-4DB2-BD59-A6C34878D82A}">
                    <a16:rowId xmlns:a16="http://schemas.microsoft.com/office/drawing/2014/main" xmlns="" val="1485682106"/>
                  </a:ext>
                </a:extLst>
              </a:tr>
            </a:tbl>
          </a:graphicData>
        </a:graphic>
      </p:graphicFrame>
      <p:pic>
        <p:nvPicPr>
          <p:cNvPr id="3" name="Picture 2" descr="This may contain: a young boy is looking at the camera">
            <a:extLst>
              <a:ext uri="{FF2B5EF4-FFF2-40B4-BE49-F238E27FC236}">
                <a16:creationId xmlns:a16="http://schemas.microsoft.com/office/drawing/2014/main" xmlns="" id="{03FDC209-8148-067C-DC24-1F55BA6A7B0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656" y="90311"/>
            <a:ext cx="1943100" cy="19431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xmlns="" id="{AA2948F4-D037-2521-54C9-DEF3BB521C1E}"/>
              </a:ext>
            </a:extLst>
          </p:cNvPr>
          <p:cNvSpPr txBox="1"/>
          <p:nvPr/>
        </p:nvSpPr>
        <p:spPr>
          <a:xfrm>
            <a:off x="235656" y="1883615"/>
            <a:ext cx="1943100" cy="184666"/>
          </a:xfrm>
          <a:prstGeom prst="rect">
            <a:avLst/>
          </a:prstGeom>
          <a:noFill/>
        </p:spPr>
        <p:txBody>
          <a:bodyPr wrap="square" rtlCol="0">
            <a:spAutoFit/>
          </a:bodyPr>
          <a:lstStyle/>
          <a:p>
            <a:r>
              <a:rPr lang="en-US" sz="600" dirty="0"/>
              <a:t>https://ca.pinterest.com/pin/58223105805900305/</a:t>
            </a:r>
          </a:p>
        </p:txBody>
      </p:sp>
    </p:spTree>
    <p:extLst>
      <p:ext uri="{BB962C8B-B14F-4D97-AF65-F5344CB8AC3E}">
        <p14:creationId xmlns:p14="http://schemas.microsoft.com/office/powerpoint/2010/main" val="1335440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8ED9590-6EAA-48F2-BC35-E78B99AB7B1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xmlns="" id="{3AA104AB-33D6-1D6F-BC49-41DB0040C6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1852" y="16011"/>
            <a:ext cx="1676400" cy="19431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xmlns="" id="{42820DCB-58E8-BD75-2C9A-6D6AC56FD42C}"/>
              </a:ext>
            </a:extLst>
          </p:cNvPr>
          <p:cNvSpPr>
            <a:spLocks noGrp="1"/>
          </p:cNvSpPr>
          <p:nvPr>
            <p:ph type="title"/>
          </p:nvPr>
        </p:nvSpPr>
        <p:spPr>
          <a:xfrm>
            <a:off x="419100" y="-170135"/>
            <a:ext cx="10972800" cy="1570325"/>
          </a:xfrm>
        </p:spPr>
        <p:txBody>
          <a:bodyPr/>
          <a:lstStyle/>
          <a:p>
            <a:r>
              <a:rPr lang="fr-FR" dirty="0"/>
              <a:t>Prise en compte dans la nouvelle SPANB des défis des précédentes SPANB</a:t>
            </a:r>
            <a:endParaRPr lang="en-US" dirty="0"/>
          </a:p>
        </p:txBody>
      </p:sp>
      <p:graphicFrame>
        <p:nvGraphicFramePr>
          <p:cNvPr id="4" name="Table Placeholder 3">
            <a:extLst>
              <a:ext uri="{FF2B5EF4-FFF2-40B4-BE49-F238E27FC236}">
                <a16:creationId xmlns:a16="http://schemas.microsoft.com/office/drawing/2014/main" xmlns="" id="{B3132EFE-CB17-0788-2E6B-A9F239F0A0F5}"/>
              </a:ext>
            </a:extLst>
          </p:cNvPr>
          <p:cNvGraphicFramePr>
            <a:graphicFrameLocks noGrp="1"/>
          </p:cNvGraphicFramePr>
          <p:nvPr>
            <p:ph type="tbl" sz="quarter" idx="10"/>
            <p:extLst>
              <p:ext uri="{D42A27DB-BD31-4B8C-83A1-F6EECF244321}">
                <p14:modId xmlns:p14="http://schemas.microsoft.com/office/powerpoint/2010/main" val="2905100598"/>
              </p:ext>
            </p:extLst>
          </p:nvPr>
        </p:nvGraphicFramePr>
        <p:xfrm>
          <a:off x="112889" y="1433324"/>
          <a:ext cx="11966221" cy="5416865"/>
        </p:xfrm>
        <a:graphic>
          <a:graphicData uri="http://schemas.openxmlformats.org/drawingml/2006/table">
            <a:tbl>
              <a:tblPr firstRow="1" bandRow="1">
                <a:tableStyleId>{8A107856-5554-42FB-B03E-39F5DBC370BA}</a:tableStyleId>
              </a:tblPr>
              <a:tblGrid>
                <a:gridCol w="3356379">
                  <a:extLst>
                    <a:ext uri="{9D8B030D-6E8A-4147-A177-3AD203B41FA5}">
                      <a16:colId xmlns:a16="http://schemas.microsoft.com/office/drawing/2014/main" xmlns="" val="2245445166"/>
                    </a:ext>
                  </a:extLst>
                </a:gridCol>
                <a:gridCol w="8609842">
                  <a:extLst>
                    <a:ext uri="{9D8B030D-6E8A-4147-A177-3AD203B41FA5}">
                      <a16:colId xmlns:a16="http://schemas.microsoft.com/office/drawing/2014/main" xmlns="" val="3599111885"/>
                    </a:ext>
                  </a:extLst>
                </a:gridCol>
              </a:tblGrid>
              <a:tr h="566526">
                <a:tc>
                  <a:txBody>
                    <a:bodyPr/>
                    <a:lstStyle/>
                    <a:p>
                      <a:pPr>
                        <a:lnSpc>
                          <a:spcPct val="115000"/>
                        </a:lnSpc>
                        <a:spcAft>
                          <a:spcPts val="800"/>
                        </a:spcAft>
                        <a:buNone/>
                      </a:pPr>
                      <a:r>
                        <a:rPr lang="en-US" sz="1800" b="1" kern="100" dirty="0" err="1">
                          <a:effectLst/>
                          <a:latin typeface="Aptos" panose="020B0004020202020204" pitchFamily="34" charset="0"/>
                          <a:ea typeface="Aptos" panose="020B0004020202020204" pitchFamily="34" charset="0"/>
                          <a:cs typeface="Arial" panose="020B0604020202020204" pitchFamily="34" charset="0"/>
                        </a:rPr>
                        <a:t>Défis</a:t>
                      </a:r>
                      <a:r>
                        <a:rPr lang="en-US" sz="1800" b="1" kern="100" dirty="0">
                          <a:effectLst/>
                          <a:latin typeface="Aptos" panose="020B0004020202020204" pitchFamily="34" charset="0"/>
                          <a:ea typeface="Aptos" panose="020B0004020202020204" pitchFamily="34" charset="0"/>
                          <a:cs typeface="Arial" panose="020B0604020202020204" pitchFamily="34" charset="0"/>
                        </a:rPr>
                        <a:t> </a:t>
                      </a:r>
                      <a:r>
                        <a:rPr lang="en-US" sz="1800" b="1" kern="100" dirty="0" err="1">
                          <a:effectLst/>
                          <a:latin typeface="Aptos" panose="020B0004020202020204" pitchFamily="34" charset="0"/>
                          <a:ea typeface="Aptos" panose="020B0004020202020204" pitchFamily="34" charset="0"/>
                          <a:cs typeface="Arial" panose="020B0604020202020204" pitchFamily="34" charset="0"/>
                        </a:rPr>
                        <a:t>rencontrés</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tc>
                  <a:txBody>
                    <a:bodyPr/>
                    <a:lstStyle/>
                    <a:p>
                      <a:pPr>
                        <a:lnSpc>
                          <a:spcPct val="115000"/>
                        </a:lnSpc>
                        <a:spcAft>
                          <a:spcPts val="800"/>
                        </a:spcAft>
                        <a:buNone/>
                      </a:pPr>
                      <a:r>
                        <a:rPr lang="fr-FR" sz="1800" b="1" kern="100">
                          <a:effectLst/>
                          <a:latin typeface="Aptos" panose="020B0004020202020204" pitchFamily="34" charset="0"/>
                          <a:ea typeface="Aptos" panose="020B0004020202020204" pitchFamily="34" charset="0"/>
                          <a:cs typeface="Arial" panose="020B0604020202020204" pitchFamily="34" charset="0"/>
                        </a:rPr>
                        <a:t>Réponses concrètes dans la nouvelle SPANB</a:t>
                      </a:r>
                      <a:endParaRPr lang="en-US" sz="1800" kern="10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xmlns="" val="1900569691"/>
                  </a:ext>
                </a:extLst>
              </a:tr>
              <a:tr h="655773">
                <a:tc>
                  <a:txBody>
                    <a:bodyPr/>
                    <a:lstStyle/>
                    <a:p>
                      <a:pPr>
                        <a:lnSpc>
                          <a:spcPct val="115000"/>
                        </a:lnSpc>
                        <a:spcAft>
                          <a:spcPts val="800"/>
                        </a:spcAft>
                        <a:buNone/>
                      </a:pPr>
                      <a:r>
                        <a:rPr lang="fr-FR" sz="1800" b="1" kern="100">
                          <a:effectLst/>
                          <a:latin typeface="Aptos" panose="020B0004020202020204" pitchFamily="34" charset="0"/>
                          <a:ea typeface="Aptos" panose="020B0004020202020204" pitchFamily="34" charset="0"/>
                          <a:cs typeface="Arial" panose="020B0604020202020204" pitchFamily="34" charset="0"/>
                        </a:rPr>
                        <a:t>1. Ressources humaines, techniques et institutionnelles insuffisantes</a:t>
                      </a:r>
                      <a:endParaRPr lang="en-US" sz="1800" kern="10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tc>
                  <a:txBody>
                    <a:bodyPr/>
                    <a:lstStyle/>
                    <a:p>
                      <a:pPr>
                        <a:lnSpc>
                          <a:spcPct val="115000"/>
                        </a:lnSpc>
                        <a:spcAft>
                          <a:spcPts val="800"/>
                        </a:spcAft>
                        <a:buNone/>
                      </a:pPr>
                      <a:r>
                        <a:rPr lang="fr-FR" sz="1800" kern="100">
                          <a:effectLst/>
                          <a:latin typeface="Aptos" panose="020B0004020202020204" pitchFamily="34" charset="0"/>
                          <a:ea typeface="Aptos" panose="020B0004020202020204" pitchFamily="34" charset="0"/>
                          <a:cs typeface="Arial" panose="020B0604020202020204" pitchFamily="34" charset="0"/>
                        </a:rPr>
                        <a:t>• Implication active des chercheurs</a:t>
                      </a:r>
                      <a:br>
                        <a:rPr lang="fr-FR" sz="1800" kern="100">
                          <a:effectLst/>
                          <a:latin typeface="Aptos" panose="020B0004020202020204" pitchFamily="34" charset="0"/>
                          <a:ea typeface="Aptos" panose="020B0004020202020204" pitchFamily="34" charset="0"/>
                          <a:cs typeface="Arial" panose="020B0604020202020204" pitchFamily="34" charset="0"/>
                        </a:rPr>
                      </a:br>
                      <a:r>
                        <a:rPr lang="fr-FR" sz="1800" kern="100">
                          <a:effectLst/>
                          <a:latin typeface="Aptos" panose="020B0004020202020204" pitchFamily="34" charset="0"/>
                          <a:ea typeface="Aptos" panose="020B0004020202020204" pitchFamily="34" charset="0"/>
                          <a:cs typeface="Arial" panose="020B0604020202020204" pitchFamily="34" charset="0"/>
                        </a:rPr>
                        <a:t>• Intégration de la biodiversité dans les programmes éducatifs</a:t>
                      </a:r>
                      <a:endParaRPr lang="en-US" sz="1800" kern="10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xmlns="" val="2430879103"/>
                  </a:ext>
                </a:extLst>
              </a:tr>
              <a:tr h="977063">
                <a:tc>
                  <a:txBody>
                    <a:bodyPr/>
                    <a:lstStyle/>
                    <a:p>
                      <a:pPr>
                        <a:lnSpc>
                          <a:spcPct val="115000"/>
                        </a:lnSpc>
                        <a:spcAft>
                          <a:spcPts val="800"/>
                        </a:spcAft>
                        <a:buNone/>
                      </a:pPr>
                      <a:r>
                        <a:rPr lang="en-US" sz="1800" b="1" kern="100">
                          <a:effectLst/>
                          <a:latin typeface="Aptos" panose="020B0004020202020204" pitchFamily="34" charset="0"/>
                          <a:ea typeface="Aptos" panose="020B0004020202020204" pitchFamily="34" charset="0"/>
                          <a:cs typeface="Arial" panose="020B0604020202020204" pitchFamily="34" charset="0"/>
                        </a:rPr>
                        <a:t>2. Financements limités et imprévisibles</a:t>
                      </a:r>
                      <a:endParaRPr lang="en-US" sz="1800" kern="10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tc>
                  <a:txBody>
                    <a:bodyPr/>
                    <a:lstStyle/>
                    <a:p>
                      <a:pPr>
                        <a:lnSpc>
                          <a:spcPct val="115000"/>
                        </a:lnSpc>
                        <a:spcAft>
                          <a:spcPts val="800"/>
                        </a:spcAft>
                        <a:buNone/>
                      </a:pPr>
                      <a:r>
                        <a:rPr lang="fr-FR" sz="1800" kern="100">
                          <a:effectLst/>
                          <a:latin typeface="Aptos" panose="020B0004020202020204" pitchFamily="34" charset="0"/>
                          <a:ea typeface="Aptos" panose="020B0004020202020204" pitchFamily="34" charset="0"/>
                          <a:cs typeface="Arial" panose="020B0604020202020204" pitchFamily="34" charset="0"/>
                        </a:rPr>
                        <a:t>• Introduction de financements innovants (ex. crédits biodiversité)</a:t>
                      </a:r>
                      <a:br>
                        <a:rPr lang="fr-FR" sz="1800" kern="100">
                          <a:effectLst/>
                          <a:latin typeface="Aptos" panose="020B0004020202020204" pitchFamily="34" charset="0"/>
                          <a:ea typeface="Aptos" panose="020B0004020202020204" pitchFamily="34" charset="0"/>
                          <a:cs typeface="Arial" panose="020B0604020202020204" pitchFamily="34" charset="0"/>
                        </a:rPr>
                      </a:br>
                      <a:r>
                        <a:rPr lang="fr-FR" sz="1800" kern="100">
                          <a:effectLst/>
                          <a:latin typeface="Aptos" panose="020B0004020202020204" pitchFamily="34" charset="0"/>
                          <a:ea typeface="Aptos" panose="020B0004020202020204" pitchFamily="34" charset="0"/>
                          <a:cs typeface="Arial" panose="020B0604020202020204" pitchFamily="34" charset="0"/>
                        </a:rPr>
                        <a:t>• Appui du FONAREDD et du Fonds vert pour le climat (FVC)</a:t>
                      </a:r>
                      <a:br>
                        <a:rPr lang="fr-FR" sz="1800" kern="100">
                          <a:effectLst/>
                          <a:latin typeface="Aptos" panose="020B0004020202020204" pitchFamily="34" charset="0"/>
                          <a:ea typeface="Aptos" panose="020B0004020202020204" pitchFamily="34" charset="0"/>
                          <a:cs typeface="Arial" panose="020B0604020202020204" pitchFamily="34" charset="0"/>
                        </a:rPr>
                      </a:br>
                      <a:r>
                        <a:rPr lang="fr-FR" sz="1800" kern="100">
                          <a:effectLst/>
                          <a:latin typeface="Aptos" panose="020B0004020202020204" pitchFamily="34" charset="0"/>
                          <a:ea typeface="Aptos" panose="020B0004020202020204" pitchFamily="34" charset="0"/>
                          <a:cs typeface="Arial" panose="020B0604020202020204" pitchFamily="34" charset="0"/>
                        </a:rPr>
                        <a:t>• Intégration dans la comptabilité nationale</a:t>
                      </a:r>
                      <a:endParaRPr lang="en-US" sz="1800" kern="10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xmlns="" val="3018101692"/>
                  </a:ext>
                </a:extLst>
              </a:tr>
              <a:tr h="655773">
                <a:tc>
                  <a:txBody>
                    <a:bodyPr/>
                    <a:lstStyle/>
                    <a:p>
                      <a:pPr>
                        <a:lnSpc>
                          <a:spcPct val="115000"/>
                        </a:lnSpc>
                        <a:spcAft>
                          <a:spcPts val="800"/>
                        </a:spcAft>
                        <a:buNone/>
                      </a:pPr>
                      <a:r>
                        <a:rPr lang="en-US" sz="1800" b="1" kern="100">
                          <a:effectLst/>
                          <a:latin typeface="Aptos" panose="020B0004020202020204" pitchFamily="34" charset="0"/>
                          <a:ea typeface="Aptos" panose="020B0004020202020204" pitchFamily="34" charset="0"/>
                          <a:cs typeface="Arial" panose="020B0604020202020204" pitchFamily="34" charset="0"/>
                        </a:rPr>
                        <a:t>3. Faible coordination intersectorielle</a:t>
                      </a:r>
                      <a:endParaRPr lang="en-US" sz="1800" kern="10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tc>
                  <a:txBody>
                    <a:bodyPr/>
                    <a:lstStyle/>
                    <a:p>
                      <a:pPr>
                        <a:lnSpc>
                          <a:spcPct val="115000"/>
                        </a:lnSpc>
                        <a:spcAft>
                          <a:spcPts val="800"/>
                        </a:spcAft>
                        <a:buNone/>
                      </a:pPr>
                      <a:r>
                        <a:rPr lang="fr-FR" sz="1800" kern="100">
                          <a:effectLst/>
                          <a:latin typeface="Aptos" panose="020B0004020202020204" pitchFamily="34" charset="0"/>
                          <a:ea typeface="Aptos" panose="020B0004020202020204" pitchFamily="34" charset="0"/>
                          <a:cs typeface="Arial" panose="020B0604020202020204" pitchFamily="34" charset="0"/>
                        </a:rPr>
                        <a:t>• Mise en place d’un organe de pilotage avec points focaux sectoriels et provinciaux</a:t>
                      </a:r>
                      <a:br>
                        <a:rPr lang="fr-FR" sz="1800" kern="100">
                          <a:effectLst/>
                          <a:latin typeface="Aptos" panose="020B0004020202020204" pitchFamily="34" charset="0"/>
                          <a:ea typeface="Aptos" panose="020B0004020202020204" pitchFamily="34" charset="0"/>
                          <a:cs typeface="Arial" panose="020B0604020202020204" pitchFamily="34" charset="0"/>
                        </a:rPr>
                      </a:br>
                      <a:r>
                        <a:rPr lang="fr-FR" sz="1800" kern="100">
                          <a:effectLst/>
                          <a:latin typeface="Aptos" panose="020B0004020202020204" pitchFamily="34" charset="0"/>
                          <a:ea typeface="Aptos" panose="020B0004020202020204" pitchFamily="34" charset="0"/>
                          <a:cs typeface="Arial" panose="020B0604020202020204" pitchFamily="34" charset="0"/>
                        </a:rPr>
                        <a:t>• Approche pangouvernementale et pan-sociétale</a:t>
                      </a:r>
                      <a:endParaRPr lang="en-US" sz="1800" kern="10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xmlns="" val="212133497"/>
                  </a:ext>
                </a:extLst>
              </a:tr>
              <a:tr h="977063">
                <a:tc>
                  <a:txBody>
                    <a:bodyPr/>
                    <a:lstStyle/>
                    <a:p>
                      <a:pPr>
                        <a:lnSpc>
                          <a:spcPct val="115000"/>
                        </a:lnSpc>
                        <a:spcAft>
                          <a:spcPts val="800"/>
                        </a:spcAft>
                        <a:buNone/>
                      </a:pPr>
                      <a:r>
                        <a:rPr lang="fr-FR" sz="1800" b="1" kern="100">
                          <a:effectLst/>
                          <a:latin typeface="Aptos" panose="020B0004020202020204" pitchFamily="34" charset="0"/>
                          <a:ea typeface="Aptos" panose="020B0004020202020204" pitchFamily="34" charset="0"/>
                          <a:cs typeface="Arial" panose="020B0604020202020204" pitchFamily="34" charset="0"/>
                        </a:rPr>
                        <a:t>4. Faible reconnaissance de la valeur de la biodiversité</a:t>
                      </a:r>
                      <a:endParaRPr lang="en-US" sz="1800" kern="10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tc>
                  <a:txBody>
                    <a:bodyPr/>
                    <a:lstStyle/>
                    <a:p>
                      <a:pPr>
                        <a:lnSpc>
                          <a:spcPct val="115000"/>
                        </a:lnSpc>
                        <a:spcAft>
                          <a:spcPts val="800"/>
                        </a:spcAft>
                        <a:buNone/>
                      </a:pPr>
                      <a:r>
                        <a:rPr lang="fr-FR" sz="1800" kern="100">
                          <a:effectLst/>
                          <a:latin typeface="Aptos" panose="020B0004020202020204" pitchFamily="34" charset="0"/>
                          <a:ea typeface="Aptos" panose="020B0004020202020204" pitchFamily="34" charset="0"/>
                          <a:cs typeface="Arial" panose="020B0604020202020204" pitchFamily="34" charset="0"/>
                        </a:rPr>
                        <a:t>• Valorisation économique et culturelle par les chercheurs</a:t>
                      </a:r>
                      <a:br>
                        <a:rPr lang="fr-FR" sz="1800" kern="100">
                          <a:effectLst/>
                          <a:latin typeface="Aptos" panose="020B0004020202020204" pitchFamily="34" charset="0"/>
                          <a:ea typeface="Aptos" panose="020B0004020202020204" pitchFamily="34" charset="0"/>
                          <a:cs typeface="Arial" panose="020B0604020202020204" pitchFamily="34" charset="0"/>
                        </a:rPr>
                      </a:br>
                      <a:r>
                        <a:rPr lang="fr-FR" sz="1800" kern="100">
                          <a:effectLst/>
                          <a:latin typeface="Aptos" panose="020B0004020202020204" pitchFamily="34" charset="0"/>
                          <a:ea typeface="Aptos" panose="020B0004020202020204" pitchFamily="34" charset="0"/>
                          <a:cs typeface="Arial" panose="020B0604020202020204" pitchFamily="34" charset="0"/>
                        </a:rPr>
                        <a:t>• Intégration dans l’enseignement pour un changement de mentalité</a:t>
                      </a:r>
                      <a:br>
                        <a:rPr lang="fr-FR" sz="1800" kern="100">
                          <a:effectLst/>
                          <a:latin typeface="Aptos" panose="020B0004020202020204" pitchFamily="34" charset="0"/>
                          <a:ea typeface="Aptos" panose="020B0004020202020204" pitchFamily="34" charset="0"/>
                          <a:cs typeface="Arial" panose="020B0604020202020204" pitchFamily="34" charset="0"/>
                        </a:rPr>
                      </a:br>
                      <a:r>
                        <a:rPr lang="fr-FR" sz="1800" kern="100">
                          <a:effectLst/>
                          <a:latin typeface="Aptos" panose="020B0004020202020204" pitchFamily="34" charset="0"/>
                          <a:ea typeface="Aptos" panose="020B0004020202020204" pitchFamily="34" charset="0"/>
                          <a:cs typeface="Arial" panose="020B0604020202020204" pitchFamily="34" charset="0"/>
                        </a:rPr>
                        <a:t>• Valorisation des produits de la biodiversité</a:t>
                      </a:r>
                      <a:endParaRPr lang="en-US" sz="1800" kern="10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xmlns="" val="2892911774"/>
                  </a:ext>
                </a:extLst>
              </a:tr>
              <a:tr h="1298354">
                <a:tc>
                  <a:txBody>
                    <a:bodyPr/>
                    <a:lstStyle/>
                    <a:p>
                      <a:pPr>
                        <a:lnSpc>
                          <a:spcPct val="115000"/>
                        </a:lnSpc>
                        <a:spcAft>
                          <a:spcPts val="800"/>
                        </a:spcAft>
                        <a:buNone/>
                      </a:pPr>
                      <a:r>
                        <a:rPr lang="fr-FR" sz="1800" b="1" kern="100">
                          <a:effectLst/>
                          <a:latin typeface="Aptos" panose="020B0004020202020204" pitchFamily="34" charset="0"/>
                          <a:ea typeface="Aptos" panose="020B0004020202020204" pitchFamily="34" charset="0"/>
                          <a:cs typeface="Arial" panose="020B0604020202020204" pitchFamily="34" charset="0"/>
                        </a:rPr>
                        <a:t>5. Logiques court-termistes menant à la surexploitation</a:t>
                      </a:r>
                      <a:endParaRPr lang="en-US" sz="1800" kern="10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tc>
                  <a:txBody>
                    <a:bodyPr/>
                    <a:lstStyle/>
                    <a:p>
                      <a:pPr>
                        <a:lnSpc>
                          <a:spcPct val="115000"/>
                        </a:lnSpc>
                        <a:spcAft>
                          <a:spcPts val="800"/>
                        </a:spcAft>
                        <a:buNone/>
                      </a:pPr>
                      <a:r>
                        <a:rPr lang="fr-FR" sz="1800" kern="100" dirty="0">
                          <a:effectLst/>
                          <a:latin typeface="Aptos" panose="020B0004020202020204" pitchFamily="34" charset="0"/>
                          <a:ea typeface="Aptos" panose="020B0004020202020204" pitchFamily="34" charset="0"/>
                          <a:cs typeface="Arial" panose="020B0604020202020204" pitchFamily="34" charset="0"/>
                        </a:rPr>
                        <a:t>• Promotion des incitations (ex. paiements pour services écosystémiques)</a:t>
                      </a:r>
                      <a:br>
                        <a:rPr lang="fr-FR" sz="1800" kern="100" dirty="0">
                          <a:effectLst/>
                          <a:latin typeface="Aptos" panose="020B0004020202020204" pitchFamily="34" charset="0"/>
                          <a:ea typeface="Aptos" panose="020B0004020202020204" pitchFamily="34" charset="0"/>
                          <a:cs typeface="Arial" panose="020B0604020202020204" pitchFamily="34" charset="0"/>
                        </a:rPr>
                      </a:br>
                      <a:r>
                        <a:rPr lang="fr-FR" sz="1800" kern="100" dirty="0">
                          <a:effectLst/>
                          <a:latin typeface="Aptos" panose="020B0004020202020204" pitchFamily="34" charset="0"/>
                          <a:ea typeface="Aptos" panose="020B0004020202020204" pitchFamily="34" charset="0"/>
                          <a:cs typeface="Arial" panose="020B0604020202020204" pitchFamily="34" charset="0"/>
                        </a:rPr>
                        <a:t>• Partage équitable des avantages (écotourisme, ressources génétiques)</a:t>
                      </a:r>
                      <a:br>
                        <a:rPr lang="fr-FR" sz="1800" kern="100" dirty="0">
                          <a:effectLst/>
                          <a:latin typeface="Aptos" panose="020B0004020202020204" pitchFamily="34" charset="0"/>
                          <a:ea typeface="Aptos" panose="020B0004020202020204" pitchFamily="34" charset="0"/>
                          <a:cs typeface="Arial" panose="020B0604020202020204" pitchFamily="34" charset="0"/>
                        </a:rPr>
                      </a:br>
                      <a:r>
                        <a:rPr lang="fr-FR" sz="1800" kern="100" dirty="0">
                          <a:effectLst/>
                          <a:latin typeface="Aptos" panose="020B0004020202020204" pitchFamily="34" charset="0"/>
                          <a:ea typeface="Aptos" panose="020B0004020202020204" pitchFamily="34" charset="0"/>
                          <a:cs typeface="Arial" panose="020B0604020202020204" pitchFamily="34" charset="0"/>
                        </a:rPr>
                        <a:t>• Soutien à la gestion communautaire durable</a:t>
                      </a:r>
                      <a:br>
                        <a:rPr lang="fr-FR" sz="1800" kern="100" dirty="0">
                          <a:effectLst/>
                          <a:latin typeface="Aptos" panose="020B0004020202020204" pitchFamily="34" charset="0"/>
                          <a:ea typeface="Aptos" panose="020B0004020202020204" pitchFamily="34" charset="0"/>
                          <a:cs typeface="Arial" panose="020B0604020202020204" pitchFamily="34" charset="0"/>
                        </a:rPr>
                      </a:br>
                      <a:r>
                        <a:rPr lang="fr-FR" sz="1800" kern="100" dirty="0">
                          <a:effectLst/>
                          <a:latin typeface="Aptos" panose="020B0004020202020204" pitchFamily="34" charset="0"/>
                          <a:ea typeface="Aptos" panose="020B0004020202020204" pitchFamily="34" charset="0"/>
                          <a:cs typeface="Arial" panose="020B0604020202020204" pitchFamily="34" charset="0"/>
                        </a:rPr>
                        <a:t>• Transformation pour prolonger la durée de conservation et faciliter la distribution</a:t>
                      </a:r>
                      <a:endParaRPr lang="en-US" sz="1800" kern="100" dirty="0">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tc>
                <a:extLst>
                  <a:ext uri="{0D108BD9-81ED-4DB2-BD59-A6C34878D82A}">
                    <a16:rowId xmlns:a16="http://schemas.microsoft.com/office/drawing/2014/main" xmlns="" val="2596601288"/>
                  </a:ext>
                </a:extLst>
              </a:tr>
            </a:tbl>
          </a:graphicData>
        </a:graphic>
      </p:graphicFrame>
    </p:spTree>
    <p:extLst>
      <p:ext uri="{BB962C8B-B14F-4D97-AF65-F5344CB8AC3E}">
        <p14:creationId xmlns:p14="http://schemas.microsoft.com/office/powerpoint/2010/main" val="2072121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D426120-5DD1-0D22-959D-47F11EC9115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E6E2DE3C-23D2-BF6A-1928-0A755551928A}"/>
              </a:ext>
            </a:extLst>
          </p:cNvPr>
          <p:cNvSpPr>
            <a:spLocks noGrp="1"/>
          </p:cNvSpPr>
          <p:nvPr>
            <p:ph type="title"/>
          </p:nvPr>
        </p:nvSpPr>
        <p:spPr>
          <a:xfrm>
            <a:off x="594360" y="102875"/>
            <a:ext cx="10873740" cy="1680205"/>
          </a:xfrm>
        </p:spPr>
        <p:txBody>
          <a:bodyPr/>
          <a:lstStyle/>
          <a:p>
            <a:r>
              <a:rPr lang="fr-FR" noProof="0" dirty="0"/>
              <a:t>Chapitre I: </a:t>
            </a:r>
            <a:r>
              <a:rPr lang="fr-FR" b="0" dirty="0"/>
              <a:t>Approche méthodologique de la mise à jour de la SPANB</a:t>
            </a:r>
            <a:endParaRPr lang="fr-FR" b="0" noProof="0" dirty="0"/>
          </a:p>
        </p:txBody>
      </p:sp>
      <p:grpSp>
        <p:nvGrpSpPr>
          <p:cNvPr id="19" name="Group 18">
            <a:extLst>
              <a:ext uri="{FF2B5EF4-FFF2-40B4-BE49-F238E27FC236}">
                <a16:creationId xmlns:a16="http://schemas.microsoft.com/office/drawing/2014/main" xmlns="" id="{59288F53-58AD-E016-9C27-6996F866A5FE}"/>
              </a:ext>
              <a:ext uri="{C183D7F6-B498-43B3-948B-1728B52AA6E4}">
                <adec:decorative xmlns:adec="http://schemas.microsoft.com/office/drawing/2017/decorative" xmlns=""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xmlns="" id="{987F663A-7411-FC67-60D8-3FDD7BD2FE0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xmlns="" id="{88A43A65-E3EB-C2F8-80EF-EA103C4DC01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xmlns="" id="{D0810F54-0FE7-29F1-CABE-77B88E4388D2}"/>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2" name="TextBox 1">
            <a:extLst>
              <a:ext uri="{FF2B5EF4-FFF2-40B4-BE49-F238E27FC236}">
                <a16:creationId xmlns:a16="http://schemas.microsoft.com/office/drawing/2014/main" xmlns="" id="{6970A327-DECC-BD57-0A18-EA03CD4A04A3}"/>
              </a:ext>
            </a:extLst>
          </p:cNvPr>
          <p:cNvSpPr txBox="1"/>
          <p:nvPr/>
        </p:nvSpPr>
        <p:spPr>
          <a:xfrm>
            <a:off x="1562025" y="2948327"/>
            <a:ext cx="8240889" cy="830997"/>
          </a:xfrm>
          <a:prstGeom prst="rect">
            <a:avLst/>
          </a:prstGeom>
          <a:solidFill>
            <a:schemeClr val="tx2">
              <a:lumMod val="60000"/>
              <a:lumOff val="40000"/>
            </a:schemeClr>
          </a:solidFill>
        </p:spPr>
        <p:txBody>
          <a:bodyPr wrap="square" rtlCol="0">
            <a:spAutoFit/>
          </a:bodyPr>
          <a:lstStyle/>
          <a:p>
            <a:pPr algn="ctr"/>
            <a:r>
              <a:rPr lang="en-CA" sz="2400" dirty="0">
                <a:solidFill>
                  <a:schemeClr val="bg1"/>
                </a:solidFill>
              </a:rPr>
              <a:t>Pour </a:t>
            </a:r>
            <a:r>
              <a:rPr lang="fr-FR" sz="2400" dirty="0">
                <a:solidFill>
                  <a:schemeClr val="bg1"/>
                </a:solidFill>
              </a:rPr>
              <a:t>une stratégie </a:t>
            </a:r>
            <a:r>
              <a:rPr lang="fr-FR" sz="2400" b="1" dirty="0">
                <a:solidFill>
                  <a:schemeClr val="bg1"/>
                </a:solidFill>
              </a:rPr>
              <a:t>crédible</a:t>
            </a:r>
            <a:r>
              <a:rPr lang="fr-FR" sz="2400" dirty="0">
                <a:solidFill>
                  <a:schemeClr val="bg1"/>
                </a:solidFill>
              </a:rPr>
              <a:t>, </a:t>
            </a:r>
            <a:r>
              <a:rPr lang="fr-FR" sz="2400" b="1" dirty="0">
                <a:solidFill>
                  <a:schemeClr val="bg1"/>
                </a:solidFill>
              </a:rPr>
              <a:t>ambitieuse</a:t>
            </a:r>
            <a:r>
              <a:rPr lang="fr-FR" sz="2400" dirty="0">
                <a:solidFill>
                  <a:schemeClr val="bg1"/>
                </a:solidFill>
              </a:rPr>
              <a:t> et </a:t>
            </a:r>
            <a:r>
              <a:rPr lang="fr-FR" sz="2400" b="1" dirty="0">
                <a:solidFill>
                  <a:schemeClr val="bg1"/>
                </a:solidFill>
              </a:rPr>
              <a:t>opérationnelle</a:t>
            </a:r>
            <a:r>
              <a:rPr lang="fr-FR" sz="2400" dirty="0">
                <a:solidFill>
                  <a:schemeClr val="bg1"/>
                </a:solidFill>
              </a:rPr>
              <a:t> pour la période 2025-2030</a:t>
            </a:r>
            <a:endParaRPr lang="en-US" sz="2400" dirty="0">
              <a:solidFill>
                <a:schemeClr val="bg1"/>
              </a:solidFill>
            </a:endParaRPr>
          </a:p>
        </p:txBody>
      </p:sp>
      <p:sp>
        <p:nvSpPr>
          <p:cNvPr id="7" name="Text Placeholder 6">
            <a:extLst>
              <a:ext uri="{FF2B5EF4-FFF2-40B4-BE49-F238E27FC236}">
                <a16:creationId xmlns:a16="http://schemas.microsoft.com/office/drawing/2014/main" xmlns="" id="{55F3E231-EFA5-F817-46CA-86E9900BB62F}"/>
              </a:ext>
            </a:extLst>
          </p:cNvPr>
          <p:cNvSpPr>
            <a:spLocks noGrp="1"/>
          </p:cNvSpPr>
          <p:nvPr>
            <p:ph sz="quarter" idx="13"/>
          </p:nvPr>
        </p:nvSpPr>
        <p:spPr>
          <a:xfrm>
            <a:off x="952500" y="2190573"/>
            <a:ext cx="10252794" cy="3700158"/>
          </a:xfrm>
        </p:spPr>
        <p:txBody>
          <a:bodyPr>
            <a:normAutofit fontScale="92500" lnSpcReduction="10000"/>
          </a:bodyPr>
          <a:lstStyle/>
          <a:p>
            <a:pPr>
              <a:buFont typeface="Wingdings" panose="05000000000000000000" pitchFamily="2" charset="2"/>
              <a:buChar char="§"/>
            </a:pPr>
            <a:r>
              <a:rPr lang="fr-FR" sz="2400" dirty="0"/>
              <a:t>Processus suivi pour la SPANB 2025-2030: </a:t>
            </a:r>
            <a:r>
              <a:rPr lang="fr-FR" sz="2400" dirty="0" err="1"/>
              <a:t>cfr</a:t>
            </a:r>
            <a:r>
              <a:rPr lang="fr-FR" sz="2400" dirty="0"/>
              <a:t>. Présentation par le Point Focal CDB</a:t>
            </a:r>
          </a:p>
          <a:p>
            <a:pPr>
              <a:buFont typeface="Wingdings" panose="05000000000000000000" pitchFamily="2" charset="2"/>
              <a:buChar char="§"/>
            </a:pPr>
            <a:endParaRPr lang="fr-FR" sz="2400" dirty="0"/>
          </a:p>
          <a:p>
            <a:pPr>
              <a:buFont typeface="Wingdings" panose="05000000000000000000" pitchFamily="2" charset="2"/>
              <a:buChar char="§"/>
            </a:pPr>
            <a:endParaRPr lang="fr-FR" sz="2400" dirty="0"/>
          </a:p>
          <a:p>
            <a:pPr>
              <a:buFont typeface="Wingdings" panose="05000000000000000000" pitchFamily="2" charset="2"/>
              <a:buChar char="§"/>
            </a:pPr>
            <a:r>
              <a:rPr lang="fr-FR" sz="2400" noProof="0" dirty="0"/>
              <a:t>Notons: </a:t>
            </a:r>
          </a:p>
          <a:p>
            <a:pPr lvl="1">
              <a:buFont typeface="Courier New" panose="02070309020205020404" pitchFamily="49" charset="0"/>
              <a:buChar char="o"/>
            </a:pPr>
            <a:r>
              <a:rPr lang="fr-FR" sz="2400" dirty="0"/>
              <a:t>Conformité avec recommandations de la CDB</a:t>
            </a:r>
          </a:p>
          <a:p>
            <a:pPr lvl="1">
              <a:buFont typeface="Courier New" panose="02070309020205020404" pitchFamily="49" charset="0"/>
              <a:buChar char="o"/>
            </a:pPr>
            <a:r>
              <a:rPr lang="fr-FR" sz="2400" noProof="0" dirty="0"/>
              <a:t>Rigueur</a:t>
            </a:r>
          </a:p>
          <a:p>
            <a:pPr lvl="1">
              <a:buFont typeface="Courier New" panose="02070309020205020404" pitchFamily="49" charset="0"/>
              <a:buChar char="o"/>
            </a:pPr>
            <a:r>
              <a:rPr lang="fr-FR" sz="2400" dirty="0"/>
              <a:t>Participation </a:t>
            </a:r>
            <a:endParaRPr lang="fr-FR" sz="2400" noProof="0" dirty="0"/>
          </a:p>
        </p:txBody>
      </p:sp>
    </p:spTree>
    <p:extLst>
      <p:ext uri="{BB962C8B-B14F-4D97-AF65-F5344CB8AC3E}">
        <p14:creationId xmlns:p14="http://schemas.microsoft.com/office/powerpoint/2010/main" val="42266015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128443-093C-DBBB-F2F5-1ED655110A80}"/>
              </a:ext>
            </a:extLst>
          </p:cNvPr>
          <p:cNvSpPr>
            <a:spLocks noGrp="1"/>
          </p:cNvSpPr>
          <p:nvPr>
            <p:ph type="title"/>
          </p:nvPr>
        </p:nvSpPr>
        <p:spPr>
          <a:xfrm>
            <a:off x="609600" y="-404163"/>
            <a:ext cx="10972800" cy="1570325"/>
          </a:xfrm>
        </p:spPr>
        <p:txBody>
          <a:bodyPr/>
          <a:lstStyle/>
          <a:p>
            <a:r>
              <a:rPr lang="fr-FR" dirty="0"/>
              <a:t>Caractéristiques clés du processus d’élaboration de la SPANB 2025–2030</a:t>
            </a:r>
            <a:endParaRPr lang="en-US" dirty="0"/>
          </a:p>
        </p:txBody>
      </p:sp>
      <p:graphicFrame>
        <p:nvGraphicFramePr>
          <p:cNvPr id="4" name="Table Placeholder 3">
            <a:extLst>
              <a:ext uri="{FF2B5EF4-FFF2-40B4-BE49-F238E27FC236}">
                <a16:creationId xmlns:a16="http://schemas.microsoft.com/office/drawing/2014/main" xmlns="" id="{6B2A2BC5-3913-5F06-C3DE-3B495F02B21A}"/>
              </a:ext>
            </a:extLst>
          </p:cNvPr>
          <p:cNvGraphicFramePr>
            <a:graphicFrameLocks noGrp="1"/>
          </p:cNvGraphicFramePr>
          <p:nvPr>
            <p:ph type="tbl" sz="quarter" idx="10"/>
            <p:extLst>
              <p:ext uri="{D42A27DB-BD31-4B8C-83A1-F6EECF244321}">
                <p14:modId xmlns:p14="http://schemas.microsoft.com/office/powerpoint/2010/main" val="4077611087"/>
              </p:ext>
            </p:extLst>
          </p:nvPr>
        </p:nvGraphicFramePr>
        <p:xfrm>
          <a:off x="530577" y="1166162"/>
          <a:ext cx="10972800" cy="5674360"/>
        </p:xfrm>
        <a:graphic>
          <a:graphicData uri="http://schemas.openxmlformats.org/drawingml/2006/table">
            <a:tbl>
              <a:tblPr firstRow="1" bandRow="1">
                <a:tableStyleId>{8A107856-5554-42FB-B03E-39F5DBC370BA}</a:tableStyleId>
              </a:tblPr>
              <a:tblGrid>
                <a:gridCol w="2164497">
                  <a:extLst>
                    <a:ext uri="{9D8B030D-6E8A-4147-A177-3AD203B41FA5}">
                      <a16:colId xmlns:a16="http://schemas.microsoft.com/office/drawing/2014/main" xmlns="" val="2902441581"/>
                    </a:ext>
                  </a:extLst>
                </a:gridCol>
                <a:gridCol w="8808303">
                  <a:extLst>
                    <a:ext uri="{9D8B030D-6E8A-4147-A177-3AD203B41FA5}">
                      <a16:colId xmlns:a16="http://schemas.microsoft.com/office/drawing/2014/main" xmlns="" val="1287046576"/>
                    </a:ext>
                  </a:extLst>
                </a:gridCol>
              </a:tblGrid>
              <a:tr h="370840">
                <a:tc>
                  <a:txBody>
                    <a:bodyPr/>
                    <a:lstStyle/>
                    <a:p>
                      <a:r>
                        <a:rPr lang="fr-FR" sz="1800" b="1" kern="1200" dirty="0">
                          <a:solidFill>
                            <a:schemeClr val="dk1"/>
                          </a:solidFill>
                          <a:effectLst/>
                          <a:latin typeface="+mn-lt"/>
                          <a:ea typeface="+mn-ea"/>
                          <a:cs typeface="+mn-cs"/>
                        </a:rPr>
                        <a:t>Inclusif :</a:t>
                      </a:r>
                      <a:endParaRPr lang="en-US" dirty="0"/>
                    </a:p>
                  </a:txBody>
                  <a:tcPr/>
                </a:tc>
                <a:tc>
                  <a:txBody>
                    <a:bodyPr/>
                    <a:lstStyle/>
                    <a:p>
                      <a:r>
                        <a:rPr lang="fr-FR" sz="1800" b="0" kern="1200" dirty="0">
                          <a:solidFill>
                            <a:schemeClr val="dk1"/>
                          </a:solidFill>
                          <a:effectLst/>
                          <a:latin typeface="+mn-lt"/>
                          <a:ea typeface="+mn-ea"/>
                          <a:cs typeface="+mn-cs"/>
                        </a:rPr>
                        <a:t>Forte participation des ministères, chercheurs, société civile, secteur privé, Peuples Autochtones et Communautés Locales (PACL), jeunes, femmes</a:t>
                      </a:r>
                      <a:endParaRPr lang="en-US" b="0" dirty="0">
                        <a:latin typeface="+mn-lt"/>
                      </a:endParaRPr>
                    </a:p>
                  </a:txBody>
                  <a:tcPr/>
                </a:tc>
                <a:extLst>
                  <a:ext uri="{0D108BD9-81ED-4DB2-BD59-A6C34878D82A}">
                    <a16:rowId xmlns:a16="http://schemas.microsoft.com/office/drawing/2014/main" xmlns="" val="2439151271"/>
                  </a:ext>
                </a:extLst>
              </a:tr>
              <a:tr h="370840">
                <a:tc>
                  <a:txBody>
                    <a:bodyPr/>
                    <a:lstStyle/>
                    <a:p>
                      <a:r>
                        <a:rPr lang="fr-FR" sz="1800" b="1" kern="1200" dirty="0">
                          <a:solidFill>
                            <a:schemeClr val="dk1"/>
                          </a:solidFill>
                          <a:effectLst/>
                          <a:latin typeface="+mn-lt"/>
                          <a:ea typeface="+mn-ea"/>
                          <a:cs typeface="+mn-cs"/>
                        </a:rPr>
                        <a:t>Pangouvernemental et pan-sociétal</a:t>
                      </a:r>
                      <a:r>
                        <a:rPr lang="fr-FR" sz="1800" kern="1200" dirty="0">
                          <a:solidFill>
                            <a:schemeClr val="dk1"/>
                          </a:solidFill>
                          <a:effectLst/>
                          <a:latin typeface="+mn-lt"/>
                          <a:ea typeface="+mn-ea"/>
                          <a:cs typeface="+mn-cs"/>
                        </a:rPr>
                        <a:t> </a:t>
                      </a:r>
                      <a:endParaRPr lang="en-US" dirty="0"/>
                    </a:p>
                  </a:txBody>
                  <a:tcPr/>
                </a:tc>
                <a:tc>
                  <a:txBody>
                    <a:bodyPr/>
                    <a:lstStyle/>
                    <a:p>
                      <a:r>
                        <a:rPr lang="fr-FR" sz="1800" kern="1200" dirty="0">
                          <a:solidFill>
                            <a:schemeClr val="dk1"/>
                          </a:solidFill>
                          <a:effectLst/>
                          <a:latin typeface="+mn-lt"/>
                          <a:ea typeface="+mn-ea"/>
                          <a:cs typeface="+mn-cs"/>
                        </a:rPr>
                        <a:t>Implication active de multiples secteurs et couches sociales à chaque étape</a:t>
                      </a:r>
                      <a:endParaRPr lang="en-US" b="1" dirty="0">
                        <a:latin typeface="+mn-lt"/>
                      </a:endParaRPr>
                    </a:p>
                  </a:txBody>
                  <a:tcPr/>
                </a:tc>
                <a:extLst>
                  <a:ext uri="{0D108BD9-81ED-4DB2-BD59-A6C34878D82A}">
                    <a16:rowId xmlns:a16="http://schemas.microsoft.com/office/drawing/2014/main" xmlns="" val="1659942219"/>
                  </a:ext>
                </a:extLst>
              </a:tr>
              <a:tr h="370840">
                <a:tc>
                  <a:txBody>
                    <a:bodyPr/>
                    <a:lstStyle/>
                    <a:p>
                      <a:r>
                        <a:rPr lang="fr-FR" sz="1800" b="1" kern="1200" dirty="0">
                          <a:solidFill>
                            <a:schemeClr val="dk1"/>
                          </a:solidFill>
                          <a:effectLst/>
                          <a:latin typeface="+mn-lt"/>
                          <a:ea typeface="+mn-ea"/>
                          <a:cs typeface="+mn-cs"/>
                        </a:rPr>
                        <a:t>Rigoureux</a:t>
                      </a:r>
                      <a:r>
                        <a:rPr lang="fr-FR" sz="1800" kern="1200" dirty="0">
                          <a:solidFill>
                            <a:schemeClr val="dk1"/>
                          </a:solidFill>
                          <a:effectLst/>
                          <a:latin typeface="+mn-lt"/>
                          <a:ea typeface="+mn-ea"/>
                          <a:cs typeface="+mn-cs"/>
                        </a:rPr>
                        <a:t> </a:t>
                      </a:r>
                      <a:endParaRPr lang="en-US" dirty="0"/>
                    </a:p>
                  </a:txBody>
                  <a:tcPr/>
                </a:tc>
                <a:tc>
                  <a:txBody>
                    <a:bodyPr/>
                    <a:lstStyle/>
                    <a:p>
                      <a:r>
                        <a:rPr lang="fr-FR" sz="1800" kern="1200" dirty="0">
                          <a:solidFill>
                            <a:schemeClr val="dk1"/>
                          </a:solidFill>
                          <a:effectLst/>
                          <a:latin typeface="+mn-lt"/>
                          <a:ea typeface="+mn-ea"/>
                          <a:cs typeface="+mn-cs"/>
                        </a:rPr>
                        <a:t>Fondé sur une analyse approfondie du 6e Rapport National sur la Biodiversité</a:t>
                      </a:r>
                      <a:endParaRPr lang="en-US" dirty="0"/>
                    </a:p>
                  </a:txBody>
                  <a:tcPr/>
                </a:tc>
                <a:extLst>
                  <a:ext uri="{0D108BD9-81ED-4DB2-BD59-A6C34878D82A}">
                    <a16:rowId xmlns:a16="http://schemas.microsoft.com/office/drawing/2014/main" xmlns="" val="472057482"/>
                  </a:ext>
                </a:extLst>
              </a:tr>
              <a:tr h="370840">
                <a:tc>
                  <a:txBody>
                    <a:bodyPr/>
                    <a:lstStyle/>
                    <a:p>
                      <a:r>
                        <a:rPr lang="fr-FR" sz="1800" b="1" kern="1200" dirty="0">
                          <a:solidFill>
                            <a:schemeClr val="dk1"/>
                          </a:solidFill>
                          <a:effectLst/>
                          <a:latin typeface="+mn-lt"/>
                          <a:ea typeface="+mn-ea"/>
                          <a:cs typeface="+mn-cs"/>
                        </a:rPr>
                        <a:t>Basé sur les leçons du passé</a:t>
                      </a:r>
                      <a:r>
                        <a:rPr lang="fr-FR" sz="1800" kern="1200" dirty="0">
                          <a:solidFill>
                            <a:schemeClr val="dk1"/>
                          </a:solidFill>
                          <a:effectLst/>
                          <a:latin typeface="+mn-lt"/>
                          <a:ea typeface="+mn-ea"/>
                          <a:cs typeface="+mn-cs"/>
                        </a:rPr>
                        <a:t> </a:t>
                      </a:r>
                      <a:endParaRPr lang="en-US" dirty="0"/>
                    </a:p>
                  </a:txBody>
                  <a:tcPr/>
                </a:tc>
                <a:tc>
                  <a:txBody>
                    <a:bodyPr/>
                    <a:lstStyle/>
                    <a:p>
                      <a:r>
                        <a:rPr lang="fr-FR" sz="1800" kern="1200" dirty="0">
                          <a:solidFill>
                            <a:schemeClr val="dk1"/>
                          </a:solidFill>
                          <a:effectLst/>
                          <a:latin typeface="+mn-lt"/>
                          <a:ea typeface="+mn-ea"/>
                          <a:cs typeface="+mn-cs"/>
                        </a:rPr>
                        <a:t>Prise en compte explicite des lacunes des SPANB précédentes</a:t>
                      </a:r>
                      <a:endParaRPr lang="en-US" dirty="0"/>
                    </a:p>
                  </a:txBody>
                  <a:tcPr/>
                </a:tc>
                <a:extLst>
                  <a:ext uri="{0D108BD9-81ED-4DB2-BD59-A6C34878D82A}">
                    <a16:rowId xmlns:a16="http://schemas.microsoft.com/office/drawing/2014/main" xmlns="" val="559911662"/>
                  </a:ext>
                </a:extLst>
              </a:tr>
              <a:tr h="511669">
                <a:tc>
                  <a:txBody>
                    <a:bodyPr/>
                    <a:lstStyle/>
                    <a:p>
                      <a:r>
                        <a:rPr lang="fr-FR" sz="1800" b="1" kern="1200" dirty="0">
                          <a:solidFill>
                            <a:schemeClr val="dk1"/>
                          </a:solidFill>
                          <a:effectLst/>
                          <a:latin typeface="+mn-lt"/>
                          <a:ea typeface="+mn-ea"/>
                          <a:cs typeface="+mn-cs"/>
                        </a:rPr>
                        <a:t>Standards internationaux</a:t>
                      </a:r>
                      <a:r>
                        <a:rPr lang="fr-FR" sz="1800" kern="1200" dirty="0">
                          <a:solidFill>
                            <a:schemeClr val="dk1"/>
                          </a:solidFill>
                          <a:effectLst/>
                          <a:latin typeface="+mn-lt"/>
                          <a:ea typeface="+mn-ea"/>
                          <a:cs typeface="+mn-cs"/>
                        </a:rPr>
                        <a:t> </a:t>
                      </a:r>
                      <a:endParaRPr lang="en-US" dirty="0"/>
                    </a:p>
                  </a:txBody>
                  <a:tcPr/>
                </a:tc>
                <a:tc>
                  <a:txBody>
                    <a:bodyPr/>
                    <a:lstStyle/>
                    <a:p>
                      <a:r>
                        <a:rPr lang="fr-FR" sz="1800" kern="1200" dirty="0">
                          <a:solidFill>
                            <a:schemeClr val="dk1"/>
                          </a:solidFill>
                          <a:effectLst/>
                          <a:latin typeface="+mn-lt"/>
                          <a:ea typeface="+mn-ea"/>
                          <a:cs typeface="+mn-cs"/>
                        </a:rPr>
                        <a:t>Respect des recommandations </a:t>
                      </a:r>
                      <a:r>
                        <a:rPr lang="fr-FR" sz="1800" kern="1200" dirty="0" err="1">
                          <a:solidFill>
                            <a:schemeClr val="dk1"/>
                          </a:solidFill>
                          <a:effectLst/>
                          <a:latin typeface="+mn-lt"/>
                          <a:ea typeface="+mn-ea"/>
                          <a:cs typeface="+mn-cs"/>
                        </a:rPr>
                        <a:t>CdP</a:t>
                      </a:r>
                      <a:r>
                        <a:rPr lang="fr-FR" sz="1800" kern="1200" dirty="0">
                          <a:solidFill>
                            <a:schemeClr val="dk1"/>
                          </a:solidFill>
                          <a:effectLst/>
                          <a:latin typeface="+mn-lt"/>
                          <a:ea typeface="+mn-ea"/>
                          <a:cs typeface="+mn-cs"/>
                        </a:rPr>
                        <a:t> CDB et du Cadre mondial pour la biodiversité de Kunming-Montréal (CMBKM).</a:t>
                      </a:r>
                      <a:endParaRPr lang="en-US" dirty="0"/>
                    </a:p>
                  </a:txBody>
                  <a:tcPr/>
                </a:tc>
                <a:extLst>
                  <a:ext uri="{0D108BD9-81ED-4DB2-BD59-A6C34878D82A}">
                    <a16:rowId xmlns:a16="http://schemas.microsoft.com/office/drawing/2014/main" xmlns="" val="3538631238"/>
                  </a:ext>
                </a:extLst>
              </a:tr>
              <a:tr h="370840">
                <a:tc>
                  <a:txBody>
                    <a:bodyPr/>
                    <a:lstStyle/>
                    <a:p>
                      <a:r>
                        <a:rPr lang="fr-FR" sz="1800" b="1" kern="1200" dirty="0">
                          <a:solidFill>
                            <a:schemeClr val="dk1"/>
                          </a:solidFill>
                          <a:effectLst/>
                          <a:latin typeface="+mn-lt"/>
                          <a:ea typeface="+mn-ea"/>
                          <a:cs typeface="+mn-cs"/>
                        </a:rPr>
                        <a:t>Transversal</a:t>
                      </a:r>
                      <a:r>
                        <a:rPr lang="fr-FR" sz="1800" kern="1200" dirty="0">
                          <a:solidFill>
                            <a:schemeClr val="dk1"/>
                          </a:solidFill>
                          <a:effectLst/>
                          <a:latin typeface="+mn-lt"/>
                          <a:ea typeface="+mn-ea"/>
                          <a:cs typeface="+mn-cs"/>
                        </a:rPr>
                        <a:t> </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dirty="0">
                          <a:solidFill>
                            <a:schemeClr val="dk1"/>
                          </a:solidFill>
                          <a:effectLst/>
                          <a:latin typeface="+mn-lt"/>
                          <a:ea typeface="+mn-ea"/>
                          <a:cs typeface="+mn-cs"/>
                        </a:rPr>
                        <a:t>Cohérence avec politiques sectorielles, REDD+, CDN, neutralité de la dégradation des terres, ODD, CITES, Convention de Ramsar, et engagements régionaux comme </a:t>
                      </a:r>
                      <a:r>
                        <a:rPr lang="fr-FR" sz="1800" b="1" kern="1200" dirty="0">
                          <a:solidFill>
                            <a:srgbClr val="0000CC"/>
                          </a:solidFill>
                          <a:effectLst/>
                          <a:latin typeface="+mn-lt"/>
                          <a:ea typeface="+mn-ea"/>
                          <a:cs typeface="+mn-cs"/>
                        </a:rPr>
                        <a:t>l’Agenda 2063 et Stratégie de l’UA et plan d’action pour la biodiversité 2023-2030</a:t>
                      </a:r>
                      <a:endParaRPr lang="en-US" b="1" dirty="0">
                        <a:solidFill>
                          <a:srgbClr val="0000CC"/>
                        </a:solidFill>
                      </a:endParaRPr>
                    </a:p>
                  </a:txBody>
                  <a:tcPr/>
                </a:tc>
                <a:extLst>
                  <a:ext uri="{0D108BD9-81ED-4DB2-BD59-A6C34878D82A}">
                    <a16:rowId xmlns:a16="http://schemas.microsoft.com/office/drawing/2014/main" xmlns="" val="3372902937"/>
                  </a:ext>
                </a:extLst>
              </a:tr>
              <a:tr h="370840">
                <a:tc>
                  <a:txBody>
                    <a:bodyPr/>
                    <a:lstStyle/>
                    <a:p>
                      <a:r>
                        <a:rPr lang="fr-FR" sz="1800" b="1" kern="1200" dirty="0">
                          <a:solidFill>
                            <a:schemeClr val="dk1"/>
                          </a:solidFill>
                          <a:effectLst/>
                          <a:latin typeface="+mn-lt"/>
                          <a:ea typeface="+mn-ea"/>
                          <a:cs typeface="+mn-cs"/>
                        </a:rPr>
                        <a:t>Scientifiquement fondé</a:t>
                      </a:r>
                      <a:endParaRPr lang="en-US" dirty="0"/>
                    </a:p>
                  </a:txBody>
                  <a:tcPr/>
                </a:tc>
                <a:tc>
                  <a:txBody>
                    <a:bodyPr/>
                    <a:lstStyle/>
                    <a:p>
                      <a:r>
                        <a:rPr lang="fr-FR" sz="1800" kern="1200" dirty="0">
                          <a:solidFill>
                            <a:schemeClr val="dk1"/>
                          </a:solidFill>
                          <a:effectLst/>
                          <a:latin typeface="+mn-lt"/>
                          <a:ea typeface="+mn-ea"/>
                          <a:cs typeface="+mn-cs"/>
                        </a:rPr>
                        <a:t>Mobilisation des réseaux de recherche comme </a:t>
                      </a:r>
                      <a:r>
                        <a:rPr lang="fr-FR" sz="1800" kern="1200" dirty="0" err="1">
                          <a:solidFill>
                            <a:schemeClr val="dk1"/>
                          </a:solidFill>
                          <a:effectLst/>
                          <a:latin typeface="+mn-lt"/>
                          <a:ea typeface="+mn-ea"/>
                          <a:cs typeface="+mn-cs"/>
                        </a:rPr>
                        <a:t>BioSE</a:t>
                      </a:r>
                      <a:r>
                        <a:rPr lang="fr-FR" sz="1800" kern="1200" dirty="0">
                          <a:solidFill>
                            <a:schemeClr val="dk1"/>
                          </a:solidFill>
                          <a:effectLst/>
                          <a:latin typeface="+mn-lt"/>
                          <a:ea typeface="+mn-ea"/>
                          <a:cs typeface="+mn-cs"/>
                        </a:rPr>
                        <a:t>-RDC, contribution d’universitaires, intégration de la recherche dans le suivi-évaluation</a:t>
                      </a:r>
                    </a:p>
                    <a:p>
                      <a:r>
                        <a:rPr lang="fr-FR" sz="1800" b="1" kern="1200" dirty="0">
                          <a:solidFill>
                            <a:srgbClr val="0000CC"/>
                          </a:solidFill>
                          <a:effectLst/>
                          <a:latin typeface="+mn-lt"/>
                          <a:ea typeface="+mn-ea"/>
                          <a:cs typeface="+mn-cs"/>
                        </a:rPr>
                        <a:t>Intégration d’objectifs absents du CMBKM mais importants pour la RDC</a:t>
                      </a:r>
                      <a:endParaRPr lang="en-US" b="1" dirty="0">
                        <a:solidFill>
                          <a:srgbClr val="0000CC"/>
                        </a:solidFill>
                      </a:endParaRPr>
                    </a:p>
                  </a:txBody>
                  <a:tcPr/>
                </a:tc>
                <a:extLst>
                  <a:ext uri="{0D108BD9-81ED-4DB2-BD59-A6C34878D82A}">
                    <a16:rowId xmlns:a16="http://schemas.microsoft.com/office/drawing/2014/main" xmlns="" val="2934046355"/>
                  </a:ext>
                </a:extLst>
              </a:tr>
              <a:tr h="370840">
                <a:tc>
                  <a:txBody>
                    <a:bodyPr/>
                    <a:lstStyle/>
                    <a:p>
                      <a:r>
                        <a:rPr lang="fr-FR" sz="1800" b="1" kern="1200" dirty="0">
                          <a:solidFill>
                            <a:schemeClr val="dk1"/>
                          </a:solidFill>
                          <a:effectLst/>
                          <a:latin typeface="+mn-lt"/>
                          <a:ea typeface="+mn-ea"/>
                          <a:cs typeface="+mn-cs"/>
                        </a:rPr>
                        <a:t>Soutenu techniquement et financièrement</a:t>
                      </a:r>
                      <a:r>
                        <a:rPr lang="fr-FR" sz="1800" kern="1200" dirty="0">
                          <a:solidFill>
                            <a:schemeClr val="dk1"/>
                          </a:solidFill>
                          <a:effectLst/>
                          <a:latin typeface="+mn-lt"/>
                          <a:ea typeface="+mn-ea"/>
                          <a:cs typeface="+mn-cs"/>
                        </a:rPr>
                        <a:t> </a:t>
                      </a:r>
                      <a:endParaRPr lang="en-US" dirty="0"/>
                    </a:p>
                  </a:txBody>
                  <a:tcPr/>
                </a:tc>
                <a:tc>
                  <a:txBody>
                    <a:bodyPr/>
                    <a:lstStyle/>
                    <a:p>
                      <a:r>
                        <a:rPr lang="fr-FR" sz="1800" kern="1200" dirty="0">
                          <a:solidFill>
                            <a:schemeClr val="dk1"/>
                          </a:solidFill>
                          <a:effectLst/>
                          <a:latin typeface="+mn-lt"/>
                          <a:ea typeface="+mn-ea"/>
                          <a:cs typeface="+mn-cs"/>
                        </a:rPr>
                        <a:t>Appui de partenaires internationaux (PNUE, PNUD, CDB Secrétariat, GIZ, UE/Natura </a:t>
                      </a:r>
                      <a:r>
                        <a:rPr lang="fr-FR" sz="1800" kern="1200" dirty="0" err="1">
                          <a:solidFill>
                            <a:schemeClr val="dk1"/>
                          </a:solidFill>
                          <a:effectLst/>
                          <a:latin typeface="+mn-lt"/>
                          <a:ea typeface="+mn-ea"/>
                          <a:cs typeface="+mn-cs"/>
                        </a:rPr>
                        <a:t>Africa</a:t>
                      </a:r>
                      <a:r>
                        <a:rPr lang="fr-FR" sz="1800" kern="1200" dirty="0">
                          <a:solidFill>
                            <a:schemeClr val="dk1"/>
                          </a:solidFill>
                          <a:effectLst/>
                          <a:latin typeface="+mn-lt"/>
                          <a:ea typeface="+mn-ea"/>
                          <a:cs typeface="+mn-cs"/>
                        </a:rPr>
                        <a:t>, CAFI, WCS, WWF etc.)</a:t>
                      </a:r>
                      <a:endParaRPr lang="en-US" dirty="0"/>
                    </a:p>
                  </a:txBody>
                  <a:tcPr/>
                </a:tc>
                <a:extLst>
                  <a:ext uri="{0D108BD9-81ED-4DB2-BD59-A6C34878D82A}">
                    <a16:rowId xmlns:a16="http://schemas.microsoft.com/office/drawing/2014/main" xmlns="" val="3815688811"/>
                  </a:ext>
                </a:extLst>
              </a:tr>
            </a:tbl>
          </a:graphicData>
        </a:graphic>
      </p:graphicFrame>
    </p:spTree>
    <p:extLst>
      <p:ext uri="{BB962C8B-B14F-4D97-AF65-F5344CB8AC3E}">
        <p14:creationId xmlns:p14="http://schemas.microsoft.com/office/powerpoint/2010/main" val="1293927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840456E-59B5-E4D4-4123-61D9881D9C9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5FBB3B3E-1471-2C2B-8E0B-C01CE8DF90AA}"/>
              </a:ext>
            </a:extLst>
          </p:cNvPr>
          <p:cNvSpPr>
            <a:spLocks noGrp="1"/>
          </p:cNvSpPr>
          <p:nvPr>
            <p:ph type="title"/>
          </p:nvPr>
        </p:nvSpPr>
        <p:spPr>
          <a:xfrm>
            <a:off x="594360" y="102875"/>
            <a:ext cx="10873740" cy="1680205"/>
          </a:xfrm>
        </p:spPr>
        <p:txBody>
          <a:bodyPr/>
          <a:lstStyle/>
          <a:p>
            <a:r>
              <a:rPr lang="fr-FR" dirty="0"/>
              <a:t>Chapitre II: Identification des enjeux</a:t>
            </a:r>
            <a:endParaRPr lang="fr-FR" b="0" noProof="0" dirty="0"/>
          </a:p>
        </p:txBody>
      </p:sp>
      <p:grpSp>
        <p:nvGrpSpPr>
          <p:cNvPr id="19" name="Group 18">
            <a:extLst>
              <a:ext uri="{FF2B5EF4-FFF2-40B4-BE49-F238E27FC236}">
                <a16:creationId xmlns:a16="http://schemas.microsoft.com/office/drawing/2014/main" xmlns="" id="{36A015E7-79D4-91DB-C049-6E3BB73661DB}"/>
              </a:ext>
              <a:ext uri="{C183D7F6-B498-43B3-948B-1728B52AA6E4}">
                <adec:decorative xmlns:adec="http://schemas.microsoft.com/office/drawing/2017/decorative" xmlns=""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xmlns="" id="{54B406C8-E578-F89D-A820-D9B04554E86C}"/>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xmlns="" id="{053ADB9D-967E-2219-55AE-5560FEE87CE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xmlns="" id="{83867803-BC8D-FC8B-23FA-AF0B6C23FF5B}"/>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graphicFrame>
        <p:nvGraphicFramePr>
          <p:cNvPr id="8" name="Content Placeholder 7">
            <a:extLst>
              <a:ext uri="{FF2B5EF4-FFF2-40B4-BE49-F238E27FC236}">
                <a16:creationId xmlns:a16="http://schemas.microsoft.com/office/drawing/2014/main" xmlns="" id="{5761A1BE-9B21-7DE7-7F78-A46E8DB2315A}"/>
              </a:ext>
            </a:extLst>
          </p:cNvPr>
          <p:cNvGraphicFramePr>
            <a:graphicFrameLocks noGrp="1"/>
          </p:cNvGraphicFramePr>
          <p:nvPr>
            <p:ph sz="quarter" idx="13"/>
            <p:extLst>
              <p:ext uri="{D42A27DB-BD31-4B8C-83A1-F6EECF244321}">
                <p14:modId xmlns:p14="http://schemas.microsoft.com/office/powerpoint/2010/main" val="207977352"/>
              </p:ext>
            </p:extLst>
          </p:nvPr>
        </p:nvGraphicFramePr>
        <p:xfrm>
          <a:off x="1779411" y="2610774"/>
          <a:ext cx="8950678" cy="3474720"/>
        </p:xfrm>
        <a:graphic>
          <a:graphicData uri="http://schemas.openxmlformats.org/drawingml/2006/table">
            <a:tbl>
              <a:tblPr firstRow="1" bandRow="1">
                <a:tableStyleId>{8A107856-5554-42FB-B03E-39F5DBC370BA}</a:tableStyleId>
              </a:tblPr>
              <a:tblGrid>
                <a:gridCol w="4475339">
                  <a:extLst>
                    <a:ext uri="{9D8B030D-6E8A-4147-A177-3AD203B41FA5}">
                      <a16:colId xmlns:a16="http://schemas.microsoft.com/office/drawing/2014/main" xmlns="" val="612185342"/>
                    </a:ext>
                  </a:extLst>
                </a:gridCol>
                <a:gridCol w="4475339">
                  <a:extLst>
                    <a:ext uri="{9D8B030D-6E8A-4147-A177-3AD203B41FA5}">
                      <a16:colId xmlns:a16="http://schemas.microsoft.com/office/drawing/2014/main" xmlns="" val="386754277"/>
                    </a:ext>
                  </a:extLst>
                </a:gridCol>
              </a:tblGrid>
              <a:tr h="370840">
                <a:tc>
                  <a:txBody>
                    <a:bodyPr/>
                    <a:lstStyle/>
                    <a:p>
                      <a:pPr lvl="0"/>
                      <a:r>
                        <a:rPr lang="fr-FR" sz="2400" b="1" kern="1200" dirty="0">
                          <a:solidFill>
                            <a:schemeClr val="dk1"/>
                          </a:solidFill>
                          <a:effectLst/>
                          <a:latin typeface="+mn-lt"/>
                          <a:ea typeface="+mn-ea"/>
                          <a:cs typeface="+mn-cs"/>
                        </a:rPr>
                        <a:t>Enjeux écologiques </a:t>
                      </a:r>
                      <a:endParaRPr lang="en-US" sz="2400" b="1" kern="1200" dirty="0">
                        <a:solidFill>
                          <a:schemeClr val="dk1"/>
                        </a:solidFill>
                        <a:effectLst/>
                        <a:latin typeface="+mn-lt"/>
                        <a:ea typeface="+mn-ea"/>
                        <a:cs typeface="+mn-cs"/>
                      </a:endParaRPr>
                    </a:p>
                  </a:txBody>
                  <a:tcPr/>
                </a:tc>
                <a:tc>
                  <a:txBody>
                    <a:bodyPr/>
                    <a:lstStyle/>
                    <a:p>
                      <a:r>
                        <a:rPr lang="fr-FR" sz="2400" b="0" kern="1200" dirty="0">
                          <a:solidFill>
                            <a:schemeClr val="tx1">
                              <a:lumMod val="75000"/>
                            </a:schemeClr>
                          </a:solidFill>
                          <a:effectLst/>
                          <a:latin typeface="+mn-lt"/>
                          <a:ea typeface="+mn-ea"/>
                          <a:cs typeface="+mn-cs"/>
                        </a:rPr>
                        <a:t>Perte d’habitats, espèces menacées</a:t>
                      </a:r>
                      <a:endParaRPr lang="en-US" sz="2400" b="0" dirty="0">
                        <a:solidFill>
                          <a:schemeClr val="tx1">
                            <a:lumMod val="75000"/>
                          </a:schemeClr>
                        </a:solidFill>
                      </a:endParaRPr>
                    </a:p>
                  </a:txBody>
                  <a:tcPr/>
                </a:tc>
                <a:extLst>
                  <a:ext uri="{0D108BD9-81ED-4DB2-BD59-A6C34878D82A}">
                    <a16:rowId xmlns:a16="http://schemas.microsoft.com/office/drawing/2014/main" xmlns="" val="3404563648"/>
                  </a:ext>
                </a:extLst>
              </a:tr>
              <a:tr h="370840">
                <a:tc>
                  <a:txBody>
                    <a:bodyPr/>
                    <a:lstStyle/>
                    <a:p>
                      <a:pPr lvl="0"/>
                      <a:r>
                        <a:rPr lang="fr-FR" sz="2400" b="1" kern="1200" dirty="0">
                          <a:solidFill>
                            <a:schemeClr val="dk1"/>
                          </a:solidFill>
                          <a:effectLst/>
                          <a:latin typeface="+mn-lt"/>
                          <a:ea typeface="+mn-ea"/>
                          <a:cs typeface="+mn-cs"/>
                        </a:rPr>
                        <a:t>Enjeux socio-économiques</a:t>
                      </a:r>
                      <a:endParaRPr lang="en-US" sz="2400" b="1" kern="1200" dirty="0">
                        <a:solidFill>
                          <a:schemeClr val="dk1"/>
                        </a:solidFill>
                        <a:effectLst/>
                        <a:latin typeface="+mn-lt"/>
                        <a:ea typeface="+mn-ea"/>
                        <a:cs typeface="+mn-cs"/>
                      </a:endParaRPr>
                    </a:p>
                  </a:txBody>
                  <a:tcPr/>
                </a:tc>
                <a:tc>
                  <a:txBody>
                    <a:bodyPr/>
                    <a:lstStyle/>
                    <a:p>
                      <a:r>
                        <a:rPr lang="fr-FR" sz="2400" b="0" kern="1200" dirty="0">
                          <a:solidFill>
                            <a:schemeClr val="tx1">
                              <a:lumMod val="75000"/>
                            </a:schemeClr>
                          </a:solidFill>
                          <a:effectLst/>
                          <a:latin typeface="+mn-lt"/>
                          <a:ea typeface="+mn-ea"/>
                          <a:cs typeface="+mn-cs"/>
                        </a:rPr>
                        <a:t>Dépendance des communautés</a:t>
                      </a:r>
                      <a:endParaRPr lang="en-US" sz="2400" b="0" dirty="0">
                        <a:solidFill>
                          <a:schemeClr val="tx1">
                            <a:lumMod val="75000"/>
                          </a:schemeClr>
                        </a:solidFill>
                      </a:endParaRPr>
                    </a:p>
                  </a:txBody>
                  <a:tcPr/>
                </a:tc>
                <a:extLst>
                  <a:ext uri="{0D108BD9-81ED-4DB2-BD59-A6C34878D82A}">
                    <a16:rowId xmlns:a16="http://schemas.microsoft.com/office/drawing/2014/main" xmlns="" val="50386974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1200" dirty="0">
                          <a:solidFill>
                            <a:schemeClr val="dk1"/>
                          </a:solidFill>
                          <a:effectLst/>
                          <a:latin typeface="+mn-lt"/>
                          <a:ea typeface="+mn-ea"/>
                          <a:cs typeface="+mn-cs"/>
                        </a:rPr>
                        <a:t>Enjeux institutionnels</a:t>
                      </a:r>
                      <a:endParaRPr lang="en-US" sz="2400" dirty="0"/>
                    </a:p>
                  </a:txBody>
                  <a:tcPr/>
                </a:tc>
                <a:tc>
                  <a:txBody>
                    <a:bodyPr/>
                    <a:lstStyle/>
                    <a:p>
                      <a:r>
                        <a:rPr lang="fr-FR" sz="2400" b="0" kern="1200" dirty="0">
                          <a:solidFill>
                            <a:schemeClr val="tx1">
                              <a:lumMod val="75000"/>
                            </a:schemeClr>
                          </a:solidFill>
                          <a:effectLst/>
                          <a:latin typeface="+mn-lt"/>
                          <a:ea typeface="+mn-ea"/>
                          <a:cs typeface="+mn-cs"/>
                        </a:rPr>
                        <a:t>Fragmentation, manque de coordination</a:t>
                      </a:r>
                      <a:endParaRPr lang="en-US" sz="2400" b="0" dirty="0">
                        <a:solidFill>
                          <a:schemeClr val="tx1">
                            <a:lumMod val="75000"/>
                          </a:schemeClr>
                        </a:solidFill>
                      </a:endParaRPr>
                    </a:p>
                  </a:txBody>
                  <a:tcPr/>
                </a:tc>
                <a:extLst>
                  <a:ext uri="{0D108BD9-81ED-4DB2-BD59-A6C34878D82A}">
                    <a16:rowId xmlns:a16="http://schemas.microsoft.com/office/drawing/2014/main" xmlns="" val="1650571233"/>
                  </a:ext>
                </a:extLst>
              </a:tr>
              <a:tr h="370840">
                <a:tc>
                  <a:txBody>
                    <a:bodyPr/>
                    <a:lstStyle/>
                    <a:p>
                      <a:pPr lvl="0"/>
                      <a:r>
                        <a:rPr lang="fr-FR" sz="2400" b="1" kern="1200" dirty="0">
                          <a:solidFill>
                            <a:schemeClr val="dk1"/>
                          </a:solidFill>
                          <a:effectLst/>
                          <a:latin typeface="+mn-lt"/>
                          <a:ea typeface="+mn-ea"/>
                          <a:cs typeface="+mn-cs"/>
                        </a:rPr>
                        <a:t>Enjeux financiers</a:t>
                      </a:r>
                      <a:endParaRPr lang="en-US" sz="2400" b="1" kern="1200" dirty="0">
                        <a:solidFill>
                          <a:schemeClr val="dk1"/>
                        </a:solidFill>
                        <a:effectLst/>
                        <a:latin typeface="+mn-lt"/>
                        <a:ea typeface="+mn-ea"/>
                        <a:cs typeface="+mn-cs"/>
                      </a:endParaRPr>
                    </a:p>
                  </a:txBody>
                  <a:tcPr/>
                </a:tc>
                <a:tc>
                  <a:txBody>
                    <a:bodyPr/>
                    <a:lstStyle/>
                    <a:p>
                      <a:r>
                        <a:rPr lang="fr-FR" sz="2400" kern="1200" dirty="0">
                          <a:solidFill>
                            <a:schemeClr val="tx1">
                              <a:lumMod val="75000"/>
                            </a:schemeClr>
                          </a:solidFill>
                          <a:effectLst/>
                          <a:latin typeface="+mn-lt"/>
                          <a:ea typeface="+mn-ea"/>
                          <a:cs typeface="+mn-cs"/>
                        </a:rPr>
                        <a:t>Dépendance à l’aide extérieure</a:t>
                      </a:r>
                      <a:endParaRPr lang="en-US" sz="2400" dirty="0">
                        <a:solidFill>
                          <a:schemeClr val="tx1">
                            <a:lumMod val="75000"/>
                          </a:schemeClr>
                        </a:solidFill>
                      </a:endParaRPr>
                    </a:p>
                  </a:txBody>
                  <a:tcPr/>
                </a:tc>
                <a:extLst>
                  <a:ext uri="{0D108BD9-81ED-4DB2-BD59-A6C34878D82A}">
                    <a16:rowId xmlns:a16="http://schemas.microsoft.com/office/drawing/2014/main" xmlns="" val="3793491155"/>
                  </a:ext>
                </a:extLst>
              </a:tr>
              <a:tr h="370840">
                <a:tc>
                  <a:txBody>
                    <a:bodyPr/>
                    <a:lstStyle/>
                    <a:p>
                      <a:pPr lvl="0"/>
                      <a:r>
                        <a:rPr lang="fr-FR" sz="2400" b="1" kern="1200" dirty="0">
                          <a:solidFill>
                            <a:schemeClr val="dk1"/>
                          </a:solidFill>
                          <a:effectLst/>
                          <a:latin typeface="+mn-lt"/>
                          <a:ea typeface="+mn-ea"/>
                          <a:cs typeface="+mn-cs"/>
                        </a:rPr>
                        <a:t>Enjeux politiques</a:t>
                      </a:r>
                      <a:endParaRPr lang="en-US" sz="2400" b="1" kern="1200" dirty="0">
                        <a:solidFill>
                          <a:schemeClr val="dk1"/>
                        </a:solidFill>
                        <a:effectLst/>
                        <a:latin typeface="+mn-lt"/>
                        <a:ea typeface="+mn-ea"/>
                        <a:cs typeface="+mn-cs"/>
                      </a:endParaRPr>
                    </a:p>
                  </a:txBody>
                  <a:tcPr/>
                </a:tc>
                <a:tc>
                  <a:txBody>
                    <a:bodyPr/>
                    <a:lstStyle/>
                    <a:p>
                      <a:r>
                        <a:rPr lang="fr-FR" sz="2400" kern="1200" dirty="0">
                          <a:solidFill>
                            <a:schemeClr val="tx1">
                              <a:lumMod val="75000"/>
                            </a:schemeClr>
                          </a:solidFill>
                          <a:effectLst/>
                          <a:latin typeface="+mn-lt"/>
                          <a:ea typeface="+mn-ea"/>
                          <a:cs typeface="+mn-cs"/>
                        </a:rPr>
                        <a:t>Faible visibilité de la biodiversité</a:t>
                      </a:r>
                      <a:endParaRPr lang="en-US" sz="2400" dirty="0">
                        <a:solidFill>
                          <a:schemeClr val="tx1">
                            <a:lumMod val="75000"/>
                          </a:schemeClr>
                        </a:solidFill>
                      </a:endParaRPr>
                    </a:p>
                  </a:txBody>
                  <a:tcPr/>
                </a:tc>
                <a:extLst>
                  <a:ext uri="{0D108BD9-81ED-4DB2-BD59-A6C34878D82A}">
                    <a16:rowId xmlns:a16="http://schemas.microsoft.com/office/drawing/2014/main" xmlns="" val="30096977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1200" dirty="0">
                          <a:solidFill>
                            <a:schemeClr val="dk1"/>
                          </a:solidFill>
                          <a:effectLst/>
                          <a:latin typeface="+mn-lt"/>
                          <a:ea typeface="+mn-ea"/>
                          <a:cs typeface="+mn-cs"/>
                        </a:rPr>
                        <a:t>Enjeux de données</a:t>
                      </a:r>
                      <a:endParaRPr lang="en-US" sz="2400" b="1" kern="1200" dirty="0">
                        <a:solidFill>
                          <a:schemeClr val="dk1"/>
                        </a:solidFill>
                        <a:effectLst/>
                        <a:latin typeface="+mn-lt"/>
                        <a:ea typeface="+mn-ea"/>
                        <a:cs typeface="+mn-cs"/>
                      </a:endParaRPr>
                    </a:p>
                  </a:txBody>
                  <a:tcPr/>
                </a:tc>
                <a:tc>
                  <a:txBody>
                    <a:bodyPr/>
                    <a:lstStyle/>
                    <a:p>
                      <a:r>
                        <a:rPr lang="fr-FR" sz="2400" kern="1200" dirty="0">
                          <a:solidFill>
                            <a:schemeClr val="tx1">
                              <a:lumMod val="75000"/>
                            </a:schemeClr>
                          </a:solidFill>
                          <a:effectLst/>
                          <a:latin typeface="+mn-lt"/>
                          <a:ea typeface="+mn-ea"/>
                          <a:cs typeface="+mn-cs"/>
                        </a:rPr>
                        <a:t>Manque d’information accessible</a:t>
                      </a:r>
                      <a:endParaRPr lang="en-US" sz="2400" dirty="0">
                        <a:solidFill>
                          <a:schemeClr val="tx1">
                            <a:lumMod val="75000"/>
                          </a:schemeClr>
                        </a:solidFill>
                      </a:endParaRPr>
                    </a:p>
                  </a:txBody>
                  <a:tcPr/>
                </a:tc>
                <a:extLst>
                  <a:ext uri="{0D108BD9-81ED-4DB2-BD59-A6C34878D82A}">
                    <a16:rowId xmlns:a16="http://schemas.microsoft.com/office/drawing/2014/main" xmlns="" val="206286104"/>
                  </a:ext>
                </a:extLst>
              </a:tr>
            </a:tbl>
          </a:graphicData>
        </a:graphic>
      </p:graphicFrame>
    </p:spTree>
    <p:extLst>
      <p:ext uri="{BB962C8B-B14F-4D97-AF65-F5344CB8AC3E}">
        <p14:creationId xmlns:p14="http://schemas.microsoft.com/office/powerpoint/2010/main" val="1274605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C7F9A00-F202-EDFD-8C57-835F03FE250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2B7283AE-FEC7-15D6-348A-7E19B39C66B3}"/>
              </a:ext>
            </a:extLst>
          </p:cNvPr>
          <p:cNvSpPr>
            <a:spLocks noGrp="1"/>
          </p:cNvSpPr>
          <p:nvPr>
            <p:ph type="title"/>
          </p:nvPr>
        </p:nvSpPr>
        <p:spPr>
          <a:xfrm>
            <a:off x="583071" y="-459103"/>
            <a:ext cx="10873740" cy="1680205"/>
          </a:xfrm>
        </p:spPr>
        <p:txBody>
          <a:bodyPr/>
          <a:lstStyle/>
          <a:p>
            <a:r>
              <a:rPr lang="fr-FR" dirty="0"/>
              <a:t>Démarche scientifiquement solide pour </a:t>
            </a:r>
            <a:r>
              <a:rPr lang="fr-FR" noProof="0" dirty="0"/>
              <a:t>identifier les enjeux</a:t>
            </a:r>
            <a:endParaRPr lang="fr-FR" b="0" noProof="0" dirty="0"/>
          </a:p>
        </p:txBody>
      </p:sp>
      <p:grpSp>
        <p:nvGrpSpPr>
          <p:cNvPr id="19" name="Group 18">
            <a:extLst>
              <a:ext uri="{FF2B5EF4-FFF2-40B4-BE49-F238E27FC236}">
                <a16:creationId xmlns:a16="http://schemas.microsoft.com/office/drawing/2014/main" xmlns="" id="{C1B54811-8FC5-128E-55E5-0CB8548E3C34}"/>
              </a:ext>
              <a:ext uri="{C183D7F6-B498-43B3-948B-1728B52AA6E4}">
                <adec:decorative xmlns:adec="http://schemas.microsoft.com/office/drawing/2017/decorative" xmlns=""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xmlns="" id="{BC68665F-C1B2-3C0F-F7DC-A39F20BFFF0A}"/>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xmlns="" id="{CE6BDB03-F707-CD34-F311-7D6C69551E3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xmlns="" id="{F593F6D0-49C8-B25F-E9A1-AB7520A095F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graphicFrame>
        <p:nvGraphicFramePr>
          <p:cNvPr id="8" name="Content Placeholder 7">
            <a:extLst>
              <a:ext uri="{FF2B5EF4-FFF2-40B4-BE49-F238E27FC236}">
                <a16:creationId xmlns:a16="http://schemas.microsoft.com/office/drawing/2014/main" xmlns="" id="{C90D64DA-68BD-B53C-AB84-330055D9421D}"/>
              </a:ext>
            </a:extLst>
          </p:cNvPr>
          <p:cNvGraphicFramePr>
            <a:graphicFrameLocks noGrp="1"/>
          </p:cNvGraphicFramePr>
          <p:nvPr>
            <p:ph sz="quarter" idx="13"/>
            <p:extLst>
              <p:ext uri="{D42A27DB-BD31-4B8C-83A1-F6EECF244321}">
                <p14:modId xmlns:p14="http://schemas.microsoft.com/office/powerpoint/2010/main" val="2291923491"/>
              </p:ext>
            </p:extLst>
          </p:nvPr>
        </p:nvGraphicFramePr>
        <p:xfrm>
          <a:off x="485422" y="1270284"/>
          <a:ext cx="10982678" cy="54848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04545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C058A6B-6FE9-6770-E087-6257E9D10F7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75258FAF-FFD8-72C9-3967-C816765FA237}"/>
              </a:ext>
            </a:extLst>
          </p:cNvPr>
          <p:cNvSpPr>
            <a:spLocks noGrp="1"/>
          </p:cNvSpPr>
          <p:nvPr>
            <p:ph type="title"/>
          </p:nvPr>
        </p:nvSpPr>
        <p:spPr>
          <a:xfrm>
            <a:off x="594360" y="102875"/>
            <a:ext cx="10873740" cy="1680205"/>
          </a:xfrm>
        </p:spPr>
        <p:txBody>
          <a:bodyPr/>
          <a:lstStyle/>
          <a:p>
            <a:r>
              <a:rPr lang="fr-FR" dirty="0"/>
              <a:t>Chapitre II: Identification des enjeux</a:t>
            </a:r>
            <a:endParaRPr lang="fr-FR" b="0" noProof="0" dirty="0"/>
          </a:p>
        </p:txBody>
      </p:sp>
      <p:grpSp>
        <p:nvGrpSpPr>
          <p:cNvPr id="19" name="Group 18">
            <a:extLst>
              <a:ext uri="{FF2B5EF4-FFF2-40B4-BE49-F238E27FC236}">
                <a16:creationId xmlns:a16="http://schemas.microsoft.com/office/drawing/2014/main" xmlns="" id="{43D1AF7C-9B3C-8B2D-343D-A9F0F973D917}"/>
              </a:ext>
              <a:ext uri="{C183D7F6-B498-43B3-948B-1728B52AA6E4}">
                <adec:decorative xmlns:adec="http://schemas.microsoft.com/office/drawing/2017/decorative" xmlns=""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xmlns="" id="{69360959-2D48-30CB-D498-3314E21E5DC6}"/>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xmlns="" id="{8D75C885-4169-668F-AD26-7624BAB7293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xmlns="" id="{4801EF05-CF91-DDDE-B97E-48A32DE6D4A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graphicFrame>
        <p:nvGraphicFramePr>
          <p:cNvPr id="8" name="Content Placeholder 7">
            <a:extLst>
              <a:ext uri="{FF2B5EF4-FFF2-40B4-BE49-F238E27FC236}">
                <a16:creationId xmlns:a16="http://schemas.microsoft.com/office/drawing/2014/main" xmlns="" id="{911D0399-B71E-D823-04E5-D1E02D399F10}"/>
              </a:ext>
            </a:extLst>
          </p:cNvPr>
          <p:cNvGraphicFramePr>
            <a:graphicFrameLocks noGrp="1"/>
          </p:cNvGraphicFramePr>
          <p:nvPr>
            <p:ph sz="quarter" idx="13"/>
            <p:extLst>
              <p:ext uri="{D42A27DB-BD31-4B8C-83A1-F6EECF244321}">
                <p14:modId xmlns:p14="http://schemas.microsoft.com/office/powerpoint/2010/main" val="47840466"/>
              </p:ext>
            </p:extLst>
          </p:nvPr>
        </p:nvGraphicFramePr>
        <p:xfrm>
          <a:off x="1779411" y="2610774"/>
          <a:ext cx="8950678" cy="3474720"/>
        </p:xfrm>
        <a:graphic>
          <a:graphicData uri="http://schemas.openxmlformats.org/drawingml/2006/table">
            <a:tbl>
              <a:tblPr firstRow="1" bandRow="1">
                <a:tableStyleId>{8A107856-5554-42FB-B03E-39F5DBC370BA}</a:tableStyleId>
              </a:tblPr>
              <a:tblGrid>
                <a:gridCol w="4475339">
                  <a:extLst>
                    <a:ext uri="{9D8B030D-6E8A-4147-A177-3AD203B41FA5}">
                      <a16:colId xmlns:a16="http://schemas.microsoft.com/office/drawing/2014/main" xmlns="" val="612185342"/>
                    </a:ext>
                  </a:extLst>
                </a:gridCol>
                <a:gridCol w="4475339">
                  <a:extLst>
                    <a:ext uri="{9D8B030D-6E8A-4147-A177-3AD203B41FA5}">
                      <a16:colId xmlns:a16="http://schemas.microsoft.com/office/drawing/2014/main" xmlns="" val="386754277"/>
                    </a:ext>
                  </a:extLst>
                </a:gridCol>
              </a:tblGrid>
              <a:tr h="370840">
                <a:tc>
                  <a:txBody>
                    <a:bodyPr/>
                    <a:lstStyle/>
                    <a:p>
                      <a:pPr lvl="0"/>
                      <a:r>
                        <a:rPr lang="fr-FR" sz="2400" b="1" kern="1200" dirty="0">
                          <a:solidFill>
                            <a:schemeClr val="dk1"/>
                          </a:solidFill>
                          <a:effectLst/>
                          <a:latin typeface="+mn-lt"/>
                          <a:ea typeface="+mn-ea"/>
                          <a:cs typeface="+mn-cs"/>
                        </a:rPr>
                        <a:t>Enjeux écologiques </a:t>
                      </a:r>
                      <a:endParaRPr lang="en-US" sz="2400" b="1" kern="1200" dirty="0">
                        <a:solidFill>
                          <a:schemeClr val="dk1"/>
                        </a:solidFill>
                        <a:effectLst/>
                        <a:latin typeface="+mn-lt"/>
                        <a:ea typeface="+mn-ea"/>
                        <a:cs typeface="+mn-cs"/>
                      </a:endParaRPr>
                    </a:p>
                  </a:txBody>
                  <a:tcPr/>
                </a:tc>
                <a:tc>
                  <a:txBody>
                    <a:bodyPr/>
                    <a:lstStyle/>
                    <a:p>
                      <a:r>
                        <a:rPr lang="fr-FR" sz="2400" b="0" kern="1200" dirty="0">
                          <a:solidFill>
                            <a:schemeClr val="dk1"/>
                          </a:solidFill>
                          <a:effectLst/>
                          <a:latin typeface="+mn-lt"/>
                          <a:ea typeface="+mn-ea"/>
                          <a:cs typeface="+mn-cs"/>
                        </a:rPr>
                        <a:t>Perte d’habitats, espèces menacées</a:t>
                      </a:r>
                      <a:endParaRPr lang="en-US" sz="2400" b="0" dirty="0"/>
                    </a:p>
                  </a:txBody>
                  <a:tcPr/>
                </a:tc>
                <a:extLst>
                  <a:ext uri="{0D108BD9-81ED-4DB2-BD59-A6C34878D82A}">
                    <a16:rowId xmlns:a16="http://schemas.microsoft.com/office/drawing/2014/main" xmlns="" val="3404563648"/>
                  </a:ext>
                </a:extLst>
              </a:tr>
              <a:tr h="370840">
                <a:tc>
                  <a:txBody>
                    <a:bodyPr/>
                    <a:lstStyle/>
                    <a:p>
                      <a:pPr lvl="0"/>
                      <a:r>
                        <a:rPr lang="fr-FR" sz="2400" b="1" kern="1200" dirty="0">
                          <a:solidFill>
                            <a:schemeClr val="dk1"/>
                          </a:solidFill>
                          <a:effectLst/>
                          <a:latin typeface="+mn-lt"/>
                          <a:ea typeface="+mn-ea"/>
                          <a:cs typeface="+mn-cs"/>
                        </a:rPr>
                        <a:t>Enjeux socio-économiques</a:t>
                      </a:r>
                      <a:endParaRPr lang="en-US" sz="2400" b="1" kern="1200" dirty="0">
                        <a:solidFill>
                          <a:schemeClr val="dk1"/>
                        </a:solidFill>
                        <a:effectLst/>
                        <a:latin typeface="+mn-lt"/>
                        <a:ea typeface="+mn-ea"/>
                        <a:cs typeface="+mn-cs"/>
                      </a:endParaRPr>
                    </a:p>
                  </a:txBody>
                  <a:tcPr/>
                </a:tc>
                <a:tc>
                  <a:txBody>
                    <a:bodyPr/>
                    <a:lstStyle/>
                    <a:p>
                      <a:r>
                        <a:rPr lang="fr-FR" sz="2400" b="0" kern="1200" dirty="0">
                          <a:solidFill>
                            <a:schemeClr val="dk1"/>
                          </a:solidFill>
                          <a:effectLst/>
                          <a:latin typeface="+mn-lt"/>
                          <a:ea typeface="+mn-ea"/>
                          <a:cs typeface="+mn-cs"/>
                        </a:rPr>
                        <a:t>Communautés défavorisées</a:t>
                      </a:r>
                      <a:endParaRPr lang="en-US" sz="2400" b="0" dirty="0"/>
                    </a:p>
                  </a:txBody>
                  <a:tcPr/>
                </a:tc>
                <a:extLst>
                  <a:ext uri="{0D108BD9-81ED-4DB2-BD59-A6C34878D82A}">
                    <a16:rowId xmlns:a16="http://schemas.microsoft.com/office/drawing/2014/main" xmlns="" val="50386974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1200" dirty="0">
                          <a:solidFill>
                            <a:schemeClr val="dk1"/>
                          </a:solidFill>
                          <a:effectLst/>
                          <a:latin typeface="+mn-lt"/>
                          <a:ea typeface="+mn-ea"/>
                          <a:cs typeface="+mn-cs"/>
                        </a:rPr>
                        <a:t>Enjeux institutionnels</a:t>
                      </a:r>
                      <a:endParaRPr lang="en-US" sz="2400" dirty="0"/>
                    </a:p>
                  </a:txBody>
                  <a:tcPr/>
                </a:tc>
                <a:tc>
                  <a:txBody>
                    <a:bodyPr/>
                    <a:lstStyle/>
                    <a:p>
                      <a:r>
                        <a:rPr lang="fr-FR" sz="2400" b="0" kern="1200" dirty="0">
                          <a:solidFill>
                            <a:schemeClr val="dk1"/>
                          </a:solidFill>
                          <a:effectLst/>
                          <a:latin typeface="+mn-lt"/>
                          <a:ea typeface="+mn-ea"/>
                          <a:cs typeface="+mn-cs"/>
                        </a:rPr>
                        <a:t>Fragmentation, manque de coordination</a:t>
                      </a:r>
                      <a:endParaRPr lang="en-US" sz="2400" b="0" dirty="0"/>
                    </a:p>
                  </a:txBody>
                  <a:tcPr/>
                </a:tc>
                <a:extLst>
                  <a:ext uri="{0D108BD9-81ED-4DB2-BD59-A6C34878D82A}">
                    <a16:rowId xmlns:a16="http://schemas.microsoft.com/office/drawing/2014/main" xmlns="" val="1650571233"/>
                  </a:ext>
                </a:extLst>
              </a:tr>
              <a:tr h="370840">
                <a:tc>
                  <a:txBody>
                    <a:bodyPr/>
                    <a:lstStyle/>
                    <a:p>
                      <a:pPr lvl="0"/>
                      <a:r>
                        <a:rPr lang="fr-FR" sz="2400" b="1" kern="1200" dirty="0">
                          <a:solidFill>
                            <a:schemeClr val="dk1"/>
                          </a:solidFill>
                          <a:effectLst/>
                          <a:latin typeface="+mn-lt"/>
                          <a:ea typeface="+mn-ea"/>
                          <a:cs typeface="+mn-cs"/>
                        </a:rPr>
                        <a:t>Enjeux financiers</a:t>
                      </a:r>
                      <a:endParaRPr lang="en-US" sz="2400" b="1" kern="1200" dirty="0">
                        <a:solidFill>
                          <a:schemeClr val="dk1"/>
                        </a:solidFill>
                        <a:effectLst/>
                        <a:latin typeface="+mn-lt"/>
                        <a:ea typeface="+mn-ea"/>
                        <a:cs typeface="+mn-cs"/>
                      </a:endParaRPr>
                    </a:p>
                  </a:txBody>
                  <a:tcPr/>
                </a:tc>
                <a:tc>
                  <a:txBody>
                    <a:bodyPr/>
                    <a:lstStyle/>
                    <a:p>
                      <a:r>
                        <a:rPr lang="fr-FR" sz="2400" kern="1200" dirty="0">
                          <a:solidFill>
                            <a:schemeClr val="dk1"/>
                          </a:solidFill>
                          <a:effectLst/>
                          <a:latin typeface="+mn-lt"/>
                          <a:ea typeface="+mn-ea"/>
                          <a:cs typeface="+mn-cs"/>
                        </a:rPr>
                        <a:t>Dépendance à l’aide extérieure</a:t>
                      </a:r>
                      <a:endParaRPr lang="en-US" sz="2400" dirty="0"/>
                    </a:p>
                  </a:txBody>
                  <a:tcPr/>
                </a:tc>
                <a:extLst>
                  <a:ext uri="{0D108BD9-81ED-4DB2-BD59-A6C34878D82A}">
                    <a16:rowId xmlns:a16="http://schemas.microsoft.com/office/drawing/2014/main" xmlns="" val="3793491155"/>
                  </a:ext>
                </a:extLst>
              </a:tr>
              <a:tr h="370840">
                <a:tc>
                  <a:txBody>
                    <a:bodyPr/>
                    <a:lstStyle/>
                    <a:p>
                      <a:pPr lvl="0"/>
                      <a:r>
                        <a:rPr lang="fr-FR" sz="2400" b="1" kern="1200" dirty="0">
                          <a:solidFill>
                            <a:schemeClr val="dk1"/>
                          </a:solidFill>
                          <a:effectLst/>
                          <a:latin typeface="+mn-lt"/>
                          <a:ea typeface="+mn-ea"/>
                          <a:cs typeface="+mn-cs"/>
                        </a:rPr>
                        <a:t>Enjeux politiques</a:t>
                      </a:r>
                      <a:endParaRPr lang="en-US" sz="2400" b="1" kern="1200" dirty="0">
                        <a:solidFill>
                          <a:schemeClr val="dk1"/>
                        </a:solidFill>
                        <a:effectLst/>
                        <a:latin typeface="+mn-lt"/>
                        <a:ea typeface="+mn-ea"/>
                        <a:cs typeface="+mn-cs"/>
                      </a:endParaRPr>
                    </a:p>
                  </a:txBody>
                  <a:tcPr/>
                </a:tc>
                <a:tc>
                  <a:txBody>
                    <a:bodyPr/>
                    <a:lstStyle/>
                    <a:p>
                      <a:r>
                        <a:rPr lang="fr-FR" sz="2400" kern="1200" dirty="0">
                          <a:solidFill>
                            <a:schemeClr val="dk1"/>
                          </a:solidFill>
                          <a:effectLst/>
                          <a:latin typeface="+mn-lt"/>
                          <a:ea typeface="+mn-ea"/>
                          <a:cs typeface="+mn-cs"/>
                        </a:rPr>
                        <a:t>Faible visibilité de la biodiversité</a:t>
                      </a:r>
                      <a:endParaRPr lang="en-US" sz="2400" dirty="0"/>
                    </a:p>
                  </a:txBody>
                  <a:tcPr/>
                </a:tc>
                <a:extLst>
                  <a:ext uri="{0D108BD9-81ED-4DB2-BD59-A6C34878D82A}">
                    <a16:rowId xmlns:a16="http://schemas.microsoft.com/office/drawing/2014/main" xmlns="" val="30096977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b="1" kern="1200" dirty="0">
                          <a:solidFill>
                            <a:schemeClr val="dk1"/>
                          </a:solidFill>
                          <a:effectLst/>
                          <a:latin typeface="+mn-lt"/>
                          <a:ea typeface="+mn-ea"/>
                          <a:cs typeface="+mn-cs"/>
                        </a:rPr>
                        <a:t>Enjeux de données</a:t>
                      </a:r>
                      <a:endParaRPr lang="en-US" sz="2400" b="1" kern="1200" dirty="0">
                        <a:solidFill>
                          <a:schemeClr val="dk1"/>
                        </a:solidFill>
                        <a:effectLst/>
                        <a:latin typeface="+mn-lt"/>
                        <a:ea typeface="+mn-ea"/>
                        <a:cs typeface="+mn-cs"/>
                      </a:endParaRPr>
                    </a:p>
                  </a:txBody>
                  <a:tcPr/>
                </a:tc>
                <a:tc>
                  <a:txBody>
                    <a:bodyPr/>
                    <a:lstStyle/>
                    <a:p>
                      <a:r>
                        <a:rPr lang="fr-FR" sz="2400" kern="1200" dirty="0">
                          <a:solidFill>
                            <a:schemeClr val="dk1"/>
                          </a:solidFill>
                          <a:effectLst/>
                          <a:latin typeface="+mn-lt"/>
                          <a:ea typeface="+mn-ea"/>
                          <a:cs typeface="+mn-cs"/>
                        </a:rPr>
                        <a:t>Manque d’information accessible</a:t>
                      </a:r>
                      <a:endParaRPr lang="en-US" sz="2400" dirty="0"/>
                    </a:p>
                  </a:txBody>
                  <a:tcPr/>
                </a:tc>
                <a:extLst>
                  <a:ext uri="{0D108BD9-81ED-4DB2-BD59-A6C34878D82A}">
                    <a16:rowId xmlns:a16="http://schemas.microsoft.com/office/drawing/2014/main" xmlns="" val="206286104"/>
                  </a:ext>
                </a:extLst>
              </a:tr>
            </a:tbl>
          </a:graphicData>
        </a:graphic>
      </p:graphicFrame>
    </p:spTree>
    <p:extLst>
      <p:ext uri="{BB962C8B-B14F-4D97-AF65-F5344CB8AC3E}">
        <p14:creationId xmlns:p14="http://schemas.microsoft.com/office/powerpoint/2010/main" val="2004000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CC31984-FE3E-0B52-A417-DB3EBD47808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82BB3679-2E02-2234-1817-7CFA53E42365}"/>
              </a:ext>
            </a:extLst>
          </p:cNvPr>
          <p:cNvSpPr>
            <a:spLocks noGrp="1"/>
          </p:cNvSpPr>
          <p:nvPr>
            <p:ph type="title"/>
          </p:nvPr>
        </p:nvSpPr>
        <p:spPr>
          <a:xfrm>
            <a:off x="594360" y="102875"/>
            <a:ext cx="10873740" cy="1680205"/>
          </a:xfrm>
        </p:spPr>
        <p:txBody>
          <a:bodyPr/>
          <a:lstStyle/>
          <a:p>
            <a:r>
              <a:rPr lang="fr-FR" dirty="0"/>
              <a:t>Chapitre III: Stratégie et Plan d’Action</a:t>
            </a:r>
            <a:endParaRPr lang="fr-FR" b="0" noProof="0" dirty="0"/>
          </a:p>
        </p:txBody>
      </p:sp>
      <p:sp>
        <p:nvSpPr>
          <p:cNvPr id="7" name="Text Placeholder 6">
            <a:extLst>
              <a:ext uri="{FF2B5EF4-FFF2-40B4-BE49-F238E27FC236}">
                <a16:creationId xmlns:a16="http://schemas.microsoft.com/office/drawing/2014/main" xmlns="" id="{DA05CF29-EC80-8292-19A1-FE39C829C473}"/>
              </a:ext>
            </a:extLst>
          </p:cNvPr>
          <p:cNvSpPr>
            <a:spLocks noGrp="1"/>
          </p:cNvSpPr>
          <p:nvPr>
            <p:ph sz="quarter" idx="13"/>
          </p:nvPr>
        </p:nvSpPr>
        <p:spPr>
          <a:xfrm>
            <a:off x="952500" y="2190573"/>
            <a:ext cx="10252794" cy="3235642"/>
          </a:xfrm>
        </p:spPr>
        <p:txBody>
          <a:bodyPr>
            <a:normAutofit/>
          </a:bodyPr>
          <a:lstStyle/>
          <a:p>
            <a:pPr marL="457200" indent="-457200">
              <a:buFont typeface="+mj-lt"/>
              <a:buAutoNum type="arabicPeriod"/>
            </a:pPr>
            <a:r>
              <a:rPr lang="fr-FR" sz="2400" dirty="0"/>
              <a:t>Vision, mission et principes directeurs de la SPANB 2025–2030</a:t>
            </a:r>
          </a:p>
          <a:p>
            <a:pPr marL="457200" indent="-457200">
              <a:buFont typeface="+mj-lt"/>
              <a:buAutoNum type="arabicPeriod"/>
            </a:pPr>
            <a:r>
              <a:rPr lang="fr-FR" sz="2400" dirty="0"/>
              <a:t>Objectifs nationaux pour la biodiversité : cadre stratégique pour 2025-2030</a:t>
            </a:r>
          </a:p>
          <a:p>
            <a:pPr marL="457200" indent="-457200">
              <a:buFont typeface="+mj-lt"/>
              <a:buAutoNum type="arabicPeriod"/>
            </a:pPr>
            <a:r>
              <a:rPr lang="fr-FR" sz="2400" dirty="0"/>
              <a:t>Plan d’Action et indicateurs pour 2025-2030 </a:t>
            </a:r>
            <a:endParaRPr lang="fr-FR" sz="2400" noProof="0" dirty="0"/>
          </a:p>
        </p:txBody>
      </p:sp>
      <p:grpSp>
        <p:nvGrpSpPr>
          <p:cNvPr id="19" name="Group 18">
            <a:extLst>
              <a:ext uri="{FF2B5EF4-FFF2-40B4-BE49-F238E27FC236}">
                <a16:creationId xmlns:a16="http://schemas.microsoft.com/office/drawing/2014/main" xmlns="" id="{E2F395EB-AFFD-4064-C64D-A69E00970153}"/>
              </a:ext>
              <a:ext uri="{C183D7F6-B498-43B3-948B-1728B52AA6E4}">
                <adec:decorative xmlns:adec="http://schemas.microsoft.com/office/drawing/2017/decorative" xmlns=""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xmlns="" id="{E0700E62-70C1-5E70-1707-F3129559C32B}"/>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xmlns="" id="{F43B63A6-ED72-1DFC-79BE-EFC8AED53158}"/>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xmlns="" id="{90CEAFE9-E7D4-95FA-75FA-7DCEEF6C171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Tree>
    <p:extLst>
      <p:ext uri="{BB962C8B-B14F-4D97-AF65-F5344CB8AC3E}">
        <p14:creationId xmlns:p14="http://schemas.microsoft.com/office/powerpoint/2010/main" val="143545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5346ED-721D-85EE-2F1B-A31D0912DE29}"/>
              </a:ext>
            </a:extLst>
          </p:cNvPr>
          <p:cNvSpPr>
            <a:spLocks noGrp="1"/>
          </p:cNvSpPr>
          <p:nvPr>
            <p:ph type="title"/>
          </p:nvPr>
        </p:nvSpPr>
        <p:spPr>
          <a:xfrm>
            <a:off x="594360" y="278129"/>
            <a:ext cx="9778365" cy="1494596"/>
          </a:xfrm>
        </p:spPr>
        <p:txBody>
          <a:bodyPr/>
          <a:lstStyle/>
          <a:p>
            <a:r>
              <a:rPr lang="fr-FR" dirty="0"/>
              <a:t>Vision 2050, mission 2030 et principes directeurs</a:t>
            </a:r>
            <a:endParaRPr lang="en-US" dirty="0"/>
          </a:p>
        </p:txBody>
      </p:sp>
      <p:sp>
        <p:nvSpPr>
          <p:cNvPr id="3" name="Content Placeholder 2">
            <a:extLst>
              <a:ext uri="{FF2B5EF4-FFF2-40B4-BE49-F238E27FC236}">
                <a16:creationId xmlns:a16="http://schemas.microsoft.com/office/drawing/2014/main" xmlns="" id="{DB097449-5B72-ADA0-3B2D-1CBC160D6B90}"/>
              </a:ext>
            </a:extLst>
          </p:cNvPr>
          <p:cNvSpPr>
            <a:spLocks noGrp="1"/>
          </p:cNvSpPr>
          <p:nvPr>
            <p:ph sz="quarter" idx="15"/>
          </p:nvPr>
        </p:nvSpPr>
        <p:spPr>
          <a:xfrm>
            <a:off x="594360" y="2412805"/>
            <a:ext cx="5208129" cy="4064195"/>
          </a:xfrm>
          <a:solidFill>
            <a:schemeClr val="tx2">
              <a:lumMod val="20000"/>
              <a:lumOff val="80000"/>
            </a:schemeClr>
          </a:solidFill>
        </p:spPr>
        <p:txBody>
          <a:bodyPr>
            <a:noAutofit/>
          </a:bodyPr>
          <a:lstStyle/>
          <a:p>
            <a:pPr>
              <a:lnSpc>
                <a:spcPct val="100000"/>
              </a:lnSpc>
              <a:spcBef>
                <a:spcPts val="0"/>
              </a:spcBef>
            </a:pPr>
            <a:r>
              <a:rPr lang="fr-FR" dirty="0"/>
              <a:t>D’ici à 2050, </a:t>
            </a:r>
          </a:p>
          <a:p>
            <a:pPr>
              <a:lnSpc>
                <a:spcPct val="100000"/>
              </a:lnSpc>
              <a:spcBef>
                <a:spcPts val="0"/>
              </a:spcBef>
            </a:pPr>
            <a:r>
              <a:rPr lang="fr-FR" dirty="0"/>
              <a:t>la biodiversité en RDC est </a:t>
            </a:r>
          </a:p>
          <a:p>
            <a:pPr marL="342900" indent="-342900">
              <a:lnSpc>
                <a:spcPct val="100000"/>
              </a:lnSpc>
              <a:spcBef>
                <a:spcPts val="0"/>
              </a:spcBef>
              <a:buClr>
                <a:schemeClr val="tx2">
                  <a:lumMod val="75000"/>
                </a:schemeClr>
              </a:buClr>
              <a:buFont typeface="Wingdings" panose="05000000000000000000" pitchFamily="2" charset="2"/>
              <a:buChar char="§"/>
            </a:pPr>
            <a:r>
              <a:rPr lang="fr-FR" b="1" dirty="0">
                <a:solidFill>
                  <a:srgbClr val="0000CC"/>
                </a:solidFill>
              </a:rPr>
              <a:t>valorisée,</a:t>
            </a:r>
            <a:r>
              <a:rPr lang="fr-FR" dirty="0"/>
              <a:t> </a:t>
            </a:r>
          </a:p>
          <a:p>
            <a:pPr marL="342900" indent="-342900">
              <a:lnSpc>
                <a:spcPct val="100000"/>
              </a:lnSpc>
              <a:spcBef>
                <a:spcPts val="0"/>
              </a:spcBef>
              <a:buClr>
                <a:schemeClr val="tx2">
                  <a:lumMod val="75000"/>
                </a:schemeClr>
              </a:buClr>
              <a:buFont typeface="Wingdings" panose="05000000000000000000" pitchFamily="2" charset="2"/>
              <a:buChar char="§"/>
            </a:pPr>
            <a:r>
              <a:rPr lang="fr-FR" dirty="0"/>
              <a:t>conservée, </a:t>
            </a:r>
          </a:p>
          <a:p>
            <a:pPr marL="342900" indent="-342900">
              <a:lnSpc>
                <a:spcPct val="100000"/>
              </a:lnSpc>
              <a:spcBef>
                <a:spcPts val="0"/>
              </a:spcBef>
              <a:buClr>
                <a:schemeClr val="tx2">
                  <a:lumMod val="75000"/>
                </a:schemeClr>
              </a:buClr>
              <a:buFont typeface="Wingdings" panose="05000000000000000000" pitchFamily="2" charset="2"/>
              <a:buChar char="§"/>
            </a:pPr>
            <a:r>
              <a:rPr lang="fr-FR" dirty="0"/>
              <a:t>restaurée, </a:t>
            </a:r>
          </a:p>
          <a:p>
            <a:pPr marL="342900" indent="-342900">
              <a:lnSpc>
                <a:spcPct val="100000"/>
              </a:lnSpc>
              <a:spcBef>
                <a:spcPts val="0"/>
              </a:spcBef>
              <a:buClr>
                <a:schemeClr val="tx2">
                  <a:lumMod val="75000"/>
                </a:schemeClr>
              </a:buClr>
              <a:buFont typeface="Wingdings" panose="05000000000000000000" pitchFamily="2" charset="2"/>
              <a:buChar char="§"/>
            </a:pPr>
            <a:r>
              <a:rPr lang="fr-FR" dirty="0"/>
              <a:t>utilisée et </a:t>
            </a:r>
          </a:p>
          <a:p>
            <a:pPr marL="342900" indent="-342900">
              <a:lnSpc>
                <a:spcPct val="100000"/>
              </a:lnSpc>
              <a:spcBef>
                <a:spcPts val="0"/>
              </a:spcBef>
              <a:buClr>
                <a:schemeClr val="tx2">
                  <a:lumMod val="75000"/>
                </a:schemeClr>
              </a:buClr>
              <a:buFont typeface="Wingdings" panose="05000000000000000000" pitchFamily="2" charset="2"/>
              <a:buChar char="§"/>
            </a:pPr>
            <a:r>
              <a:rPr lang="fr-FR" dirty="0"/>
              <a:t>gérée de manière durable, </a:t>
            </a:r>
          </a:p>
          <a:p>
            <a:pPr>
              <a:lnSpc>
                <a:spcPct val="100000"/>
              </a:lnSpc>
              <a:spcBef>
                <a:spcPts val="0"/>
              </a:spcBef>
            </a:pPr>
            <a:r>
              <a:rPr lang="fr-FR" dirty="0"/>
              <a:t>afin de </a:t>
            </a:r>
          </a:p>
          <a:p>
            <a:pPr marL="342900" indent="-342900">
              <a:lnSpc>
                <a:spcPct val="100000"/>
              </a:lnSpc>
              <a:spcBef>
                <a:spcPts val="0"/>
              </a:spcBef>
              <a:buClr>
                <a:schemeClr val="tx2">
                  <a:lumMod val="75000"/>
                </a:schemeClr>
              </a:buClr>
              <a:buFont typeface="Wingdings" panose="05000000000000000000" pitchFamily="2" charset="2"/>
              <a:buChar char="§"/>
            </a:pPr>
            <a:r>
              <a:rPr lang="fr-FR" dirty="0"/>
              <a:t>préserver les services écosystémiques, </a:t>
            </a:r>
          </a:p>
          <a:p>
            <a:pPr marL="342900" indent="-342900">
              <a:lnSpc>
                <a:spcPct val="100000"/>
              </a:lnSpc>
              <a:spcBef>
                <a:spcPts val="0"/>
              </a:spcBef>
              <a:buClr>
                <a:schemeClr val="tx2">
                  <a:lumMod val="75000"/>
                </a:schemeClr>
              </a:buClr>
              <a:buFont typeface="Wingdings" panose="05000000000000000000" pitchFamily="2" charset="2"/>
              <a:buChar char="§"/>
            </a:pPr>
            <a:r>
              <a:rPr lang="fr-FR" dirty="0"/>
              <a:t>renforcer la résilience écologique et </a:t>
            </a:r>
          </a:p>
          <a:p>
            <a:pPr marL="342900" indent="-342900">
              <a:lnSpc>
                <a:spcPct val="100000"/>
              </a:lnSpc>
              <a:spcBef>
                <a:spcPts val="0"/>
              </a:spcBef>
              <a:buClr>
                <a:schemeClr val="tx2">
                  <a:lumMod val="75000"/>
                </a:schemeClr>
              </a:buClr>
              <a:buFont typeface="Wingdings" panose="05000000000000000000" pitchFamily="2" charset="2"/>
              <a:buChar char="§"/>
            </a:pPr>
            <a:r>
              <a:rPr lang="fr-FR" dirty="0"/>
              <a:t>garantir les bénéfices essentiels pour le </a:t>
            </a:r>
            <a:r>
              <a:rPr lang="fr-FR" b="1" dirty="0"/>
              <a:t>bien-être des populations</a:t>
            </a:r>
            <a:r>
              <a:rPr lang="fr-FR" dirty="0"/>
              <a:t>, tout en soutenant la </a:t>
            </a:r>
            <a:r>
              <a:rPr lang="fr-FR" b="1" dirty="0"/>
              <a:t>santé de la planète</a:t>
            </a:r>
            <a:r>
              <a:rPr lang="fr-FR" dirty="0"/>
              <a:t>. </a:t>
            </a:r>
            <a:endParaRPr lang="en-US" dirty="0"/>
          </a:p>
        </p:txBody>
      </p:sp>
      <p:sp>
        <p:nvSpPr>
          <p:cNvPr id="4" name="Content Placeholder 3">
            <a:extLst>
              <a:ext uri="{FF2B5EF4-FFF2-40B4-BE49-F238E27FC236}">
                <a16:creationId xmlns:a16="http://schemas.microsoft.com/office/drawing/2014/main" xmlns="" id="{41FC7B50-71A6-D8BE-C032-5EB4CF5706D5}"/>
              </a:ext>
            </a:extLst>
          </p:cNvPr>
          <p:cNvSpPr>
            <a:spLocks noGrp="1"/>
          </p:cNvSpPr>
          <p:nvPr>
            <p:ph sz="quarter" idx="16"/>
          </p:nvPr>
        </p:nvSpPr>
        <p:spPr>
          <a:xfrm>
            <a:off x="5905500" y="1943100"/>
            <a:ext cx="5651554" cy="1016195"/>
          </a:xfrm>
          <a:solidFill>
            <a:schemeClr val="accent2">
              <a:lumMod val="60000"/>
              <a:lumOff val="40000"/>
            </a:schemeClr>
          </a:solidFill>
        </p:spPr>
        <p:txBody>
          <a:bodyPr>
            <a:normAutofit fontScale="92500" lnSpcReduction="10000"/>
          </a:bodyPr>
          <a:lstStyle/>
          <a:p>
            <a:pPr>
              <a:spcBef>
                <a:spcPts val="0"/>
              </a:spcBef>
              <a:spcAft>
                <a:spcPts val="600"/>
              </a:spcAft>
            </a:pPr>
            <a:r>
              <a:rPr lang="en-US" sz="2200" b="1" dirty="0"/>
              <a:t>Mission 2030: </a:t>
            </a:r>
          </a:p>
          <a:p>
            <a:pPr>
              <a:lnSpc>
                <a:spcPct val="120000"/>
              </a:lnSpc>
              <a:spcBef>
                <a:spcPts val="0"/>
              </a:spcBef>
            </a:pPr>
            <a:r>
              <a:rPr lang="fr-FR" sz="2200" dirty="0"/>
              <a:t>Mettre en œuvre à tous les niveaux des actions coordonnées, inclusives et efficaces </a:t>
            </a:r>
            <a:endParaRPr lang="en-US" sz="2200" dirty="0"/>
          </a:p>
        </p:txBody>
      </p:sp>
      <p:sp>
        <p:nvSpPr>
          <p:cNvPr id="5" name="Content Placeholder 3">
            <a:extLst>
              <a:ext uri="{FF2B5EF4-FFF2-40B4-BE49-F238E27FC236}">
                <a16:creationId xmlns:a16="http://schemas.microsoft.com/office/drawing/2014/main" xmlns="" id="{3055191B-0743-5FD2-DA95-5DD7668E7713}"/>
              </a:ext>
            </a:extLst>
          </p:cNvPr>
          <p:cNvSpPr txBox="1">
            <a:spLocks/>
          </p:cNvSpPr>
          <p:nvPr/>
        </p:nvSpPr>
        <p:spPr>
          <a:xfrm>
            <a:off x="5946086" y="3129670"/>
            <a:ext cx="5651554" cy="3632374"/>
          </a:xfrm>
          <a:prstGeom prst="rect">
            <a:avLst/>
          </a:prstGeom>
          <a:solidFill>
            <a:schemeClr val="accent1">
              <a:lumMod val="60000"/>
              <a:lumOff val="40000"/>
            </a:schemeClr>
          </a:solidFill>
        </p:spPr>
        <p:txBody>
          <a:bodyPr vert="horz" lIns="0" tIns="45720" rIns="0" bIns="0" rtlCol="0">
            <a:normAutofit fontScale="85000" lnSpcReduction="10000"/>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283464"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54864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82296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100584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0"/>
              </a:spcBef>
              <a:spcAft>
                <a:spcPts val="600"/>
              </a:spcAft>
            </a:pPr>
            <a:r>
              <a:rPr lang="en-US" sz="2100" b="1" dirty="0"/>
              <a:t>Principes </a:t>
            </a:r>
            <a:r>
              <a:rPr lang="en-US" sz="2100" b="1" dirty="0" err="1"/>
              <a:t>directeurs</a:t>
            </a:r>
            <a:r>
              <a:rPr lang="en-US" sz="2100" b="1" dirty="0"/>
              <a:t>:</a:t>
            </a:r>
          </a:p>
          <a:p>
            <a:pPr marL="342900" indent="-342900">
              <a:lnSpc>
                <a:spcPct val="110000"/>
              </a:lnSpc>
              <a:spcBef>
                <a:spcPts val="0"/>
              </a:spcBef>
              <a:buFont typeface="+mj-lt"/>
              <a:buAutoNum type="arabicPeriod"/>
            </a:pPr>
            <a:r>
              <a:rPr lang="fr-FR" sz="2100" dirty="0"/>
              <a:t>Approche intégrée, participative et intersectorielle</a:t>
            </a:r>
          </a:p>
          <a:p>
            <a:pPr marL="342900" indent="-342900">
              <a:lnSpc>
                <a:spcPct val="110000"/>
              </a:lnSpc>
              <a:spcBef>
                <a:spcPts val="0"/>
              </a:spcBef>
              <a:buFont typeface="+mj-lt"/>
              <a:buAutoNum type="arabicPeriod"/>
            </a:pPr>
            <a:r>
              <a:rPr lang="fr-FR" sz="2100" dirty="0"/>
              <a:t>Inclusion et respect des droits</a:t>
            </a:r>
          </a:p>
          <a:p>
            <a:pPr marL="342900" indent="-342900">
              <a:lnSpc>
                <a:spcPct val="110000"/>
              </a:lnSpc>
              <a:spcBef>
                <a:spcPts val="0"/>
              </a:spcBef>
              <a:buFont typeface="+mj-lt"/>
              <a:buAutoNum type="arabicPeriod"/>
            </a:pPr>
            <a:r>
              <a:rPr lang="fr-FR" sz="2100" dirty="0"/>
              <a:t>Principe de précaution et souveraineté nationale</a:t>
            </a:r>
          </a:p>
          <a:p>
            <a:pPr marL="342900" indent="-342900">
              <a:lnSpc>
                <a:spcPct val="110000"/>
              </a:lnSpc>
              <a:spcBef>
                <a:spcPts val="0"/>
              </a:spcBef>
              <a:buFont typeface="+mj-lt"/>
              <a:buAutoNum type="arabicPeriod"/>
            </a:pPr>
            <a:r>
              <a:rPr lang="fr-FR" sz="2100" dirty="0"/>
              <a:t>Gestion durable et partage équitable des bénéfices</a:t>
            </a:r>
          </a:p>
          <a:p>
            <a:pPr marL="342900" indent="-342900">
              <a:lnSpc>
                <a:spcPct val="110000"/>
              </a:lnSpc>
              <a:spcBef>
                <a:spcPts val="0"/>
              </a:spcBef>
              <a:buFont typeface="+mj-lt"/>
              <a:buAutoNum type="arabicPeriod"/>
            </a:pPr>
            <a:r>
              <a:rPr lang="fr-FR" sz="2100" dirty="0"/>
              <a:t>Valorisation économique et sociale de la biodiversité</a:t>
            </a:r>
          </a:p>
          <a:p>
            <a:pPr marL="342900" indent="-342900">
              <a:lnSpc>
                <a:spcPct val="110000"/>
              </a:lnSpc>
              <a:spcBef>
                <a:spcPts val="0"/>
              </a:spcBef>
              <a:buFont typeface="+mj-lt"/>
              <a:buAutoNum type="arabicPeriod"/>
            </a:pPr>
            <a:r>
              <a:rPr lang="fr-FR" sz="2100" dirty="0"/>
              <a:t>Responsabilité commune mais différenciée</a:t>
            </a:r>
          </a:p>
          <a:p>
            <a:pPr marL="342900" indent="-342900">
              <a:lnSpc>
                <a:spcPct val="110000"/>
              </a:lnSpc>
              <a:spcBef>
                <a:spcPts val="0"/>
              </a:spcBef>
              <a:buFont typeface="+mj-lt"/>
              <a:buAutoNum type="arabicPeriod"/>
            </a:pPr>
            <a:r>
              <a:rPr lang="fr-FR" sz="2100" dirty="0"/>
              <a:t>Alignement avec les engagements internationaux</a:t>
            </a:r>
          </a:p>
          <a:p>
            <a:pPr marL="342900" indent="-342900">
              <a:lnSpc>
                <a:spcPct val="110000"/>
              </a:lnSpc>
              <a:spcBef>
                <a:spcPts val="0"/>
              </a:spcBef>
              <a:buFont typeface="+mj-lt"/>
              <a:buAutoNum type="arabicPeriod"/>
            </a:pPr>
            <a:r>
              <a:rPr lang="fr-FR" sz="2100" dirty="0"/>
              <a:t>Science, savoirs traditionnels et innovation</a:t>
            </a:r>
          </a:p>
          <a:p>
            <a:pPr marL="342900" indent="-342900">
              <a:lnSpc>
                <a:spcPct val="110000"/>
              </a:lnSpc>
              <a:spcBef>
                <a:spcPts val="0"/>
              </a:spcBef>
              <a:buFont typeface="+mj-lt"/>
              <a:buAutoNum type="arabicPeriod"/>
            </a:pPr>
            <a:r>
              <a:rPr lang="fr-FR" sz="2100" dirty="0"/>
              <a:t>Responsabilité environnementale et sociale</a:t>
            </a:r>
          </a:p>
          <a:p>
            <a:pPr marL="342900" indent="-342900">
              <a:lnSpc>
                <a:spcPct val="110000"/>
              </a:lnSpc>
              <a:spcBef>
                <a:spcPts val="0"/>
              </a:spcBef>
              <a:buFont typeface="+mj-lt"/>
              <a:buAutoNum type="arabicPeriod"/>
            </a:pPr>
            <a:r>
              <a:rPr lang="fr-FR" sz="2100" dirty="0"/>
              <a:t>Bonne gouvernance, transparence et redevabilité</a:t>
            </a:r>
          </a:p>
          <a:p>
            <a:pPr marL="342900" indent="-342900">
              <a:lnSpc>
                <a:spcPct val="110000"/>
              </a:lnSpc>
              <a:spcBef>
                <a:spcPts val="0"/>
              </a:spcBef>
              <a:buFont typeface="+mj-lt"/>
              <a:buAutoNum type="arabicPeriod"/>
            </a:pPr>
            <a:r>
              <a:rPr lang="fr-FR" sz="2100" dirty="0"/>
              <a:t>Solidarité intergénérationnelle et résilience écologique</a:t>
            </a:r>
          </a:p>
          <a:p>
            <a:pPr marL="342900" indent="-342900">
              <a:lnSpc>
                <a:spcPct val="110000"/>
              </a:lnSpc>
              <a:spcBef>
                <a:spcPts val="0"/>
              </a:spcBef>
              <a:buFont typeface="+mj-lt"/>
              <a:buAutoNum type="arabicPeriod"/>
            </a:pPr>
            <a:endParaRPr lang="fr-FR" sz="1800" dirty="0"/>
          </a:p>
          <a:p>
            <a:pPr marL="342900" indent="-342900">
              <a:lnSpc>
                <a:spcPct val="110000"/>
              </a:lnSpc>
              <a:spcBef>
                <a:spcPts val="0"/>
              </a:spcBef>
              <a:buFont typeface="+mj-lt"/>
              <a:buAutoNum type="arabicPeriod"/>
            </a:pPr>
            <a:endParaRPr lang="en-US" sz="1800" dirty="0"/>
          </a:p>
          <a:p>
            <a:pPr marL="342900" indent="-342900">
              <a:lnSpc>
                <a:spcPct val="110000"/>
              </a:lnSpc>
              <a:spcBef>
                <a:spcPts val="0"/>
              </a:spcBef>
              <a:buFont typeface="Wingdings" panose="05000000000000000000" pitchFamily="2" charset="2"/>
              <a:buChar char="§"/>
            </a:pPr>
            <a:endParaRPr lang="en-US" sz="2200" dirty="0"/>
          </a:p>
        </p:txBody>
      </p:sp>
      <p:pic>
        <p:nvPicPr>
          <p:cNvPr id="11" name="Graphic 10" descr="Badge 1 with solid fill">
            <a:extLst>
              <a:ext uri="{FF2B5EF4-FFF2-40B4-BE49-F238E27FC236}">
                <a16:creationId xmlns:a16="http://schemas.microsoft.com/office/drawing/2014/main" xmlns="" id="{2352DEAA-124D-9E05-74C1-4A1F43DB13AE}"/>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0642654" y="199107"/>
            <a:ext cx="914400" cy="914400"/>
          </a:xfrm>
          <a:prstGeom prst="rect">
            <a:avLst/>
          </a:prstGeom>
        </p:spPr>
      </p:pic>
    </p:spTree>
    <p:extLst>
      <p:ext uri="{BB962C8B-B14F-4D97-AF65-F5344CB8AC3E}">
        <p14:creationId xmlns:p14="http://schemas.microsoft.com/office/powerpoint/2010/main" val="888484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5CF590-E365-6ADB-CA28-75742CF6948D}"/>
              </a:ext>
            </a:extLst>
          </p:cNvPr>
          <p:cNvSpPr>
            <a:spLocks noGrp="1"/>
          </p:cNvSpPr>
          <p:nvPr>
            <p:ph type="title"/>
          </p:nvPr>
        </p:nvSpPr>
        <p:spPr/>
        <p:txBody>
          <a:bodyPr/>
          <a:lstStyle/>
          <a:p>
            <a:endParaRPr lang="en-US"/>
          </a:p>
        </p:txBody>
      </p:sp>
      <p:graphicFrame>
        <p:nvGraphicFramePr>
          <p:cNvPr id="5" name="Content Placeholder 4">
            <a:extLst>
              <a:ext uri="{FF2B5EF4-FFF2-40B4-BE49-F238E27FC236}">
                <a16:creationId xmlns:a16="http://schemas.microsoft.com/office/drawing/2014/main" xmlns="" id="{7573A313-7CE8-F6BE-1CA1-FF694402DEED}"/>
              </a:ext>
            </a:extLst>
          </p:cNvPr>
          <p:cNvGraphicFramePr>
            <a:graphicFrameLocks noGrp="1"/>
          </p:cNvGraphicFramePr>
          <p:nvPr>
            <p:ph idx="1"/>
            <p:extLst>
              <p:ext uri="{D42A27DB-BD31-4B8C-83A1-F6EECF244321}">
                <p14:modId xmlns:p14="http://schemas.microsoft.com/office/powerpoint/2010/main" val="971619626"/>
              </p:ext>
            </p:extLst>
          </p:nvPr>
        </p:nvGraphicFramePr>
        <p:xfrm>
          <a:off x="593725" y="1825625"/>
          <a:ext cx="1038225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Graphic 5" descr="Badge with solid fill">
            <a:extLst>
              <a:ext uri="{FF2B5EF4-FFF2-40B4-BE49-F238E27FC236}">
                <a16:creationId xmlns:a16="http://schemas.microsoft.com/office/drawing/2014/main" xmlns="" id="{72A20EF0-3CC0-B93C-51A2-B55ECA797086}"/>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11099854" y="265288"/>
            <a:ext cx="914400" cy="914400"/>
          </a:xfrm>
          <a:prstGeom prst="rect">
            <a:avLst/>
          </a:prstGeom>
        </p:spPr>
      </p:pic>
    </p:spTree>
    <p:extLst>
      <p:ext uri="{BB962C8B-B14F-4D97-AF65-F5344CB8AC3E}">
        <p14:creationId xmlns:p14="http://schemas.microsoft.com/office/powerpoint/2010/main" val="3873915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3655637-1356-A18D-025A-F53CFDA453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AD049343-E188-5D13-C700-6A6FFCF6DF1C}"/>
              </a:ext>
            </a:extLst>
          </p:cNvPr>
          <p:cNvSpPr>
            <a:spLocks noGrp="1"/>
          </p:cNvSpPr>
          <p:nvPr>
            <p:ph type="title"/>
          </p:nvPr>
        </p:nvSpPr>
        <p:spPr>
          <a:xfrm>
            <a:off x="492760" y="-132935"/>
            <a:ext cx="9778365" cy="1494596"/>
          </a:xfrm>
        </p:spPr>
        <p:txBody>
          <a:bodyPr/>
          <a:lstStyle/>
          <a:p>
            <a:r>
              <a:rPr lang="fr-FR" dirty="0"/>
              <a:t>25 objectifs nationaux</a:t>
            </a:r>
            <a:endParaRPr lang="en-US" dirty="0"/>
          </a:p>
        </p:txBody>
      </p:sp>
      <p:sp>
        <p:nvSpPr>
          <p:cNvPr id="3" name="Content Placeholder 2">
            <a:extLst>
              <a:ext uri="{FF2B5EF4-FFF2-40B4-BE49-F238E27FC236}">
                <a16:creationId xmlns:a16="http://schemas.microsoft.com/office/drawing/2014/main" xmlns="" id="{E08BAB99-1253-1B7F-50D7-55576802498B}"/>
              </a:ext>
            </a:extLst>
          </p:cNvPr>
          <p:cNvSpPr>
            <a:spLocks noGrp="1"/>
          </p:cNvSpPr>
          <p:nvPr>
            <p:ph sz="quarter" idx="15"/>
          </p:nvPr>
        </p:nvSpPr>
        <p:spPr>
          <a:xfrm>
            <a:off x="594360" y="1512712"/>
            <a:ext cx="6890173" cy="4964288"/>
          </a:xfrm>
          <a:solidFill>
            <a:schemeClr val="tx2">
              <a:lumMod val="20000"/>
              <a:lumOff val="80000"/>
            </a:schemeClr>
          </a:solidFill>
        </p:spPr>
        <p:txBody>
          <a:bodyPr>
            <a:noAutofit/>
          </a:bodyPr>
          <a:lstStyle/>
          <a:p>
            <a:pPr>
              <a:lnSpc>
                <a:spcPct val="100000"/>
              </a:lnSpc>
              <a:spcBef>
                <a:spcPts val="0"/>
              </a:spcBef>
            </a:pPr>
            <a:r>
              <a:rPr lang="fr-FR" dirty="0"/>
              <a:t>Pourquoi 25?</a:t>
            </a:r>
          </a:p>
          <a:p>
            <a:pPr marL="342900" indent="-342900">
              <a:lnSpc>
                <a:spcPct val="100000"/>
              </a:lnSpc>
              <a:spcBef>
                <a:spcPts val="0"/>
              </a:spcBef>
              <a:buFont typeface="Wingdings" panose="05000000000000000000" pitchFamily="2" charset="2"/>
              <a:buChar char="§"/>
            </a:pPr>
            <a:r>
              <a:rPr lang="fr-FR" dirty="0"/>
              <a:t>CMBKM: 23 cibles mondiales, toutes pertinentes pour la RDC</a:t>
            </a:r>
          </a:p>
          <a:p>
            <a:pPr marL="342900" indent="-342900">
              <a:lnSpc>
                <a:spcPct val="100000"/>
              </a:lnSpc>
              <a:spcBef>
                <a:spcPts val="0"/>
              </a:spcBef>
              <a:buFont typeface="Wingdings" panose="05000000000000000000" pitchFamily="2" charset="2"/>
              <a:buChar char="§"/>
            </a:pPr>
            <a:r>
              <a:rPr lang="fr-FR" dirty="0"/>
              <a:t>RDC, pays-solution </a:t>
            </a:r>
          </a:p>
          <a:p>
            <a:pPr marL="342900" indent="-342900">
              <a:lnSpc>
                <a:spcPct val="100000"/>
              </a:lnSpc>
              <a:spcBef>
                <a:spcPts val="0"/>
              </a:spcBef>
              <a:buFont typeface="Wingdings" panose="05000000000000000000" pitchFamily="2" charset="2"/>
              <a:buChar char="§"/>
            </a:pPr>
            <a:r>
              <a:rPr lang="fr-FR" dirty="0"/>
              <a:t>Analyse rigoureuse a révélé des pressions supplémentaires, absentes ou insuffisamment prises en compte dans le CMBKM: </a:t>
            </a:r>
          </a:p>
          <a:p>
            <a:pPr marL="626364" lvl="1" indent="-342900">
              <a:lnSpc>
                <a:spcPct val="100000"/>
              </a:lnSpc>
              <a:spcBef>
                <a:spcPts val="0"/>
              </a:spcBef>
              <a:buFont typeface="Courier New" panose="02070309020205020404" pitchFamily="49" charset="0"/>
              <a:buChar char="o"/>
            </a:pPr>
            <a:r>
              <a:rPr lang="fr-FR" dirty="0"/>
              <a:t>conflits armés, incendies/feux, sécheresses, inondations et maladies zoonotiques</a:t>
            </a:r>
          </a:p>
          <a:p>
            <a:pPr marL="626364" lvl="1" indent="-342900">
              <a:lnSpc>
                <a:spcPct val="100000"/>
              </a:lnSpc>
              <a:spcBef>
                <a:spcPts val="0"/>
              </a:spcBef>
              <a:buFont typeface="Courier New" panose="02070309020205020404" pitchFamily="49" charset="0"/>
              <a:buChar char="o"/>
            </a:pPr>
            <a:r>
              <a:rPr lang="fr-FR" dirty="0"/>
              <a:t>Pertes après-récolte, et manque de valorisation économique des produits issus de la biodiversité</a:t>
            </a:r>
          </a:p>
          <a:p>
            <a:pPr marL="342900" indent="-342900">
              <a:lnSpc>
                <a:spcPct val="100000"/>
              </a:lnSpc>
              <a:spcBef>
                <a:spcPts val="0"/>
              </a:spcBef>
              <a:buFont typeface="Wingdings" panose="05000000000000000000" pitchFamily="2" charset="2"/>
              <a:buChar char="§"/>
            </a:pPr>
            <a:r>
              <a:rPr lang="fr-FR" dirty="0"/>
              <a:t>Donc, 2 objectifs additionnels portant sur </a:t>
            </a:r>
          </a:p>
          <a:p>
            <a:pPr marL="740664" lvl="1" indent="-457200">
              <a:lnSpc>
                <a:spcPct val="100000"/>
              </a:lnSpc>
              <a:spcBef>
                <a:spcPts val="0"/>
              </a:spcBef>
              <a:buFont typeface="+mj-lt"/>
              <a:buAutoNum type="arabicPeriod"/>
            </a:pPr>
            <a:r>
              <a:rPr lang="fr-FR" dirty="0"/>
              <a:t>Reduction des pressions supplémentaires</a:t>
            </a:r>
          </a:p>
          <a:p>
            <a:pPr marL="740664" lvl="1" indent="-457200">
              <a:lnSpc>
                <a:spcPct val="100000"/>
              </a:lnSpc>
              <a:spcBef>
                <a:spcPts val="0"/>
              </a:spcBef>
              <a:buFont typeface="+mj-lt"/>
              <a:buAutoNum type="arabicPeriod"/>
            </a:pPr>
            <a:r>
              <a:rPr lang="fr-FR" dirty="0"/>
              <a:t>Valeur ajoutée / valorisation économique de la biodiversité et réduction des pertes</a:t>
            </a:r>
          </a:p>
          <a:p>
            <a:pPr marL="342900" indent="-342900">
              <a:lnSpc>
                <a:spcPct val="100000"/>
              </a:lnSpc>
              <a:spcBef>
                <a:spcPts val="0"/>
              </a:spcBef>
              <a:buFont typeface="Wingdings" panose="05000000000000000000" pitchFamily="2" charset="2"/>
              <a:buChar char="§"/>
            </a:pPr>
            <a:endParaRPr lang="en-US" dirty="0"/>
          </a:p>
        </p:txBody>
      </p:sp>
      <p:pic>
        <p:nvPicPr>
          <p:cNvPr id="6" name="Graphic 5" descr="Badge with solid fill">
            <a:extLst>
              <a:ext uri="{FF2B5EF4-FFF2-40B4-BE49-F238E27FC236}">
                <a16:creationId xmlns:a16="http://schemas.microsoft.com/office/drawing/2014/main" xmlns="" id="{A16649F6-000F-AA6A-A927-05B672F9F9BE}"/>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0642654" y="197554"/>
            <a:ext cx="914400" cy="914400"/>
          </a:xfrm>
          <a:prstGeom prst="rect">
            <a:avLst/>
          </a:prstGeom>
        </p:spPr>
      </p:pic>
      <p:pic>
        <p:nvPicPr>
          <p:cNvPr id="14" name="Picture 2" descr="African Commodities Strategy - Short version, English - YouTube">
            <a:extLst>
              <a:ext uri="{FF2B5EF4-FFF2-40B4-BE49-F238E27FC236}">
                <a16:creationId xmlns:a16="http://schemas.microsoft.com/office/drawing/2014/main" xmlns="" id="{818BB1B3-EB6B-7FC1-B61D-AA7402992CB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0689"/>
          <a:stretch/>
        </p:blipFill>
        <p:spPr bwMode="auto">
          <a:xfrm>
            <a:off x="7569396" y="3584774"/>
            <a:ext cx="4615190" cy="327322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Figure of the week: Flood risk and poverty in sub-Saharan Africa">
            <a:extLst>
              <a:ext uri="{FF2B5EF4-FFF2-40B4-BE49-F238E27FC236}">
                <a16:creationId xmlns:a16="http://schemas.microsoft.com/office/drawing/2014/main" xmlns="" id="{6BCB014C-691E-4423-3F38-49DAC6703C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09070" y="0"/>
            <a:ext cx="4582930" cy="347753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xmlns="" id="{0CD35935-CAE2-75A9-16EA-6DD2D24F289B}"/>
              </a:ext>
            </a:extLst>
          </p:cNvPr>
          <p:cNvSpPr txBox="1"/>
          <p:nvPr/>
        </p:nvSpPr>
        <p:spPr>
          <a:xfrm>
            <a:off x="7531296" y="90310"/>
            <a:ext cx="4824230" cy="369332"/>
          </a:xfrm>
          <a:prstGeom prst="rect">
            <a:avLst/>
          </a:prstGeom>
          <a:solidFill>
            <a:schemeClr val="accent1">
              <a:lumMod val="75000"/>
            </a:schemeClr>
          </a:solidFill>
        </p:spPr>
        <p:txBody>
          <a:bodyPr wrap="square" rtlCol="0">
            <a:spAutoFit/>
          </a:bodyPr>
          <a:lstStyle/>
          <a:p>
            <a:r>
              <a:rPr lang="fr-FR" b="1" noProof="0" dirty="0">
                <a:solidFill>
                  <a:schemeClr val="bg1"/>
                </a:solidFill>
              </a:rPr>
              <a:t>Relation entre pauvreté et risques d’inondation</a:t>
            </a:r>
          </a:p>
        </p:txBody>
      </p:sp>
      <p:sp>
        <p:nvSpPr>
          <p:cNvPr id="17" name="TextBox 16">
            <a:extLst>
              <a:ext uri="{FF2B5EF4-FFF2-40B4-BE49-F238E27FC236}">
                <a16:creationId xmlns:a16="http://schemas.microsoft.com/office/drawing/2014/main" xmlns="" id="{B70E5F3F-E38F-E1F8-F6C8-C65B7F1EED2C}"/>
              </a:ext>
            </a:extLst>
          </p:cNvPr>
          <p:cNvSpPr txBox="1"/>
          <p:nvPr/>
        </p:nvSpPr>
        <p:spPr>
          <a:xfrm>
            <a:off x="7609070" y="3610465"/>
            <a:ext cx="4575516" cy="369332"/>
          </a:xfrm>
          <a:prstGeom prst="rect">
            <a:avLst/>
          </a:prstGeom>
          <a:solidFill>
            <a:schemeClr val="accent5">
              <a:lumMod val="50000"/>
            </a:schemeClr>
          </a:solidFill>
        </p:spPr>
        <p:txBody>
          <a:bodyPr wrap="square" rtlCol="0">
            <a:spAutoFit/>
          </a:bodyPr>
          <a:lstStyle/>
          <a:p>
            <a:pPr algn="ctr"/>
            <a:r>
              <a:rPr lang="fr-FR" noProof="0" dirty="0"/>
              <a:t>Stratégie africaine sur la valeur ajoutée</a:t>
            </a:r>
          </a:p>
        </p:txBody>
      </p:sp>
      <p:cxnSp>
        <p:nvCxnSpPr>
          <p:cNvPr id="19" name="Straight Arrow Connector 18">
            <a:extLst>
              <a:ext uri="{FF2B5EF4-FFF2-40B4-BE49-F238E27FC236}">
                <a16:creationId xmlns:a16="http://schemas.microsoft.com/office/drawing/2014/main" xmlns="" id="{85B36D26-0BA2-E9A9-3774-38E5B33CD212}"/>
              </a:ext>
            </a:extLst>
          </p:cNvPr>
          <p:cNvCxnSpPr/>
          <p:nvPr/>
        </p:nvCxnSpPr>
        <p:spPr>
          <a:xfrm flipV="1">
            <a:off x="5905500" y="381000"/>
            <a:ext cx="5564011" cy="499251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xmlns="" id="{CFB0C2DD-4DA2-D382-8CA0-B267706256DD}"/>
              </a:ext>
            </a:extLst>
          </p:cNvPr>
          <p:cNvCxnSpPr>
            <a:cxnSpLocks/>
          </p:cNvCxnSpPr>
          <p:nvPr/>
        </p:nvCxnSpPr>
        <p:spPr>
          <a:xfrm flipV="1">
            <a:off x="5190425" y="3979797"/>
            <a:ext cx="5452229" cy="203718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63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22" presetClass="entr" presetSubtype="4"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42CECF3-2A7F-8EF3-99A1-9776C8811D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85A4F21F-D7D9-9D47-7B12-8C327A08FF9E}"/>
              </a:ext>
            </a:extLst>
          </p:cNvPr>
          <p:cNvSpPr>
            <a:spLocks noGrp="1"/>
          </p:cNvSpPr>
          <p:nvPr>
            <p:ph type="title"/>
          </p:nvPr>
        </p:nvSpPr>
        <p:spPr>
          <a:xfrm>
            <a:off x="492760" y="-356186"/>
            <a:ext cx="9778365" cy="1494596"/>
          </a:xfrm>
        </p:spPr>
        <p:txBody>
          <a:bodyPr/>
          <a:lstStyle/>
          <a:p>
            <a:r>
              <a:rPr lang="fr-FR" dirty="0"/>
              <a:t>Cohérence parfaite entre cibles du CMBKM et objectifs de notre SPANB</a:t>
            </a:r>
            <a:endParaRPr lang="en-US" dirty="0"/>
          </a:p>
        </p:txBody>
      </p:sp>
      <p:pic>
        <p:nvPicPr>
          <p:cNvPr id="6" name="Graphic 5" descr="Badge with solid fill">
            <a:extLst>
              <a:ext uri="{FF2B5EF4-FFF2-40B4-BE49-F238E27FC236}">
                <a16:creationId xmlns:a16="http://schemas.microsoft.com/office/drawing/2014/main" xmlns="" id="{AC6012BA-2276-133E-745C-432B506D2410}"/>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0642654" y="197554"/>
            <a:ext cx="914400" cy="914400"/>
          </a:xfrm>
          <a:prstGeom prst="rect">
            <a:avLst/>
          </a:prstGeom>
        </p:spPr>
      </p:pic>
      <p:graphicFrame>
        <p:nvGraphicFramePr>
          <p:cNvPr id="9" name="Content Placeholder 8">
            <a:extLst>
              <a:ext uri="{FF2B5EF4-FFF2-40B4-BE49-F238E27FC236}">
                <a16:creationId xmlns:a16="http://schemas.microsoft.com/office/drawing/2014/main" xmlns="" id="{233AE209-8414-CBF0-E9BB-58C6AC36EFB0}"/>
              </a:ext>
            </a:extLst>
          </p:cNvPr>
          <p:cNvGraphicFramePr>
            <a:graphicFrameLocks noGrp="1"/>
          </p:cNvGraphicFramePr>
          <p:nvPr>
            <p:ph sz="quarter" idx="15"/>
            <p:extLst>
              <p:ext uri="{D42A27DB-BD31-4B8C-83A1-F6EECF244321}">
                <p14:modId xmlns:p14="http://schemas.microsoft.com/office/powerpoint/2010/main" val="2112800141"/>
              </p:ext>
            </p:extLst>
          </p:nvPr>
        </p:nvGraphicFramePr>
        <p:xfrm>
          <a:off x="0" y="1237777"/>
          <a:ext cx="6002586" cy="5620224"/>
        </p:xfrm>
        <a:graphic>
          <a:graphicData uri="http://schemas.openxmlformats.org/drawingml/2006/table">
            <a:tbl>
              <a:tblPr firstRow="1" bandRow="1">
                <a:tableStyleId>{8A107856-5554-42FB-B03E-39F5DBC370BA}</a:tableStyleId>
              </a:tblPr>
              <a:tblGrid>
                <a:gridCol w="705450">
                  <a:extLst>
                    <a:ext uri="{9D8B030D-6E8A-4147-A177-3AD203B41FA5}">
                      <a16:colId xmlns:a16="http://schemas.microsoft.com/office/drawing/2014/main" xmlns="" val="887778524"/>
                    </a:ext>
                  </a:extLst>
                </a:gridCol>
                <a:gridCol w="5297136">
                  <a:extLst>
                    <a:ext uri="{9D8B030D-6E8A-4147-A177-3AD203B41FA5}">
                      <a16:colId xmlns:a16="http://schemas.microsoft.com/office/drawing/2014/main" xmlns="" val="3681776509"/>
                    </a:ext>
                  </a:extLst>
                </a:gridCol>
              </a:tblGrid>
              <a:tr h="396078">
                <a:tc>
                  <a:txBody>
                    <a:bodyPr/>
                    <a:lstStyle/>
                    <a:p>
                      <a:pPr algn="r"/>
                      <a:r>
                        <a:rPr lang="en-CA" sz="1800" b="0" dirty="0"/>
                        <a:t>1</a:t>
                      </a:r>
                      <a:endParaRPr lang="en-US" sz="1800" b="0" dirty="0"/>
                    </a:p>
                  </a:txBody>
                  <a:tcPr/>
                </a:tc>
                <a:tc>
                  <a:txBody>
                    <a:bodyPr/>
                    <a:lstStyle/>
                    <a:p>
                      <a:pPr algn="l">
                        <a:lnSpc>
                          <a:spcPct val="115000"/>
                        </a:lnSpc>
                        <a:spcAft>
                          <a:spcPts val="600"/>
                        </a:spcAft>
                        <a:buNone/>
                      </a:pPr>
                      <a:r>
                        <a:rPr lang="fr-FR" sz="18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Planification spatiale </a:t>
                      </a:r>
                      <a:endParaRPr lang="en-US" sz="1800" b="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2844164938"/>
                  </a:ext>
                </a:extLst>
              </a:tr>
              <a:tr h="396078">
                <a:tc>
                  <a:txBody>
                    <a:bodyPr/>
                    <a:lstStyle/>
                    <a:p>
                      <a:pPr algn="r"/>
                      <a:r>
                        <a:rPr lang="en-CA" sz="1800" dirty="0"/>
                        <a:t>2</a:t>
                      </a:r>
                      <a:endParaRPr lang="en-US" sz="1800" dirty="0"/>
                    </a:p>
                  </a:txBody>
                  <a:tcPr/>
                </a:tc>
                <a:tc>
                  <a:txBody>
                    <a:bodyPr/>
                    <a:lstStyle/>
                    <a:p>
                      <a:pPr algn="l">
                        <a:lnSpc>
                          <a:spcPct val="115000"/>
                        </a:lnSpc>
                        <a:spcAft>
                          <a:spcPts val="600"/>
                        </a:spcAft>
                        <a:buNone/>
                      </a:pPr>
                      <a:r>
                        <a:rPr lang="fr-FR"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Restauration des écosystèmes dégradés</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1460867917"/>
                  </a:ext>
                </a:extLst>
              </a:tr>
              <a:tr h="396078">
                <a:tc>
                  <a:txBody>
                    <a:bodyPr/>
                    <a:lstStyle/>
                    <a:p>
                      <a:pPr algn="r"/>
                      <a:r>
                        <a:rPr lang="en-CA" sz="1800" dirty="0"/>
                        <a:t>3</a:t>
                      </a:r>
                      <a:endParaRPr lang="en-US" sz="1800" dirty="0"/>
                    </a:p>
                  </a:txBody>
                  <a:tcPr/>
                </a:tc>
                <a:tc>
                  <a:txBody>
                    <a:bodyPr/>
                    <a:lstStyle/>
                    <a:p>
                      <a:pPr algn="l">
                        <a:lnSpc>
                          <a:spcPct val="115000"/>
                        </a:lnSpc>
                        <a:spcAft>
                          <a:spcPts val="600"/>
                        </a:spcAft>
                        <a:buNone/>
                      </a:pPr>
                      <a:r>
                        <a:rPr lang="fr-FR"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Expansion des zones conservées efficacement</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2873807233"/>
                  </a:ext>
                </a:extLst>
              </a:tr>
              <a:tr h="396078">
                <a:tc>
                  <a:txBody>
                    <a:bodyPr/>
                    <a:lstStyle/>
                    <a:p>
                      <a:pPr algn="r"/>
                      <a:r>
                        <a:rPr lang="en-CA" sz="1800" dirty="0"/>
                        <a:t>4</a:t>
                      </a:r>
                      <a:endParaRPr lang="en-US" sz="1800" dirty="0"/>
                    </a:p>
                  </a:txBody>
                  <a:tcPr/>
                </a:tc>
                <a:tc>
                  <a:txBody>
                    <a:bodyPr/>
                    <a:lstStyle/>
                    <a:p>
                      <a:pPr algn="l">
                        <a:lnSpc>
                          <a:spcPct val="115000"/>
                        </a:lnSpc>
                        <a:spcAft>
                          <a:spcPts val="600"/>
                        </a:spcAft>
                        <a:buNone/>
                      </a:pPr>
                      <a:r>
                        <a:rPr lang="fr-FR"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Réduction de l’extinction des espèces menacées </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1487261269"/>
                  </a:ext>
                </a:extLst>
              </a:tr>
              <a:tr h="396078">
                <a:tc>
                  <a:txBody>
                    <a:bodyPr/>
                    <a:lstStyle/>
                    <a:p>
                      <a:pPr algn="r"/>
                      <a:r>
                        <a:rPr lang="en-CA" sz="1800" dirty="0"/>
                        <a:t>5</a:t>
                      </a:r>
                      <a:endParaRPr lang="en-US" sz="1800" dirty="0"/>
                    </a:p>
                  </a:txBody>
                  <a:tcPr/>
                </a:tc>
                <a:tc>
                  <a:txBody>
                    <a:bodyPr/>
                    <a:lstStyle/>
                    <a:p>
                      <a:pPr algn="l">
                        <a:lnSpc>
                          <a:spcPct val="115000"/>
                        </a:lnSpc>
                        <a:spcAft>
                          <a:spcPts val="600"/>
                        </a:spcAft>
                        <a:buNone/>
                      </a:pPr>
                      <a:r>
                        <a:rPr lang="fr-FR"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Utilisation des espèces sauvages</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835220586"/>
                  </a:ext>
                </a:extLst>
              </a:tr>
              <a:tr h="396078">
                <a:tc>
                  <a:txBody>
                    <a:bodyPr/>
                    <a:lstStyle/>
                    <a:p>
                      <a:pPr algn="r"/>
                      <a:r>
                        <a:rPr lang="en-CA" sz="1800" dirty="0"/>
                        <a:t>6</a:t>
                      </a:r>
                      <a:endParaRPr lang="en-US" sz="1800" dirty="0"/>
                    </a:p>
                  </a:txBody>
                  <a:tcPr/>
                </a:tc>
                <a:tc>
                  <a:txBody>
                    <a:bodyPr/>
                    <a:lstStyle/>
                    <a:p>
                      <a:pPr algn="l">
                        <a:lnSpc>
                          <a:spcPct val="115000"/>
                        </a:lnSpc>
                        <a:spcAft>
                          <a:spcPts val="600"/>
                        </a:spcAft>
                        <a:buNone/>
                      </a:pPr>
                      <a:r>
                        <a:rPr lang="fr-FR"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Espèces exotiques envahissantes</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2797812643"/>
                  </a:ext>
                </a:extLst>
              </a:tr>
              <a:tr h="396078">
                <a:tc>
                  <a:txBody>
                    <a:bodyPr/>
                    <a:lstStyle/>
                    <a:p>
                      <a:pPr algn="r"/>
                      <a:r>
                        <a:rPr lang="en-CA" sz="1800" dirty="0"/>
                        <a:t>7</a:t>
                      </a:r>
                      <a:endParaRPr lang="en-US" sz="1800" dirty="0"/>
                    </a:p>
                  </a:txBody>
                  <a:tcPr/>
                </a:tc>
                <a:tc>
                  <a:txBody>
                    <a:bodyPr/>
                    <a:lstStyle/>
                    <a:p>
                      <a:pPr algn="l">
                        <a:lnSpc>
                          <a:spcPct val="115000"/>
                        </a:lnSpc>
                        <a:spcAft>
                          <a:spcPts val="600"/>
                        </a:spcAft>
                        <a:buNone/>
                      </a:pPr>
                      <a:r>
                        <a:rPr lang="fr-FR"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Pollution</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2315718472"/>
                  </a:ext>
                </a:extLst>
              </a:tr>
              <a:tr h="396078">
                <a:tc>
                  <a:txBody>
                    <a:bodyPr/>
                    <a:lstStyle/>
                    <a:p>
                      <a:pPr algn="r"/>
                      <a:r>
                        <a:rPr lang="en-CA" sz="1800" dirty="0"/>
                        <a:t>8</a:t>
                      </a:r>
                      <a:endParaRPr lang="en-US" sz="1800" dirty="0"/>
                    </a:p>
                  </a:txBody>
                  <a:tcPr/>
                </a:tc>
                <a:tc>
                  <a:txBody>
                    <a:bodyPr/>
                    <a:lstStyle/>
                    <a:p>
                      <a:pPr algn="l">
                        <a:lnSpc>
                          <a:spcPct val="115000"/>
                        </a:lnSpc>
                        <a:spcAft>
                          <a:spcPts val="600"/>
                        </a:spcAft>
                        <a:buNone/>
                      </a:pPr>
                      <a:r>
                        <a:rPr lang="fr-FR"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Atténuation des effets du changement climatique.</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3562338425"/>
                  </a:ext>
                </a:extLst>
              </a:tr>
              <a:tr h="631683">
                <a:tc>
                  <a:txBody>
                    <a:bodyPr/>
                    <a:lstStyle/>
                    <a:p>
                      <a:pPr algn="r"/>
                      <a:r>
                        <a:rPr lang="en-CA" sz="1800" dirty="0"/>
                        <a:t>9</a:t>
                      </a:r>
                      <a:endParaRPr lang="en-US" sz="1800" dirty="0"/>
                    </a:p>
                  </a:txBody>
                  <a:tcPr/>
                </a:tc>
                <a:tc>
                  <a:txBody>
                    <a:bodyPr/>
                    <a:lstStyle/>
                    <a:p>
                      <a:pPr algn="l">
                        <a:lnSpc>
                          <a:spcPct val="115000"/>
                        </a:lnSpc>
                        <a:spcAft>
                          <a:spcPts val="600"/>
                        </a:spcAft>
                        <a:buNone/>
                      </a:pPr>
                      <a:r>
                        <a:rPr lang="fr-FR"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Avantages issus de l’utilisation durable des espèces sauvages.</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1724127190"/>
                  </a:ext>
                </a:extLst>
              </a:tr>
              <a:tr h="631683">
                <a:tc>
                  <a:txBody>
                    <a:bodyPr/>
                    <a:lstStyle/>
                    <a:p>
                      <a:pPr algn="r"/>
                      <a:r>
                        <a:rPr lang="en-CA" sz="1800" dirty="0"/>
                        <a:t>10</a:t>
                      </a:r>
                      <a:endParaRPr lang="en-US" sz="1800" dirty="0"/>
                    </a:p>
                  </a:txBody>
                  <a:tcPr/>
                </a:tc>
                <a:tc>
                  <a:txBody>
                    <a:bodyPr/>
                    <a:lstStyle/>
                    <a:p>
                      <a:pPr algn="l">
                        <a:lnSpc>
                          <a:spcPct val="115000"/>
                        </a:lnSpc>
                        <a:spcAft>
                          <a:spcPts val="600"/>
                        </a:spcAft>
                        <a:buNone/>
                      </a:pPr>
                      <a:r>
                        <a:rPr lang="fr-FR"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Gestion durable (agriculture, aqua- et mari-culture, foresterie).</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3638200225"/>
                  </a:ext>
                </a:extLst>
              </a:tr>
              <a:tr h="396078">
                <a:tc>
                  <a:txBody>
                    <a:bodyPr/>
                    <a:lstStyle/>
                    <a:p>
                      <a:pPr algn="r"/>
                      <a:r>
                        <a:rPr lang="en-CA" sz="1800" dirty="0"/>
                        <a:t>11</a:t>
                      </a:r>
                      <a:endParaRPr lang="en-US" sz="1800" dirty="0"/>
                    </a:p>
                  </a:txBody>
                  <a:tcPr/>
                </a:tc>
                <a:tc>
                  <a:txBody>
                    <a:bodyPr/>
                    <a:lstStyle/>
                    <a:p>
                      <a:pPr algn="l">
                        <a:lnSpc>
                          <a:spcPct val="115000"/>
                        </a:lnSpc>
                        <a:spcAft>
                          <a:spcPts val="600"/>
                        </a:spcAft>
                        <a:buNone/>
                      </a:pPr>
                      <a:r>
                        <a:rPr lang="fr-FR"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Solutions fondées sur la nature</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1661812364"/>
                  </a:ext>
                </a:extLst>
              </a:tr>
              <a:tr h="396078">
                <a:tc>
                  <a:txBody>
                    <a:bodyPr/>
                    <a:lstStyle/>
                    <a:p>
                      <a:pPr algn="r"/>
                      <a:r>
                        <a:rPr lang="en-CA" sz="1800" dirty="0"/>
                        <a:t>12</a:t>
                      </a:r>
                      <a:endParaRPr lang="en-US" sz="1800" dirty="0"/>
                    </a:p>
                  </a:txBody>
                  <a:tcPr/>
                </a:tc>
                <a:tc>
                  <a:txBody>
                    <a:bodyPr/>
                    <a:lstStyle/>
                    <a:p>
                      <a:pPr algn="l">
                        <a:lnSpc>
                          <a:spcPct val="115000"/>
                        </a:lnSpc>
                        <a:spcAft>
                          <a:spcPts val="600"/>
                        </a:spcAft>
                        <a:buNone/>
                      </a:pPr>
                      <a:r>
                        <a:rPr lang="fr-FR"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Espaces verts et bleus.</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807892268"/>
                  </a:ext>
                </a:extLst>
              </a:tr>
              <a:tr h="396078">
                <a:tc>
                  <a:txBody>
                    <a:bodyPr/>
                    <a:lstStyle/>
                    <a:p>
                      <a:pPr algn="r"/>
                      <a:r>
                        <a:rPr lang="en-CA" sz="1800" dirty="0"/>
                        <a:t>13.1</a:t>
                      </a:r>
                      <a:endParaRPr lang="en-US" sz="1800" dirty="0"/>
                    </a:p>
                  </a:txBody>
                  <a:tcPr/>
                </a:tc>
                <a:tc>
                  <a:txBody>
                    <a:bodyPr/>
                    <a:lstStyle/>
                    <a:p>
                      <a:pPr algn="l">
                        <a:lnSpc>
                          <a:spcPct val="115000"/>
                        </a:lnSpc>
                        <a:spcAft>
                          <a:spcPts val="600"/>
                        </a:spcAft>
                        <a:buNone/>
                      </a:pPr>
                      <a:r>
                        <a:rPr lang="fr-FR"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Partage juste et équitable des avantages </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759214451"/>
                  </a:ext>
                </a:extLst>
              </a:tr>
            </a:tbl>
          </a:graphicData>
        </a:graphic>
      </p:graphicFrame>
      <p:graphicFrame>
        <p:nvGraphicFramePr>
          <p:cNvPr id="10" name="Content Placeholder 8">
            <a:extLst>
              <a:ext uri="{FF2B5EF4-FFF2-40B4-BE49-F238E27FC236}">
                <a16:creationId xmlns:a16="http://schemas.microsoft.com/office/drawing/2014/main" xmlns="" id="{12509B0C-1A29-5BF1-4719-991D2B5D1969}"/>
              </a:ext>
            </a:extLst>
          </p:cNvPr>
          <p:cNvGraphicFramePr>
            <a:graphicFrameLocks/>
          </p:cNvGraphicFramePr>
          <p:nvPr>
            <p:extLst>
              <p:ext uri="{D42A27DB-BD31-4B8C-83A1-F6EECF244321}">
                <p14:modId xmlns:p14="http://schemas.microsoft.com/office/powerpoint/2010/main" val="2976630024"/>
              </p:ext>
            </p:extLst>
          </p:nvPr>
        </p:nvGraphicFramePr>
        <p:xfrm>
          <a:off x="6254750" y="1241778"/>
          <a:ext cx="5922858" cy="5620224"/>
        </p:xfrm>
        <a:graphic>
          <a:graphicData uri="http://schemas.openxmlformats.org/drawingml/2006/table">
            <a:tbl>
              <a:tblPr firstRow="1" bandRow="1">
                <a:tableStyleId>{8A107856-5554-42FB-B03E-39F5DBC370BA}</a:tableStyleId>
              </a:tblPr>
              <a:tblGrid>
                <a:gridCol w="676628">
                  <a:extLst>
                    <a:ext uri="{9D8B030D-6E8A-4147-A177-3AD203B41FA5}">
                      <a16:colId xmlns:a16="http://schemas.microsoft.com/office/drawing/2014/main" xmlns="" val="887778524"/>
                    </a:ext>
                  </a:extLst>
                </a:gridCol>
                <a:gridCol w="5246230">
                  <a:extLst>
                    <a:ext uri="{9D8B030D-6E8A-4147-A177-3AD203B41FA5}">
                      <a16:colId xmlns:a16="http://schemas.microsoft.com/office/drawing/2014/main" xmlns="" val="3681776509"/>
                    </a:ext>
                  </a:extLst>
                </a:gridCol>
              </a:tblGrid>
              <a:tr h="390853">
                <a:tc>
                  <a:txBody>
                    <a:bodyPr/>
                    <a:lstStyle/>
                    <a:p>
                      <a:pPr algn="r"/>
                      <a:r>
                        <a:rPr lang="en-CA" sz="1800" b="1" dirty="0"/>
                        <a:t>13.2</a:t>
                      </a:r>
                      <a:endParaRPr lang="en-US" sz="1800" b="1" dirty="0"/>
                    </a:p>
                  </a:txBody>
                  <a:tcPr/>
                </a:tc>
                <a:tc>
                  <a:txBody>
                    <a:bodyPr/>
                    <a:lstStyle/>
                    <a:p>
                      <a:pPr algn="l">
                        <a:lnSpc>
                          <a:spcPct val="115000"/>
                        </a:lnSpc>
                        <a:spcAft>
                          <a:spcPts val="600"/>
                        </a:spcAft>
                        <a:buNone/>
                      </a:pPr>
                      <a:r>
                        <a:rPr lang="fr-FR"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Valorisation la biodiversité (valeur ajoutée) </a:t>
                      </a:r>
                      <a:endParaRPr lang="en-US" sz="18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2844164938"/>
                  </a:ext>
                </a:extLst>
              </a:tr>
              <a:tr h="623350">
                <a:tc>
                  <a:txBody>
                    <a:bodyPr/>
                    <a:lstStyle/>
                    <a:p>
                      <a:pPr algn="r"/>
                      <a:r>
                        <a:rPr lang="en-CA" sz="1800" dirty="0"/>
                        <a:t>14.1</a:t>
                      </a:r>
                      <a:endParaRPr lang="en-US" sz="1800" dirty="0"/>
                    </a:p>
                  </a:txBody>
                  <a:tcPr/>
                </a:tc>
                <a:tc>
                  <a:txBody>
                    <a:bodyPr/>
                    <a:lstStyle/>
                    <a:p>
                      <a:pPr algn="l">
                        <a:lnSpc>
                          <a:spcPct val="115000"/>
                        </a:lnSpc>
                        <a:spcAft>
                          <a:spcPts val="600"/>
                        </a:spcAft>
                        <a:buNone/>
                      </a:pPr>
                      <a:r>
                        <a:rPr lang="fr-FR"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Intégration dans les politiques et comptabilité nationale.</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1460867917"/>
                  </a:ext>
                </a:extLst>
              </a:tr>
              <a:tr h="623350">
                <a:tc>
                  <a:txBody>
                    <a:bodyPr/>
                    <a:lstStyle/>
                    <a:p>
                      <a:pPr algn="r"/>
                      <a:r>
                        <a:rPr lang="en-CA" sz="1800" b="1" dirty="0"/>
                        <a:t>14.2</a:t>
                      </a:r>
                      <a:endParaRPr lang="en-US" sz="1800" b="1" dirty="0"/>
                    </a:p>
                  </a:txBody>
                  <a:tcPr/>
                </a:tc>
                <a:tc>
                  <a:txBody>
                    <a:bodyPr/>
                    <a:lstStyle/>
                    <a:p>
                      <a:pPr algn="l">
                        <a:lnSpc>
                          <a:spcPct val="115000"/>
                        </a:lnSpc>
                        <a:spcAft>
                          <a:spcPts val="600"/>
                        </a:spcAft>
                        <a:buNone/>
                      </a:pPr>
                      <a:r>
                        <a:rPr lang="fr-FR" sz="1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Considération des pressions absentes dans le CMBKM.</a:t>
                      </a:r>
                      <a:endParaRPr lang="en-US" sz="1800" b="1"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2873807233"/>
                  </a:ext>
                </a:extLst>
              </a:tr>
              <a:tr h="390853">
                <a:tc>
                  <a:txBody>
                    <a:bodyPr/>
                    <a:lstStyle/>
                    <a:p>
                      <a:pPr algn="r"/>
                      <a:r>
                        <a:rPr lang="en-CA" sz="1800" dirty="0"/>
                        <a:t>15</a:t>
                      </a:r>
                      <a:endParaRPr lang="en-US" sz="1800" dirty="0"/>
                    </a:p>
                  </a:txBody>
                  <a:tcPr/>
                </a:tc>
                <a:tc>
                  <a:txBody>
                    <a:bodyPr/>
                    <a:lstStyle/>
                    <a:p>
                      <a:pPr algn="l">
                        <a:lnSpc>
                          <a:spcPct val="115000"/>
                        </a:lnSpc>
                        <a:spcAft>
                          <a:spcPts val="600"/>
                        </a:spcAft>
                        <a:buNone/>
                      </a:pPr>
                      <a:r>
                        <a:rPr lang="fr-FR"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Production des entreprises </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1487261269"/>
                  </a:ext>
                </a:extLst>
              </a:tr>
              <a:tr h="390853">
                <a:tc>
                  <a:txBody>
                    <a:bodyPr/>
                    <a:lstStyle/>
                    <a:p>
                      <a:pPr algn="r"/>
                      <a:r>
                        <a:rPr lang="en-CA" sz="1800" dirty="0"/>
                        <a:t>16</a:t>
                      </a:r>
                      <a:endParaRPr lang="en-US" sz="1800" dirty="0"/>
                    </a:p>
                  </a:txBody>
                  <a:tcPr/>
                </a:tc>
                <a:tc>
                  <a:txBody>
                    <a:bodyPr/>
                    <a:lstStyle/>
                    <a:p>
                      <a:pPr algn="l">
                        <a:lnSpc>
                          <a:spcPct val="115000"/>
                        </a:lnSpc>
                        <a:spcAft>
                          <a:spcPts val="600"/>
                        </a:spcAft>
                        <a:buNone/>
                      </a:pPr>
                      <a:r>
                        <a:rPr lang="fr-FR"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Choix de consommation durable </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835220586"/>
                  </a:ext>
                </a:extLst>
              </a:tr>
              <a:tr h="390853">
                <a:tc>
                  <a:txBody>
                    <a:bodyPr/>
                    <a:lstStyle/>
                    <a:p>
                      <a:pPr algn="r"/>
                      <a:r>
                        <a:rPr lang="en-CA" sz="1800" dirty="0"/>
                        <a:t>17</a:t>
                      </a:r>
                      <a:endParaRPr lang="en-US" sz="1800" dirty="0"/>
                    </a:p>
                  </a:txBody>
                  <a:tcPr/>
                </a:tc>
                <a:tc>
                  <a:txBody>
                    <a:bodyPr/>
                    <a:lstStyle/>
                    <a:p>
                      <a:pPr algn="l">
                        <a:lnSpc>
                          <a:spcPct val="115000"/>
                        </a:lnSpc>
                        <a:spcAft>
                          <a:spcPts val="600"/>
                        </a:spcAft>
                        <a:buNone/>
                      </a:pPr>
                      <a:r>
                        <a:rPr lang="fr-FR"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Prévention des risques biotechnologiques </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2797812643"/>
                  </a:ext>
                </a:extLst>
              </a:tr>
              <a:tr h="390853">
                <a:tc>
                  <a:txBody>
                    <a:bodyPr/>
                    <a:lstStyle/>
                    <a:p>
                      <a:pPr algn="r"/>
                      <a:r>
                        <a:rPr lang="en-CA" sz="1800" dirty="0"/>
                        <a:t>18</a:t>
                      </a:r>
                      <a:endParaRPr lang="en-US" sz="1800" dirty="0"/>
                    </a:p>
                  </a:txBody>
                  <a:tcPr/>
                </a:tc>
                <a:tc>
                  <a:txBody>
                    <a:bodyPr/>
                    <a:lstStyle/>
                    <a:p>
                      <a:pPr algn="l">
                        <a:lnSpc>
                          <a:spcPct val="115000"/>
                        </a:lnSpc>
                        <a:spcAft>
                          <a:spcPts val="600"/>
                        </a:spcAft>
                        <a:buNone/>
                      </a:pPr>
                      <a:r>
                        <a:rPr lang="fr-FR"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Incitations positives et négatives.</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2315718472"/>
                  </a:ext>
                </a:extLst>
              </a:tr>
              <a:tr h="390853">
                <a:tc>
                  <a:txBody>
                    <a:bodyPr/>
                    <a:lstStyle/>
                    <a:p>
                      <a:pPr algn="r"/>
                      <a:r>
                        <a:rPr lang="en-CA" sz="1800" dirty="0"/>
                        <a:t>19</a:t>
                      </a:r>
                      <a:endParaRPr lang="en-US" sz="1800" dirty="0"/>
                    </a:p>
                  </a:txBody>
                  <a:tcPr/>
                </a:tc>
                <a:tc>
                  <a:txBody>
                    <a:bodyPr/>
                    <a:lstStyle/>
                    <a:p>
                      <a:pPr algn="l">
                        <a:lnSpc>
                          <a:spcPct val="115000"/>
                        </a:lnSpc>
                        <a:spcAft>
                          <a:spcPts val="600"/>
                        </a:spcAft>
                        <a:buNone/>
                      </a:pPr>
                      <a:r>
                        <a:rPr lang="fr-FR"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Mobilisation des ressources financières </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3562338425"/>
                  </a:ext>
                </a:extLst>
              </a:tr>
              <a:tr h="390853">
                <a:tc>
                  <a:txBody>
                    <a:bodyPr/>
                    <a:lstStyle/>
                    <a:p>
                      <a:pPr algn="r"/>
                      <a:r>
                        <a:rPr lang="en-CA" sz="1800" dirty="0"/>
                        <a:t>20</a:t>
                      </a:r>
                      <a:endParaRPr lang="en-US" sz="1800" dirty="0"/>
                    </a:p>
                  </a:txBody>
                  <a:tcPr/>
                </a:tc>
                <a:tc>
                  <a:txBody>
                    <a:bodyPr/>
                    <a:lstStyle/>
                    <a:p>
                      <a:pPr algn="l">
                        <a:lnSpc>
                          <a:spcPct val="115000"/>
                        </a:lnSpc>
                        <a:spcAft>
                          <a:spcPts val="600"/>
                        </a:spcAft>
                        <a:buNone/>
                      </a:pPr>
                      <a:r>
                        <a:rPr lang="fr-FR"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Capacités scientifiques et savoirs traditionnels </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1724127190"/>
                  </a:ext>
                </a:extLst>
              </a:tr>
              <a:tr h="390853">
                <a:tc>
                  <a:txBody>
                    <a:bodyPr/>
                    <a:lstStyle/>
                    <a:p>
                      <a:pPr algn="r"/>
                      <a:r>
                        <a:rPr lang="en-CA" sz="1800" dirty="0"/>
                        <a:t>21</a:t>
                      </a:r>
                      <a:endParaRPr lang="en-US" sz="1800" dirty="0"/>
                    </a:p>
                  </a:txBody>
                  <a:tcPr/>
                </a:tc>
                <a:tc>
                  <a:txBody>
                    <a:bodyPr/>
                    <a:lstStyle/>
                    <a:p>
                      <a:pPr algn="l">
                        <a:lnSpc>
                          <a:spcPct val="115000"/>
                        </a:lnSpc>
                        <a:spcAft>
                          <a:spcPts val="600"/>
                        </a:spcAft>
                        <a:buNone/>
                      </a:pPr>
                      <a:r>
                        <a:rPr lang="fr-FR"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Accès équitable aux données et savoirs </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3638200225"/>
                  </a:ext>
                </a:extLst>
              </a:tr>
              <a:tr h="623350">
                <a:tc>
                  <a:txBody>
                    <a:bodyPr/>
                    <a:lstStyle/>
                    <a:p>
                      <a:pPr algn="r"/>
                      <a:r>
                        <a:rPr lang="en-CA" sz="1800" dirty="0"/>
                        <a:t>22</a:t>
                      </a:r>
                      <a:endParaRPr lang="en-US" sz="1800" dirty="0"/>
                    </a:p>
                  </a:txBody>
                  <a:tcPr/>
                </a:tc>
                <a:tc>
                  <a:txBody>
                    <a:bodyPr/>
                    <a:lstStyle/>
                    <a:p>
                      <a:pPr algn="l">
                        <a:lnSpc>
                          <a:spcPct val="115000"/>
                        </a:lnSpc>
                        <a:spcAft>
                          <a:spcPts val="600"/>
                        </a:spcAft>
                        <a:buNone/>
                      </a:pPr>
                      <a:r>
                        <a:rPr lang="fr-FR" sz="18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Participation des Peuples Autochtones pygmées et des communautés locales </a:t>
                      </a:r>
                      <a:endParaRPr lang="en-US" sz="1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1661812364"/>
                  </a:ext>
                </a:extLst>
              </a:tr>
              <a:tr h="623350">
                <a:tc>
                  <a:txBody>
                    <a:bodyPr/>
                    <a:lstStyle/>
                    <a:p>
                      <a:pPr algn="r"/>
                      <a:r>
                        <a:rPr lang="en-CA" sz="1800" dirty="0"/>
                        <a:t>23</a:t>
                      </a:r>
                      <a:endParaRPr lang="en-US" sz="1800" dirty="0"/>
                    </a:p>
                  </a:txBody>
                  <a:tcPr/>
                </a:tc>
                <a:tc>
                  <a:txBody>
                    <a:bodyPr/>
                    <a:lstStyle/>
                    <a:p>
                      <a:pPr algn="l">
                        <a:lnSpc>
                          <a:spcPct val="115000"/>
                        </a:lnSpc>
                        <a:spcAft>
                          <a:spcPts val="600"/>
                        </a:spcAft>
                        <a:buNone/>
                      </a:pPr>
                      <a:r>
                        <a:rPr lang="fr-FR"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Participation des femmes et jeunes, et égalité des genres.</a:t>
                      </a: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xmlns="" val="807892268"/>
                  </a:ext>
                </a:extLst>
              </a:tr>
            </a:tbl>
          </a:graphicData>
        </a:graphic>
      </p:graphicFrame>
    </p:spTree>
    <p:extLst>
      <p:ext uri="{BB962C8B-B14F-4D97-AF65-F5344CB8AC3E}">
        <p14:creationId xmlns:p14="http://schemas.microsoft.com/office/powerpoint/2010/main" val="2823148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6B499AC-98D0-AA5B-CFF5-C5C0590E1C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740B5548-6EDD-3688-A3AC-E9148EA89158}"/>
              </a:ext>
            </a:extLst>
          </p:cNvPr>
          <p:cNvSpPr>
            <a:spLocks noGrp="1"/>
          </p:cNvSpPr>
          <p:nvPr>
            <p:ph type="title"/>
          </p:nvPr>
        </p:nvSpPr>
        <p:spPr>
          <a:xfrm>
            <a:off x="492760" y="-356186"/>
            <a:ext cx="9778365" cy="1494596"/>
          </a:xfrm>
        </p:spPr>
        <p:txBody>
          <a:bodyPr/>
          <a:lstStyle/>
          <a:p>
            <a:r>
              <a:rPr lang="fr-FR" dirty="0"/>
              <a:t>Cohérence parfaite au niveau des textes mais contexte congolais: </a:t>
            </a:r>
            <a:r>
              <a:rPr lang="fr-FR" b="0" dirty="0">
                <a:latin typeface="+mn-lt"/>
              </a:rPr>
              <a:t>un exemple pour illustrer</a:t>
            </a:r>
            <a:endParaRPr lang="en-US" b="0" dirty="0">
              <a:latin typeface="+mn-lt"/>
            </a:endParaRPr>
          </a:p>
        </p:txBody>
      </p:sp>
      <p:pic>
        <p:nvPicPr>
          <p:cNvPr id="6" name="Graphic 5" descr="Badge with solid fill">
            <a:extLst>
              <a:ext uri="{FF2B5EF4-FFF2-40B4-BE49-F238E27FC236}">
                <a16:creationId xmlns:a16="http://schemas.microsoft.com/office/drawing/2014/main" xmlns="" id="{7AF987E5-CCBB-0EF5-8E6E-11E8FB05ABF8}"/>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0642654" y="197554"/>
            <a:ext cx="914400" cy="914400"/>
          </a:xfrm>
          <a:prstGeom prst="rect">
            <a:avLst/>
          </a:prstGeom>
        </p:spPr>
      </p:pic>
      <p:sp>
        <p:nvSpPr>
          <p:cNvPr id="4" name="Content Placeholder 3">
            <a:extLst>
              <a:ext uri="{FF2B5EF4-FFF2-40B4-BE49-F238E27FC236}">
                <a16:creationId xmlns:a16="http://schemas.microsoft.com/office/drawing/2014/main" xmlns="" id="{E2BB762E-A864-6634-D812-5896FADEDBD5}"/>
              </a:ext>
            </a:extLst>
          </p:cNvPr>
          <p:cNvSpPr>
            <a:spLocks noGrp="1"/>
          </p:cNvSpPr>
          <p:nvPr>
            <p:ph sz="quarter" idx="15"/>
          </p:nvPr>
        </p:nvSpPr>
        <p:spPr/>
        <p:txBody>
          <a:bodyPr/>
          <a:lstStyle/>
          <a:p>
            <a:endParaRPr lang="en-US"/>
          </a:p>
        </p:txBody>
      </p:sp>
      <p:sp>
        <p:nvSpPr>
          <p:cNvPr id="5" name="Content Placeholder 2">
            <a:extLst>
              <a:ext uri="{FF2B5EF4-FFF2-40B4-BE49-F238E27FC236}">
                <a16:creationId xmlns:a16="http://schemas.microsoft.com/office/drawing/2014/main" xmlns="" id="{63D0472D-39AD-EDB2-F766-1D1111AE88A1}"/>
              </a:ext>
            </a:extLst>
          </p:cNvPr>
          <p:cNvSpPr txBox="1">
            <a:spLocks/>
          </p:cNvSpPr>
          <p:nvPr/>
        </p:nvSpPr>
        <p:spPr>
          <a:xfrm>
            <a:off x="492760" y="1138411"/>
            <a:ext cx="10645140" cy="5719590"/>
          </a:xfrm>
          <a:prstGeom prst="rect">
            <a:avLst/>
          </a:prstGeom>
          <a:solidFill>
            <a:schemeClr val="tx2">
              <a:lumMod val="20000"/>
              <a:lumOff val="80000"/>
            </a:schemeClr>
          </a:solidFill>
        </p:spPr>
        <p:txBody>
          <a:bodyPr vert="horz" lIns="0" tIns="45720" rIns="0" bIns="0" rtlCol="0">
            <a:noAutofit/>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283464"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59436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82296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100584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0"/>
              </a:spcBef>
              <a:buFont typeface="Wingdings" panose="05000000000000000000" pitchFamily="2" charset="2"/>
              <a:buChar char="§"/>
            </a:pPr>
            <a:r>
              <a:rPr lang="fr-FR" sz="1800" b="1" dirty="0"/>
              <a:t>Cible 3 du CMBKM </a:t>
            </a:r>
          </a:p>
          <a:p>
            <a:pPr>
              <a:lnSpc>
                <a:spcPct val="100000"/>
              </a:lnSpc>
              <a:spcBef>
                <a:spcPts val="0"/>
              </a:spcBef>
            </a:pPr>
            <a:r>
              <a:rPr lang="fr-FR" sz="1800" dirty="0"/>
              <a:t>Faire en sorte que, d'ici à 2030, au moins 30 % des zones terrestres et des eaux intérieures, ainsi que des zones marines et côtières, en particulier les zones d’une grande importance pour la biodiversité </a:t>
            </a:r>
            <a:r>
              <a:rPr lang="fr-FR" sz="1800" dirty="0">
                <a:solidFill>
                  <a:schemeClr val="accent5">
                    <a:lumMod val="75000"/>
                  </a:schemeClr>
                </a:solidFill>
              </a:rPr>
              <a:t>et les fonctions et services écosystémiques, </a:t>
            </a:r>
            <a:r>
              <a:rPr lang="fr-FR" sz="1800" dirty="0"/>
              <a:t>soient dûment conservées et gérées grâce à la mise en place d'aires protégées écologiquement représentatives, bien reliées et équitablement gérées et à d'autres mesures efficaces de conservation par zone, et </a:t>
            </a:r>
            <a:r>
              <a:rPr lang="fr-FR" sz="1800" dirty="0">
                <a:solidFill>
                  <a:srgbClr val="0070C0"/>
                </a:solidFill>
              </a:rPr>
              <a:t>veiller à créer les moyens nécessaires</a:t>
            </a:r>
            <a:r>
              <a:rPr lang="fr-FR" sz="1800" dirty="0"/>
              <a:t> à cette fin, tout en reconnaissant les territoires autochtones et traditionnels, s'il y a lieu, et en intégrant les zones concernées dans les paysages terrestres et marins plus vastes et les océans, en veillant en outre à ce que l'utilisation durable, lorsqu'elle est appropriée dans ces zones, soit pleinement compatible avec les objectifs de conservation et respecte les droits des peuples autochtones et des communautés locales, y compris concernant leurs territoires traditionnels.</a:t>
            </a:r>
          </a:p>
          <a:p>
            <a:pPr marL="342900" indent="-342900">
              <a:lnSpc>
                <a:spcPct val="100000"/>
              </a:lnSpc>
              <a:spcBef>
                <a:spcPts val="0"/>
              </a:spcBef>
              <a:buFont typeface="Wingdings" panose="05000000000000000000" pitchFamily="2" charset="2"/>
              <a:buChar char="§"/>
            </a:pPr>
            <a:r>
              <a:rPr lang="fr-FR" sz="1800" b="1" dirty="0"/>
              <a:t>Objectif 3 de la de SPANB 2025-2030</a:t>
            </a:r>
          </a:p>
          <a:p>
            <a:pPr>
              <a:lnSpc>
                <a:spcPct val="100000"/>
              </a:lnSpc>
              <a:spcBef>
                <a:spcPts val="0"/>
              </a:spcBef>
            </a:pPr>
            <a:r>
              <a:rPr lang="fr-FR" sz="1800" dirty="0"/>
              <a:t>D’ici 2030, au moins 30 % des zones terrestres, des eaux intérieures, ainsi que des zones marines et côtières, en particulier les zones clés de la biodiversité, sont conservées et gérées de </a:t>
            </a:r>
            <a:r>
              <a:rPr lang="fr-FR" sz="1800" dirty="0">
                <a:solidFill>
                  <a:schemeClr val="accent5">
                    <a:lumMod val="75000"/>
                  </a:schemeClr>
                </a:solidFill>
              </a:rPr>
              <a:t>manière efficace</a:t>
            </a:r>
            <a:r>
              <a:rPr lang="fr-FR" sz="1800" dirty="0"/>
              <a:t>, notamment grâce à un réseau d’aires protégées écologiquement représentatives, connectées et équitablement gérées </a:t>
            </a:r>
            <a:r>
              <a:rPr lang="fr-FR" sz="1800" dirty="0">
                <a:solidFill>
                  <a:schemeClr val="accent5">
                    <a:lumMod val="75000"/>
                  </a:schemeClr>
                </a:solidFill>
              </a:rPr>
              <a:t>et </a:t>
            </a:r>
            <a:r>
              <a:rPr lang="fr-FR" sz="1800" dirty="0">
                <a:solidFill>
                  <a:srgbClr val="0070C0"/>
                </a:solidFill>
              </a:rPr>
              <a:t>dotées de moyens nécessaires</a:t>
            </a:r>
            <a:r>
              <a:rPr lang="fr-FR" sz="1800" dirty="0"/>
              <a:t>, ainsi qu’à d’autres mesures de conservation efficaces par zone, incluant et intégrant une gestion des zones concernées dans des paysages plus vastes, </a:t>
            </a:r>
            <a:r>
              <a:rPr lang="fr-FR" sz="1800" dirty="0">
                <a:solidFill>
                  <a:srgbClr val="C00000"/>
                </a:solidFill>
              </a:rPr>
              <a:t>la reconnaissance et la sécurisation des aires </a:t>
            </a:r>
            <a:r>
              <a:rPr lang="fr-FR" sz="1800" dirty="0"/>
              <a:t>et territoires traditionnels </a:t>
            </a:r>
            <a:r>
              <a:rPr lang="fr-FR" sz="1800" dirty="0">
                <a:solidFill>
                  <a:srgbClr val="C00000"/>
                </a:solidFill>
              </a:rPr>
              <a:t>du patrimoine autochtone et communautaire</a:t>
            </a:r>
            <a:r>
              <a:rPr lang="fr-FR" sz="1800" dirty="0"/>
              <a:t>, ainsi que l’utilisation durable des ressources biologiques, qui respecte </a:t>
            </a:r>
            <a:r>
              <a:rPr lang="fr-FR" sz="1800" dirty="0">
                <a:solidFill>
                  <a:srgbClr val="C00000"/>
                </a:solidFill>
              </a:rPr>
              <a:t>et promeut  </a:t>
            </a:r>
            <a:r>
              <a:rPr lang="fr-FR" sz="1800" dirty="0"/>
              <a:t>les droits des Peuples Autochtones </a:t>
            </a:r>
            <a:r>
              <a:rPr lang="fr-FR" sz="1800" dirty="0">
                <a:solidFill>
                  <a:srgbClr val="C00000"/>
                </a:solidFill>
              </a:rPr>
              <a:t>pygmées</a:t>
            </a:r>
            <a:r>
              <a:rPr lang="fr-FR" sz="1800" dirty="0"/>
              <a:t> et des communautés locales.</a:t>
            </a:r>
          </a:p>
          <a:p>
            <a:pPr>
              <a:lnSpc>
                <a:spcPct val="100000"/>
              </a:lnSpc>
              <a:spcBef>
                <a:spcPts val="0"/>
              </a:spcBef>
            </a:pPr>
            <a:endParaRPr lang="en-US" dirty="0"/>
          </a:p>
        </p:txBody>
      </p:sp>
    </p:spTree>
    <p:extLst>
      <p:ext uri="{BB962C8B-B14F-4D97-AF65-F5344CB8AC3E}">
        <p14:creationId xmlns:p14="http://schemas.microsoft.com/office/powerpoint/2010/main" val="149111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C619183-F14E-ABB5-4D2E-24A817A9A5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CC09C2C4-400E-DCF0-E632-D3697A4F028A}"/>
              </a:ext>
            </a:extLst>
          </p:cNvPr>
          <p:cNvSpPr>
            <a:spLocks noGrp="1"/>
          </p:cNvSpPr>
          <p:nvPr>
            <p:ph type="title"/>
          </p:nvPr>
        </p:nvSpPr>
        <p:spPr>
          <a:xfrm>
            <a:off x="492760" y="-356186"/>
            <a:ext cx="9778365" cy="1494596"/>
          </a:xfrm>
        </p:spPr>
        <p:txBody>
          <a:bodyPr/>
          <a:lstStyle/>
          <a:p>
            <a:r>
              <a:rPr lang="fr-FR" dirty="0"/>
              <a:t>Améliorations: Par exemple Objectif 3</a:t>
            </a:r>
            <a:endParaRPr lang="en-US" dirty="0"/>
          </a:p>
        </p:txBody>
      </p:sp>
      <p:pic>
        <p:nvPicPr>
          <p:cNvPr id="6" name="Graphic 5" descr="Badge with solid fill">
            <a:extLst>
              <a:ext uri="{FF2B5EF4-FFF2-40B4-BE49-F238E27FC236}">
                <a16:creationId xmlns:a16="http://schemas.microsoft.com/office/drawing/2014/main" xmlns="" id="{F4DAF855-53F7-DB18-E0F9-633710B06C10}"/>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0642654" y="197554"/>
            <a:ext cx="914400" cy="914400"/>
          </a:xfrm>
          <a:prstGeom prst="rect">
            <a:avLst/>
          </a:prstGeom>
        </p:spPr>
      </p:pic>
      <p:sp>
        <p:nvSpPr>
          <p:cNvPr id="4" name="Content Placeholder 3">
            <a:extLst>
              <a:ext uri="{FF2B5EF4-FFF2-40B4-BE49-F238E27FC236}">
                <a16:creationId xmlns:a16="http://schemas.microsoft.com/office/drawing/2014/main" xmlns="" id="{816E2051-697B-B289-BF23-33896954D34E}"/>
              </a:ext>
            </a:extLst>
          </p:cNvPr>
          <p:cNvSpPr>
            <a:spLocks noGrp="1"/>
          </p:cNvSpPr>
          <p:nvPr>
            <p:ph sz="quarter" idx="15"/>
          </p:nvPr>
        </p:nvSpPr>
        <p:spPr/>
        <p:txBody>
          <a:bodyPr/>
          <a:lstStyle/>
          <a:p>
            <a:endParaRPr lang="en-US"/>
          </a:p>
        </p:txBody>
      </p:sp>
      <p:sp>
        <p:nvSpPr>
          <p:cNvPr id="5" name="Content Placeholder 2">
            <a:extLst>
              <a:ext uri="{FF2B5EF4-FFF2-40B4-BE49-F238E27FC236}">
                <a16:creationId xmlns:a16="http://schemas.microsoft.com/office/drawing/2014/main" xmlns="" id="{771CA80A-9AC0-6DCB-8FE2-578BCB402798}"/>
              </a:ext>
            </a:extLst>
          </p:cNvPr>
          <p:cNvSpPr txBox="1">
            <a:spLocks/>
          </p:cNvSpPr>
          <p:nvPr/>
        </p:nvSpPr>
        <p:spPr>
          <a:xfrm>
            <a:off x="594360" y="1390643"/>
            <a:ext cx="10645140" cy="5431723"/>
          </a:xfrm>
          <a:prstGeom prst="rect">
            <a:avLst/>
          </a:prstGeom>
          <a:solidFill>
            <a:schemeClr val="tx2">
              <a:lumMod val="20000"/>
              <a:lumOff val="80000"/>
            </a:schemeClr>
          </a:solidFill>
        </p:spPr>
        <p:txBody>
          <a:bodyPr vert="horz" lIns="0" tIns="45720" rIns="0" bIns="0" rtlCol="0">
            <a:noAutofit/>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283464"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59436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82296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100584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fr-FR" b="1" dirty="0"/>
              <a:t>Formulation </a:t>
            </a:r>
          </a:p>
          <a:p>
            <a:pPr>
              <a:lnSpc>
                <a:spcPct val="100000"/>
              </a:lnSpc>
              <a:spcBef>
                <a:spcPts val="0"/>
              </a:spcBef>
            </a:pPr>
            <a:r>
              <a:rPr lang="fr-FR" dirty="0"/>
              <a:t>D’ici 2030, au moins 30 % des zones terrestres, des eaux intérieures, ainsi que des zones marines et côtières, en particulier les zones clés de la biodiversité, sont conservées et gérées de manière efficace, notamment grâce à un réseau d’aires protégées écologiquement représentatives, connectées et équitablement gérées et dotées de moyens nécessaires, ainsi qu’à d’autres mesures de conservation efficaces par zone, incluant et intégrant une gestion des zones concernées dans des paysages plus vastes, la reconnaissance et la sécurisation des aires et territoires traditionnels du patrimoine autochtone et communautaire, ainsi que l’utilisation durable des ressources biologiques, qui respecte et promeut  les droits des Peuples Autochtones pygmées et des communautés locales.</a:t>
            </a:r>
          </a:p>
          <a:p>
            <a:pPr>
              <a:lnSpc>
                <a:spcPct val="100000"/>
              </a:lnSpc>
              <a:spcBef>
                <a:spcPts val="1200"/>
              </a:spcBef>
            </a:pPr>
            <a:r>
              <a:rPr lang="fr-FR" b="1" dirty="0"/>
              <a:t>Formulation abrégée</a:t>
            </a:r>
          </a:p>
          <a:p>
            <a:pPr>
              <a:lnSpc>
                <a:spcPct val="100000"/>
              </a:lnSpc>
              <a:spcBef>
                <a:spcPts val="0"/>
              </a:spcBef>
            </a:pPr>
            <a:r>
              <a:rPr lang="fr-FR" dirty="0"/>
              <a:t>D’ici 2030, étendre à au moins 30 % du territoire national les zones conservées efficacement et gérées durablement.</a:t>
            </a:r>
          </a:p>
          <a:p>
            <a:pPr>
              <a:lnSpc>
                <a:spcPct val="100000"/>
              </a:lnSpc>
              <a:spcBef>
                <a:spcPts val="1200"/>
              </a:spcBef>
            </a:pPr>
            <a:r>
              <a:rPr lang="fr-FR" b="1" dirty="0"/>
              <a:t>Titre</a:t>
            </a:r>
          </a:p>
          <a:p>
            <a:pPr>
              <a:lnSpc>
                <a:spcPct val="100000"/>
              </a:lnSpc>
              <a:spcBef>
                <a:spcPts val="0"/>
              </a:spcBef>
            </a:pPr>
            <a:r>
              <a:rPr lang="fr-FR" dirty="0"/>
              <a:t>Expansion du réseau national d’aires protégées, comprenant les autres zones conservées efficacement</a:t>
            </a:r>
          </a:p>
          <a:p>
            <a:pPr>
              <a:lnSpc>
                <a:spcPct val="100000"/>
              </a:lnSpc>
              <a:spcBef>
                <a:spcPts val="0"/>
              </a:spcBef>
            </a:pPr>
            <a:endParaRPr lang="fr-FR" sz="1800" dirty="0"/>
          </a:p>
          <a:p>
            <a:pPr>
              <a:lnSpc>
                <a:spcPct val="100000"/>
              </a:lnSpc>
              <a:spcBef>
                <a:spcPts val="0"/>
              </a:spcBef>
            </a:pPr>
            <a:endParaRPr lang="en-US" dirty="0"/>
          </a:p>
        </p:txBody>
      </p:sp>
    </p:spTree>
    <p:extLst>
      <p:ext uri="{BB962C8B-B14F-4D97-AF65-F5344CB8AC3E}">
        <p14:creationId xmlns:p14="http://schemas.microsoft.com/office/powerpoint/2010/main" val="857935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39B47D9-F08B-CDE4-4A4F-748D54A304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87C8ECA7-D93E-7DAE-9811-9979DF8988E3}"/>
              </a:ext>
            </a:extLst>
          </p:cNvPr>
          <p:cNvSpPr>
            <a:spLocks noGrp="1"/>
          </p:cNvSpPr>
          <p:nvPr>
            <p:ph type="title"/>
          </p:nvPr>
        </p:nvSpPr>
        <p:spPr>
          <a:xfrm>
            <a:off x="2467125" y="452320"/>
            <a:ext cx="7618236" cy="1494596"/>
          </a:xfrm>
        </p:spPr>
        <p:txBody>
          <a:bodyPr/>
          <a:lstStyle/>
          <a:p>
            <a:pPr>
              <a:lnSpc>
                <a:spcPct val="100000"/>
              </a:lnSpc>
            </a:pPr>
            <a:r>
              <a:rPr lang="fr-FR" sz="3200" dirty="0"/>
              <a:t>Organisation stratégique des 25 objectifs de la SPANB</a:t>
            </a:r>
            <a:endParaRPr lang="en-US" sz="3200" dirty="0">
              <a:solidFill>
                <a:srgbClr val="FF0000"/>
              </a:solidFill>
            </a:endParaRPr>
          </a:p>
        </p:txBody>
      </p:sp>
      <p:pic>
        <p:nvPicPr>
          <p:cNvPr id="6" name="Graphic 5" descr="Badge with solid fill">
            <a:extLst>
              <a:ext uri="{FF2B5EF4-FFF2-40B4-BE49-F238E27FC236}">
                <a16:creationId xmlns:a16="http://schemas.microsoft.com/office/drawing/2014/main" xmlns="" id="{214F4885-1D46-34E3-2F09-0967F5A75AEC}"/>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0642654" y="197554"/>
            <a:ext cx="914400" cy="914400"/>
          </a:xfrm>
          <a:prstGeom prst="rect">
            <a:avLst/>
          </a:prstGeom>
        </p:spPr>
      </p:pic>
      <p:sp>
        <p:nvSpPr>
          <p:cNvPr id="4" name="Content Placeholder 3">
            <a:extLst>
              <a:ext uri="{FF2B5EF4-FFF2-40B4-BE49-F238E27FC236}">
                <a16:creationId xmlns:a16="http://schemas.microsoft.com/office/drawing/2014/main" xmlns="" id="{2F81DCCD-EDB7-468E-F409-12DA84A971AF}"/>
              </a:ext>
            </a:extLst>
          </p:cNvPr>
          <p:cNvSpPr>
            <a:spLocks noGrp="1"/>
          </p:cNvSpPr>
          <p:nvPr>
            <p:ph sz="quarter" idx="15"/>
          </p:nvPr>
        </p:nvSpPr>
        <p:spPr/>
        <p:txBody>
          <a:bodyPr/>
          <a:lstStyle/>
          <a:p>
            <a:endParaRPr lang="en-US" dirty="0"/>
          </a:p>
        </p:txBody>
      </p:sp>
      <p:sp>
        <p:nvSpPr>
          <p:cNvPr id="5" name="Content Placeholder 2">
            <a:extLst>
              <a:ext uri="{FF2B5EF4-FFF2-40B4-BE49-F238E27FC236}">
                <a16:creationId xmlns:a16="http://schemas.microsoft.com/office/drawing/2014/main" xmlns="" id="{C6189044-302A-8C66-5B7F-6451628C4725}"/>
              </a:ext>
            </a:extLst>
          </p:cNvPr>
          <p:cNvSpPr txBox="1">
            <a:spLocks/>
          </p:cNvSpPr>
          <p:nvPr/>
        </p:nvSpPr>
        <p:spPr>
          <a:xfrm>
            <a:off x="2467125" y="2399235"/>
            <a:ext cx="8586610" cy="3285779"/>
          </a:xfrm>
          <a:prstGeom prst="rect">
            <a:avLst/>
          </a:prstGeom>
          <a:solidFill>
            <a:schemeClr val="tx2">
              <a:lumMod val="20000"/>
              <a:lumOff val="80000"/>
            </a:schemeClr>
          </a:solidFill>
        </p:spPr>
        <p:txBody>
          <a:bodyPr vert="horz" lIns="0" tIns="45720" rIns="0" bIns="0" rtlCol="0">
            <a:noAutofit/>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283464"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59436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82296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100584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r-FR" b="1" dirty="0"/>
              <a:t>5 axes stratégiques issus de la Vision 2050 de la RDC</a:t>
            </a:r>
            <a:r>
              <a:rPr lang="fr-FR" dirty="0"/>
              <a:t/>
            </a:r>
            <a:br>
              <a:rPr lang="fr-FR" dirty="0"/>
            </a:br>
            <a:r>
              <a:rPr lang="fr-FR" i="1" dirty="0"/>
              <a:t>Conservation</a:t>
            </a:r>
            <a:r>
              <a:rPr lang="fr-FR" dirty="0"/>
              <a:t>, </a:t>
            </a:r>
            <a:r>
              <a:rPr lang="fr-FR" i="1" dirty="0"/>
              <a:t>Restauration</a:t>
            </a:r>
            <a:r>
              <a:rPr lang="fr-FR" dirty="0"/>
              <a:t>, </a:t>
            </a:r>
            <a:r>
              <a:rPr lang="fr-FR" i="1" dirty="0"/>
              <a:t>Utilisation durable</a:t>
            </a:r>
            <a:r>
              <a:rPr lang="fr-FR" dirty="0"/>
              <a:t>, </a:t>
            </a:r>
            <a:r>
              <a:rPr lang="fr-FR" i="1" dirty="0"/>
              <a:t>Valorisation économique</a:t>
            </a:r>
            <a:r>
              <a:rPr lang="fr-FR" dirty="0"/>
              <a:t>, </a:t>
            </a:r>
            <a:r>
              <a:rPr lang="fr-FR" i="1" dirty="0"/>
              <a:t>Gouvernance</a:t>
            </a:r>
            <a:endParaRPr lang="fr-FR" dirty="0"/>
          </a:p>
          <a:p>
            <a:pPr>
              <a:lnSpc>
                <a:spcPct val="100000"/>
              </a:lnSpc>
            </a:pPr>
            <a:r>
              <a:rPr lang="fr-FR" b="1" dirty="0"/>
              <a:t>5 piliers stratégiques alignés sur la Stratégie africaine (ABSAP 2023–2030)</a:t>
            </a:r>
            <a:br>
              <a:rPr lang="fr-FR" b="1" dirty="0"/>
            </a:br>
            <a:r>
              <a:rPr lang="fr-FR" i="1" dirty="0"/>
              <a:t>Assurent cohérence avec le </a:t>
            </a:r>
            <a:r>
              <a:rPr lang="fr-FR" b="1" i="1" dirty="0"/>
              <a:t>CMBKM</a:t>
            </a:r>
            <a:r>
              <a:rPr lang="fr-FR" i="1" dirty="0"/>
              <a:t>, les </a:t>
            </a:r>
            <a:r>
              <a:rPr lang="fr-FR" b="1" i="1" dirty="0"/>
              <a:t>ODD</a:t>
            </a:r>
            <a:r>
              <a:rPr lang="fr-FR" i="1" dirty="0"/>
              <a:t> et les </a:t>
            </a:r>
            <a:r>
              <a:rPr lang="fr-FR" b="1" i="1" dirty="0"/>
              <a:t>engagements multilatéraux</a:t>
            </a:r>
            <a:endParaRPr lang="fr-FR" i="1" dirty="0"/>
          </a:p>
          <a:p>
            <a:pPr>
              <a:lnSpc>
                <a:spcPct val="100000"/>
              </a:lnSpc>
            </a:pPr>
            <a:r>
              <a:rPr lang="fr-FR" b="1" dirty="0"/>
              <a:t>Pourquoi cette double structuration</a:t>
            </a:r>
          </a:p>
          <a:p>
            <a:pPr marL="342900" indent="-342900">
              <a:lnSpc>
                <a:spcPct val="100000"/>
              </a:lnSpc>
              <a:spcBef>
                <a:spcPts val="0"/>
              </a:spcBef>
              <a:buFont typeface="Wingdings" panose="05000000000000000000" pitchFamily="2" charset="2"/>
              <a:buChar char="§"/>
            </a:pPr>
            <a:r>
              <a:rPr lang="fr-FR" dirty="0"/>
              <a:t>Appropriation nationale renforcée</a:t>
            </a:r>
          </a:p>
          <a:p>
            <a:pPr marL="342900" indent="-342900">
              <a:lnSpc>
                <a:spcPct val="100000"/>
              </a:lnSpc>
              <a:spcBef>
                <a:spcPts val="0"/>
              </a:spcBef>
              <a:buFont typeface="Wingdings" panose="05000000000000000000" pitchFamily="2" charset="2"/>
              <a:buChar char="§"/>
            </a:pPr>
            <a:r>
              <a:rPr lang="fr-FR" dirty="0"/>
              <a:t>Compatibilité avec les cadres internationaux</a:t>
            </a:r>
          </a:p>
          <a:p>
            <a:pPr marL="342900" indent="-342900">
              <a:lnSpc>
                <a:spcPct val="100000"/>
              </a:lnSpc>
              <a:spcBef>
                <a:spcPts val="0"/>
              </a:spcBef>
              <a:buFont typeface="Wingdings" panose="05000000000000000000" pitchFamily="2" charset="2"/>
              <a:buChar char="§"/>
            </a:pPr>
            <a:r>
              <a:rPr lang="fr-FR" dirty="0"/>
              <a:t>Meilleur accès aux financements et suivi efficace</a:t>
            </a:r>
          </a:p>
          <a:p>
            <a:pPr>
              <a:lnSpc>
                <a:spcPct val="100000"/>
              </a:lnSpc>
              <a:spcBef>
                <a:spcPts val="0"/>
              </a:spcBef>
            </a:pPr>
            <a:endParaRPr lang="fr-FR" sz="1800" dirty="0"/>
          </a:p>
          <a:p>
            <a:pPr>
              <a:lnSpc>
                <a:spcPct val="100000"/>
              </a:lnSpc>
              <a:spcBef>
                <a:spcPts val="0"/>
              </a:spcBef>
            </a:pPr>
            <a:endParaRPr lang="en-US" dirty="0"/>
          </a:p>
        </p:txBody>
      </p:sp>
      <p:pic>
        <p:nvPicPr>
          <p:cNvPr id="3" name="Picture 2">
            <a:extLst>
              <a:ext uri="{FF2B5EF4-FFF2-40B4-BE49-F238E27FC236}">
                <a16:creationId xmlns:a16="http://schemas.microsoft.com/office/drawing/2014/main" xmlns="" id="{EA1C8A3C-3315-2A6F-FC2B-5BEB46CBD90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35" y="0"/>
            <a:ext cx="2465290" cy="300848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xmlns="" id="{621177D6-99C3-5247-131A-680EBF9F3B8A}"/>
              </a:ext>
            </a:extLst>
          </p:cNvPr>
          <p:cNvSpPr txBox="1"/>
          <p:nvPr/>
        </p:nvSpPr>
        <p:spPr>
          <a:xfrm>
            <a:off x="-13405" y="2685323"/>
            <a:ext cx="2465290" cy="369332"/>
          </a:xfrm>
          <a:prstGeom prst="rect">
            <a:avLst/>
          </a:prstGeom>
          <a:solidFill>
            <a:schemeClr val="tx1"/>
          </a:solidFill>
        </p:spPr>
        <p:txBody>
          <a:bodyPr wrap="square" rtlCol="0">
            <a:spAutoFit/>
          </a:bodyPr>
          <a:lstStyle/>
          <a:p>
            <a:r>
              <a:rPr lang="en-US" sz="600" dirty="0">
                <a:solidFill>
                  <a:schemeClr val="tx1">
                    <a:lumMod val="85000"/>
                  </a:schemeClr>
                </a:solidFill>
              </a:rPr>
              <a:t>https://es.dreamstime.com/hombre-con-estr%C3%A9s-o-dolor-de-cabeza-dibujos-animados-para-port%C3%A1tiles-un-estresado-una-caricatura-laptop-image235749964</a:t>
            </a:r>
          </a:p>
        </p:txBody>
      </p:sp>
    </p:spTree>
    <p:extLst>
      <p:ext uri="{BB962C8B-B14F-4D97-AF65-F5344CB8AC3E}">
        <p14:creationId xmlns:p14="http://schemas.microsoft.com/office/powerpoint/2010/main" val="14064623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045F21E-9BFB-9695-4DDA-F213420E3AF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xmlns="" id="{043D7205-05B8-EA4B-03FD-7E618F77510C}"/>
              </a:ext>
            </a:extLst>
          </p:cNvPr>
          <p:cNvPicPr>
            <a:picLocks noChangeAspect="1"/>
          </p:cNvPicPr>
          <p:nvPr/>
        </p:nvPicPr>
        <p:blipFill>
          <a:blip r:embed="rId3"/>
          <a:stretch>
            <a:fillRect/>
          </a:stretch>
        </p:blipFill>
        <p:spPr>
          <a:xfrm>
            <a:off x="0" y="2958748"/>
            <a:ext cx="3119261" cy="2338277"/>
          </a:xfrm>
          <a:prstGeom prst="rect">
            <a:avLst/>
          </a:prstGeom>
        </p:spPr>
      </p:pic>
      <p:sp>
        <p:nvSpPr>
          <p:cNvPr id="2" name="Title 1">
            <a:extLst>
              <a:ext uri="{FF2B5EF4-FFF2-40B4-BE49-F238E27FC236}">
                <a16:creationId xmlns:a16="http://schemas.microsoft.com/office/drawing/2014/main" xmlns="" id="{4BB82A74-25A8-A5A3-4FDF-1DB46B1B5EBE}"/>
              </a:ext>
            </a:extLst>
          </p:cNvPr>
          <p:cNvSpPr>
            <a:spLocks noGrp="1"/>
          </p:cNvSpPr>
          <p:nvPr>
            <p:ph type="title"/>
          </p:nvPr>
        </p:nvSpPr>
        <p:spPr>
          <a:xfrm>
            <a:off x="593724" y="341487"/>
            <a:ext cx="9778365" cy="1494596"/>
          </a:xfrm>
        </p:spPr>
        <p:txBody>
          <a:bodyPr/>
          <a:lstStyle/>
          <a:p>
            <a:r>
              <a:rPr lang="fr-FR" sz="3200" dirty="0"/>
              <a:t>Les 5 axes stratégiques issus de la Vision 2050 de la RDC</a:t>
            </a:r>
            <a:endParaRPr lang="en-US" sz="3200" dirty="0"/>
          </a:p>
        </p:txBody>
      </p:sp>
      <p:pic>
        <p:nvPicPr>
          <p:cNvPr id="6" name="Graphic 5" descr="Badge with solid fill">
            <a:extLst>
              <a:ext uri="{FF2B5EF4-FFF2-40B4-BE49-F238E27FC236}">
                <a16:creationId xmlns:a16="http://schemas.microsoft.com/office/drawing/2014/main" xmlns="" id="{DA359933-7EB2-2A86-14EE-306097A99057}"/>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0642654" y="197554"/>
            <a:ext cx="914400" cy="914400"/>
          </a:xfrm>
          <a:prstGeom prst="rect">
            <a:avLst/>
          </a:prstGeom>
        </p:spPr>
      </p:pic>
      <p:graphicFrame>
        <p:nvGraphicFramePr>
          <p:cNvPr id="3" name="Content Placeholder 2">
            <a:extLst>
              <a:ext uri="{FF2B5EF4-FFF2-40B4-BE49-F238E27FC236}">
                <a16:creationId xmlns:a16="http://schemas.microsoft.com/office/drawing/2014/main" xmlns="" id="{AFA920AA-F197-2672-2DF0-021F4A37E548}"/>
              </a:ext>
            </a:extLst>
          </p:cNvPr>
          <p:cNvGraphicFramePr>
            <a:graphicFrameLocks noGrp="1"/>
          </p:cNvGraphicFramePr>
          <p:nvPr>
            <p:ph sz="quarter" idx="15"/>
            <p:extLst>
              <p:ext uri="{D42A27DB-BD31-4B8C-83A1-F6EECF244321}">
                <p14:modId xmlns:p14="http://schemas.microsoft.com/office/powerpoint/2010/main" val="314603496"/>
              </p:ext>
            </p:extLst>
          </p:nvPr>
        </p:nvGraphicFramePr>
        <p:xfrm>
          <a:off x="3070578" y="2676525"/>
          <a:ext cx="8486476" cy="3126297"/>
        </p:xfrm>
        <a:graphic>
          <a:graphicData uri="http://schemas.openxmlformats.org/drawingml/2006/table">
            <a:tbl>
              <a:tblPr firstRow="1" bandRow="1">
                <a:tableStyleId>{8A107856-5554-42FB-B03E-39F5DBC370BA}</a:tableStyleId>
              </a:tblPr>
              <a:tblGrid>
                <a:gridCol w="5497689">
                  <a:extLst>
                    <a:ext uri="{9D8B030D-6E8A-4147-A177-3AD203B41FA5}">
                      <a16:colId xmlns:a16="http://schemas.microsoft.com/office/drawing/2014/main" xmlns="" val="2914055803"/>
                    </a:ext>
                  </a:extLst>
                </a:gridCol>
                <a:gridCol w="2988787">
                  <a:extLst>
                    <a:ext uri="{9D8B030D-6E8A-4147-A177-3AD203B41FA5}">
                      <a16:colId xmlns:a16="http://schemas.microsoft.com/office/drawing/2014/main" xmlns="" val="1681673048"/>
                    </a:ext>
                  </a:extLst>
                </a:gridCol>
              </a:tblGrid>
              <a:tr h="370840">
                <a:tc>
                  <a:txBody>
                    <a:bodyPr/>
                    <a:lstStyle/>
                    <a:p>
                      <a:pPr algn="just">
                        <a:lnSpc>
                          <a:spcPct val="115000"/>
                        </a:lnSpc>
                        <a:spcAft>
                          <a:spcPts val="600"/>
                        </a:spcAft>
                        <a:buNone/>
                      </a:pPr>
                      <a:r>
                        <a:rPr lang="fr-FR" sz="2000" b="1" dirty="0">
                          <a:solidFill>
                            <a:srgbClr val="FFFFFF"/>
                          </a:solidFill>
                          <a:effectLst/>
                          <a:latin typeface="Arial" panose="020B0604020202020204" pitchFamily="34" charset="0"/>
                          <a:ea typeface="MS Mincho" panose="02020609040205080304" pitchFamily="49" charset="-128"/>
                          <a:cs typeface="Times New Roman" panose="02020603050405020304" pitchFamily="18" charset="0"/>
                        </a:rPr>
                        <a:t>Axe stratégique</a:t>
                      </a:r>
                      <a:endParaRPr lang="en-US"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solidFill>
                      <a:schemeClr val="accent2">
                        <a:lumMod val="50000"/>
                      </a:schemeClr>
                    </a:solidFill>
                  </a:tcPr>
                </a:tc>
                <a:tc>
                  <a:txBody>
                    <a:bodyPr/>
                    <a:lstStyle/>
                    <a:p>
                      <a:pPr algn="l">
                        <a:lnSpc>
                          <a:spcPct val="115000"/>
                        </a:lnSpc>
                        <a:spcAft>
                          <a:spcPts val="600"/>
                        </a:spcAft>
                        <a:buNone/>
                      </a:pPr>
                      <a:r>
                        <a:rPr lang="fr-FR" sz="2000" b="1" dirty="0">
                          <a:solidFill>
                            <a:srgbClr val="FFFFFF"/>
                          </a:solidFill>
                          <a:effectLst/>
                          <a:latin typeface="Arial" panose="020B0604020202020204" pitchFamily="34" charset="0"/>
                          <a:ea typeface="MS Mincho" panose="02020609040205080304" pitchFamily="49" charset="-128"/>
                          <a:cs typeface="Times New Roman" panose="02020603050405020304" pitchFamily="18" charset="0"/>
                        </a:rPr>
                        <a:t>Objectifs nationaux associés</a:t>
                      </a:r>
                      <a:endParaRPr lang="en-US"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solidFill>
                      <a:schemeClr val="accent2">
                        <a:lumMod val="50000"/>
                      </a:schemeClr>
                    </a:solidFill>
                  </a:tcPr>
                </a:tc>
                <a:extLst>
                  <a:ext uri="{0D108BD9-81ED-4DB2-BD59-A6C34878D82A}">
                    <a16:rowId xmlns:a16="http://schemas.microsoft.com/office/drawing/2014/main" xmlns="" val="3623426766"/>
                  </a:ext>
                </a:extLst>
              </a:tr>
              <a:tr h="370840">
                <a:tc>
                  <a:txBody>
                    <a:bodyPr/>
                    <a:lstStyle/>
                    <a:p>
                      <a:pPr algn="l">
                        <a:lnSpc>
                          <a:spcPct val="115000"/>
                        </a:lnSpc>
                        <a:spcAft>
                          <a:spcPts val="600"/>
                        </a:spcAft>
                        <a:buNone/>
                      </a:pPr>
                      <a:r>
                        <a:rPr lang="fr-FR" sz="2000" b="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1. Conservation de la biodiversité</a:t>
                      </a:r>
                      <a:endParaRPr lang="en-US" sz="2000" b="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algn="just">
                        <a:lnSpc>
                          <a:spcPct val="115000"/>
                        </a:lnSpc>
                        <a:spcAft>
                          <a:spcPts val="600"/>
                        </a:spcAft>
                        <a:buNone/>
                      </a:pPr>
                      <a:r>
                        <a:rPr lang="fr-FR" sz="200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1, 3, 4, 5, 6, 7, 8</a:t>
                      </a:r>
                      <a:endParaRPr lang="en-US" sz="200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xmlns="" val="3451710058"/>
                  </a:ext>
                </a:extLst>
              </a:tr>
              <a:tr h="370840">
                <a:tc>
                  <a:txBody>
                    <a:bodyPr/>
                    <a:lstStyle/>
                    <a:p>
                      <a:pPr algn="l">
                        <a:lnSpc>
                          <a:spcPct val="115000"/>
                        </a:lnSpc>
                        <a:spcAft>
                          <a:spcPts val="600"/>
                        </a:spcAft>
                        <a:buNone/>
                      </a:pPr>
                      <a:r>
                        <a:rPr lang="fr-FR" sz="2000" b="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2. Restauration des écosystèmes dégradés</a:t>
                      </a:r>
                      <a:endParaRPr lang="en-US" sz="2000" b="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algn="just">
                        <a:lnSpc>
                          <a:spcPct val="115000"/>
                        </a:lnSpc>
                        <a:spcAft>
                          <a:spcPts val="600"/>
                        </a:spcAft>
                        <a:buNone/>
                      </a:pPr>
                      <a:r>
                        <a:rPr lang="fr-FR" sz="200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2, 3, 10, 11</a:t>
                      </a:r>
                      <a:endParaRPr lang="en-US" sz="200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xmlns="" val="322241141"/>
                  </a:ext>
                </a:extLst>
              </a:tr>
              <a:tr h="370840">
                <a:tc>
                  <a:txBody>
                    <a:bodyPr/>
                    <a:lstStyle/>
                    <a:p>
                      <a:pPr algn="l">
                        <a:lnSpc>
                          <a:spcPct val="115000"/>
                        </a:lnSpc>
                        <a:spcAft>
                          <a:spcPts val="600"/>
                        </a:spcAft>
                        <a:buNone/>
                      </a:pPr>
                      <a:r>
                        <a:rPr lang="fr-FR" sz="2000" b="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3. Utilisation durable et partage équitable des avantages</a:t>
                      </a:r>
                      <a:endParaRPr lang="en-US" sz="2000" b="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algn="just">
                        <a:lnSpc>
                          <a:spcPct val="115000"/>
                        </a:lnSpc>
                        <a:spcAft>
                          <a:spcPts val="600"/>
                        </a:spcAft>
                        <a:buNone/>
                      </a:pPr>
                      <a:r>
                        <a:rPr lang="fr-FR" sz="2000" dirty="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3, 4, 5, 9, 10, 11, 12, 13.1, 13.2, 15, 16, 18–20</a:t>
                      </a:r>
                      <a:endParaRPr lang="en-US"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xmlns="" val="1573160435"/>
                  </a:ext>
                </a:extLst>
              </a:tr>
              <a:tr h="370840">
                <a:tc>
                  <a:txBody>
                    <a:bodyPr/>
                    <a:lstStyle/>
                    <a:p>
                      <a:pPr algn="l">
                        <a:lnSpc>
                          <a:spcPct val="115000"/>
                        </a:lnSpc>
                        <a:spcAft>
                          <a:spcPts val="600"/>
                        </a:spcAft>
                        <a:buNone/>
                      </a:pPr>
                      <a:r>
                        <a:rPr lang="fr-FR" sz="2000" b="0" dirty="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4. Valorisation économique et ajout de valeur</a:t>
                      </a:r>
                      <a:endParaRPr lang="en-US" sz="2000" b="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algn="just">
                        <a:lnSpc>
                          <a:spcPct val="115000"/>
                        </a:lnSpc>
                        <a:spcAft>
                          <a:spcPts val="600"/>
                        </a:spcAft>
                        <a:buNone/>
                      </a:pPr>
                      <a:r>
                        <a:rPr lang="fr-FR" sz="200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13.2, 14.1, 14.2, 15, 16</a:t>
                      </a:r>
                      <a:endParaRPr lang="en-US" sz="200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xmlns="" val="1078430248"/>
                  </a:ext>
                </a:extLst>
              </a:tr>
              <a:tr h="370840">
                <a:tc>
                  <a:txBody>
                    <a:bodyPr/>
                    <a:lstStyle/>
                    <a:p>
                      <a:pPr algn="l">
                        <a:lnSpc>
                          <a:spcPct val="115000"/>
                        </a:lnSpc>
                        <a:spcAft>
                          <a:spcPts val="600"/>
                        </a:spcAft>
                        <a:buNone/>
                      </a:pPr>
                      <a:r>
                        <a:rPr lang="fr-FR" sz="2000" b="0" dirty="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5. Gouvernance, capacités et financements durables</a:t>
                      </a:r>
                      <a:endParaRPr lang="en-US" sz="2000" b="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algn="just">
                        <a:lnSpc>
                          <a:spcPct val="115000"/>
                        </a:lnSpc>
                        <a:spcAft>
                          <a:spcPts val="600"/>
                        </a:spcAft>
                        <a:buNone/>
                      </a:pPr>
                      <a:r>
                        <a:rPr lang="fr-FR" sz="2000" dirty="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17, 18, 19, 20, 21, 22, 23</a:t>
                      </a:r>
                      <a:endParaRPr lang="en-US"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xmlns="" val="1906528021"/>
                  </a:ext>
                </a:extLst>
              </a:tr>
            </a:tbl>
          </a:graphicData>
        </a:graphic>
      </p:graphicFrame>
      <p:sp>
        <p:nvSpPr>
          <p:cNvPr id="4" name="TextBox 3">
            <a:extLst>
              <a:ext uri="{FF2B5EF4-FFF2-40B4-BE49-F238E27FC236}">
                <a16:creationId xmlns:a16="http://schemas.microsoft.com/office/drawing/2014/main" xmlns="" id="{688AD277-7CA0-EC66-6D2A-0A66B1687AAA}"/>
              </a:ext>
            </a:extLst>
          </p:cNvPr>
          <p:cNvSpPr txBox="1"/>
          <p:nvPr/>
        </p:nvSpPr>
        <p:spPr>
          <a:xfrm>
            <a:off x="0" y="5064369"/>
            <a:ext cx="3070578" cy="553998"/>
          </a:xfrm>
          <a:prstGeom prst="rect">
            <a:avLst/>
          </a:prstGeom>
          <a:noFill/>
        </p:spPr>
        <p:txBody>
          <a:bodyPr wrap="square" rtlCol="0">
            <a:spAutoFit/>
          </a:bodyPr>
          <a:lstStyle/>
          <a:p>
            <a:r>
              <a:rPr lang="en-US" sz="600" dirty="0">
                <a:solidFill>
                  <a:srgbClr val="FFFF00"/>
                </a:solidFill>
              </a:rPr>
              <a:t>https://environews-rdc.net/2019/12/05/environnement-le-ministre-de-lenvironnement-invite-les-congolais-a-planter-des-arbres/</a:t>
            </a:r>
          </a:p>
          <a:p>
            <a:endParaRPr lang="en-US" dirty="0"/>
          </a:p>
        </p:txBody>
      </p:sp>
    </p:spTree>
    <p:extLst>
      <p:ext uri="{BB962C8B-B14F-4D97-AF65-F5344CB8AC3E}">
        <p14:creationId xmlns:p14="http://schemas.microsoft.com/office/powerpoint/2010/main" val="36461702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A0C4617-BB16-DDF4-3C30-F9210BFB93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2096D326-9299-219A-E779-394CCFFC552A}"/>
              </a:ext>
            </a:extLst>
          </p:cNvPr>
          <p:cNvSpPr>
            <a:spLocks noGrp="1"/>
          </p:cNvSpPr>
          <p:nvPr>
            <p:ph type="title"/>
          </p:nvPr>
        </p:nvSpPr>
        <p:spPr>
          <a:xfrm>
            <a:off x="489091" y="197554"/>
            <a:ext cx="9778365" cy="1494596"/>
          </a:xfrm>
        </p:spPr>
        <p:txBody>
          <a:bodyPr/>
          <a:lstStyle/>
          <a:p>
            <a:r>
              <a:rPr lang="fr-FR" sz="3200" dirty="0"/>
              <a:t>Les 5 piliers stratégiques alignés sur la Stratégie africaine (ABSAP 2023–2030)</a:t>
            </a:r>
            <a:br>
              <a:rPr lang="fr-FR" sz="3200" dirty="0"/>
            </a:br>
            <a:endParaRPr lang="en-US" sz="3200" dirty="0">
              <a:solidFill>
                <a:srgbClr val="FF0000"/>
              </a:solidFill>
            </a:endParaRPr>
          </a:p>
        </p:txBody>
      </p:sp>
      <p:pic>
        <p:nvPicPr>
          <p:cNvPr id="6" name="Graphic 5" descr="Badge with solid fill">
            <a:extLst>
              <a:ext uri="{FF2B5EF4-FFF2-40B4-BE49-F238E27FC236}">
                <a16:creationId xmlns:a16="http://schemas.microsoft.com/office/drawing/2014/main" xmlns="" id="{84697968-7565-EF8C-6934-5F18DA8313F1}"/>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0642654" y="197554"/>
            <a:ext cx="914400" cy="914400"/>
          </a:xfrm>
          <a:prstGeom prst="rect">
            <a:avLst/>
          </a:prstGeom>
        </p:spPr>
      </p:pic>
      <p:graphicFrame>
        <p:nvGraphicFramePr>
          <p:cNvPr id="3" name="Content Placeholder 2">
            <a:extLst>
              <a:ext uri="{FF2B5EF4-FFF2-40B4-BE49-F238E27FC236}">
                <a16:creationId xmlns:a16="http://schemas.microsoft.com/office/drawing/2014/main" xmlns="" id="{86286993-1D61-4E72-DEF6-70DBB69ED19C}"/>
              </a:ext>
            </a:extLst>
          </p:cNvPr>
          <p:cNvGraphicFramePr>
            <a:graphicFrameLocks noGrp="1"/>
          </p:cNvGraphicFramePr>
          <p:nvPr>
            <p:ph sz="quarter" idx="15"/>
            <p:extLst>
              <p:ext uri="{D42A27DB-BD31-4B8C-83A1-F6EECF244321}">
                <p14:modId xmlns:p14="http://schemas.microsoft.com/office/powerpoint/2010/main" val="496455376"/>
              </p:ext>
            </p:extLst>
          </p:nvPr>
        </p:nvGraphicFramePr>
        <p:xfrm>
          <a:off x="489091" y="1626656"/>
          <a:ext cx="8165818" cy="4728594"/>
        </p:xfrm>
        <a:graphic>
          <a:graphicData uri="http://schemas.openxmlformats.org/drawingml/2006/table">
            <a:tbl>
              <a:tblPr firstRow="1" bandRow="1">
                <a:tableStyleId>{8A107856-5554-42FB-B03E-39F5DBC370BA}</a:tableStyleId>
              </a:tblPr>
              <a:tblGrid>
                <a:gridCol w="4677602">
                  <a:extLst>
                    <a:ext uri="{9D8B030D-6E8A-4147-A177-3AD203B41FA5}">
                      <a16:colId xmlns:a16="http://schemas.microsoft.com/office/drawing/2014/main" xmlns="" val="2914055803"/>
                    </a:ext>
                  </a:extLst>
                </a:gridCol>
                <a:gridCol w="3488216">
                  <a:extLst>
                    <a:ext uri="{9D8B030D-6E8A-4147-A177-3AD203B41FA5}">
                      <a16:colId xmlns:a16="http://schemas.microsoft.com/office/drawing/2014/main" xmlns="" val="1681673048"/>
                    </a:ext>
                  </a:extLst>
                </a:gridCol>
              </a:tblGrid>
              <a:tr h="632854">
                <a:tc>
                  <a:txBody>
                    <a:bodyPr/>
                    <a:lstStyle/>
                    <a:p>
                      <a:pPr algn="just">
                        <a:lnSpc>
                          <a:spcPct val="115000"/>
                        </a:lnSpc>
                        <a:spcAft>
                          <a:spcPts val="600"/>
                        </a:spcAft>
                        <a:buNone/>
                      </a:pPr>
                      <a:r>
                        <a:rPr lang="fr-FR" sz="2000" b="1" dirty="0">
                          <a:solidFill>
                            <a:srgbClr val="FFFFFF"/>
                          </a:solidFill>
                          <a:effectLst/>
                          <a:latin typeface="Arial" panose="020B0604020202020204" pitchFamily="34" charset="0"/>
                          <a:ea typeface="MS Mincho" panose="02020609040205080304" pitchFamily="49" charset="-128"/>
                          <a:cs typeface="Times New Roman" panose="02020603050405020304" pitchFamily="18" charset="0"/>
                        </a:rPr>
                        <a:t>Pilier de l’ABSAP</a:t>
                      </a:r>
                      <a:endParaRPr lang="en-US"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solidFill>
                      <a:schemeClr val="accent2">
                        <a:lumMod val="50000"/>
                      </a:schemeClr>
                    </a:solidFill>
                  </a:tcPr>
                </a:tc>
                <a:tc>
                  <a:txBody>
                    <a:bodyPr/>
                    <a:lstStyle/>
                    <a:p>
                      <a:pPr algn="just">
                        <a:lnSpc>
                          <a:spcPct val="115000"/>
                        </a:lnSpc>
                        <a:spcAft>
                          <a:spcPts val="600"/>
                        </a:spcAft>
                        <a:buNone/>
                      </a:pPr>
                      <a:r>
                        <a:rPr lang="fr-FR" sz="2000" b="1" dirty="0">
                          <a:solidFill>
                            <a:srgbClr val="FFFFFF"/>
                          </a:solidFill>
                          <a:effectLst/>
                          <a:latin typeface="Arial" panose="020B0604020202020204" pitchFamily="34" charset="0"/>
                          <a:ea typeface="MS Mincho" panose="02020609040205080304" pitchFamily="49" charset="-128"/>
                          <a:cs typeface="Times New Roman" panose="02020603050405020304" pitchFamily="18" charset="0"/>
                        </a:rPr>
                        <a:t>Objectifs de la SPANB alignés</a:t>
                      </a:r>
                      <a:endParaRPr lang="en-US"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solidFill>
                      <a:schemeClr val="accent2">
                        <a:lumMod val="50000"/>
                      </a:schemeClr>
                    </a:solidFill>
                  </a:tcPr>
                </a:tc>
                <a:extLst>
                  <a:ext uri="{0D108BD9-81ED-4DB2-BD59-A6C34878D82A}">
                    <a16:rowId xmlns:a16="http://schemas.microsoft.com/office/drawing/2014/main" xmlns="" val="3623426766"/>
                  </a:ext>
                </a:extLst>
              </a:tr>
              <a:tr h="963320">
                <a:tc>
                  <a:txBody>
                    <a:bodyPr/>
                    <a:lstStyle/>
                    <a:p>
                      <a:pPr algn="l">
                        <a:lnSpc>
                          <a:spcPct val="115000"/>
                        </a:lnSpc>
                        <a:spcAft>
                          <a:spcPts val="600"/>
                        </a:spcAft>
                        <a:buNone/>
                      </a:pPr>
                      <a:r>
                        <a:rPr lang="fr-FR" sz="2000" b="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1. Conserver et restaurer les écosystèmes, espèces et diversité génétique</a:t>
                      </a:r>
                      <a:endParaRPr lang="en-US" sz="2000" b="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algn="just">
                        <a:lnSpc>
                          <a:spcPct val="115000"/>
                        </a:lnSpc>
                        <a:spcAft>
                          <a:spcPts val="600"/>
                        </a:spcAft>
                        <a:buNone/>
                      </a:pPr>
                      <a:r>
                        <a:rPr lang="fr-FR" sz="200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1 à 8, 10, 11</a:t>
                      </a:r>
                      <a:endParaRPr lang="en-US" sz="200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xmlns="" val="3451710058"/>
                  </a:ext>
                </a:extLst>
              </a:tr>
              <a:tr h="632854">
                <a:tc>
                  <a:txBody>
                    <a:bodyPr/>
                    <a:lstStyle/>
                    <a:p>
                      <a:pPr algn="l">
                        <a:lnSpc>
                          <a:spcPct val="115000"/>
                        </a:lnSpc>
                        <a:spcAft>
                          <a:spcPts val="600"/>
                        </a:spcAft>
                        <a:buNone/>
                      </a:pPr>
                      <a:r>
                        <a:rPr lang="fr-FR" sz="2000" b="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2. Promouvoir l’utilisation durable de la biodiversité et le partage des avantages</a:t>
                      </a:r>
                      <a:endParaRPr lang="en-US" sz="2000" b="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algn="just">
                        <a:lnSpc>
                          <a:spcPct val="115000"/>
                        </a:lnSpc>
                        <a:spcAft>
                          <a:spcPts val="600"/>
                        </a:spcAft>
                        <a:buNone/>
                      </a:pPr>
                      <a:r>
                        <a:rPr lang="fr-FR" sz="200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5, 9 à 13.2, 15, 16</a:t>
                      </a:r>
                      <a:endParaRPr lang="en-US" sz="200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xmlns="" val="322241141"/>
                  </a:ext>
                </a:extLst>
              </a:tr>
              <a:tr h="632854">
                <a:tc>
                  <a:txBody>
                    <a:bodyPr/>
                    <a:lstStyle/>
                    <a:p>
                      <a:pPr algn="l">
                        <a:lnSpc>
                          <a:spcPct val="115000"/>
                        </a:lnSpc>
                        <a:spcAft>
                          <a:spcPts val="600"/>
                        </a:spcAft>
                        <a:buNone/>
                      </a:pPr>
                      <a:r>
                        <a:rPr lang="fr-FR" sz="2000" b="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3. Intégrer la biodiversité dans tous les secteurs du développement</a:t>
                      </a:r>
                      <a:endParaRPr lang="en-US" sz="2000" b="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algn="just">
                        <a:lnSpc>
                          <a:spcPct val="115000"/>
                        </a:lnSpc>
                        <a:spcAft>
                          <a:spcPts val="600"/>
                        </a:spcAft>
                        <a:buNone/>
                      </a:pPr>
                      <a:r>
                        <a:rPr lang="fr-FR" sz="200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10, 11, 14.1, 14.2, 16</a:t>
                      </a:r>
                      <a:endParaRPr lang="en-US" sz="200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xmlns="" val="1573160435"/>
                  </a:ext>
                </a:extLst>
              </a:tr>
              <a:tr h="632854">
                <a:tc>
                  <a:txBody>
                    <a:bodyPr/>
                    <a:lstStyle/>
                    <a:p>
                      <a:pPr algn="l">
                        <a:lnSpc>
                          <a:spcPct val="115000"/>
                        </a:lnSpc>
                        <a:spcAft>
                          <a:spcPts val="600"/>
                        </a:spcAft>
                        <a:buNone/>
                      </a:pPr>
                      <a:r>
                        <a:rPr lang="fr-FR" sz="2000" b="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4. Mobiliser les moyens de mise en œuvre</a:t>
                      </a:r>
                      <a:endParaRPr lang="en-US" sz="2000" b="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algn="just">
                        <a:lnSpc>
                          <a:spcPct val="115000"/>
                        </a:lnSpc>
                        <a:spcAft>
                          <a:spcPts val="600"/>
                        </a:spcAft>
                        <a:buNone/>
                      </a:pPr>
                      <a:r>
                        <a:rPr lang="fr-FR" sz="2000" dirty="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18, 19, 20, 21</a:t>
                      </a:r>
                      <a:endParaRPr lang="en-US"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xmlns="" val="1078430248"/>
                  </a:ext>
                </a:extLst>
              </a:tr>
              <a:tr h="963320">
                <a:tc>
                  <a:txBody>
                    <a:bodyPr/>
                    <a:lstStyle/>
                    <a:p>
                      <a:pPr algn="l">
                        <a:lnSpc>
                          <a:spcPct val="115000"/>
                        </a:lnSpc>
                        <a:spcAft>
                          <a:spcPts val="600"/>
                        </a:spcAft>
                        <a:buNone/>
                      </a:pPr>
                      <a:r>
                        <a:rPr lang="fr-FR" sz="2000" b="0" dirty="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5. Assurer une gouvernance, une participation inclusive et une équité renforcée</a:t>
                      </a:r>
                      <a:endParaRPr lang="en-US" sz="2000" b="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tc>
                  <a:txBody>
                    <a:bodyPr/>
                    <a:lstStyle/>
                    <a:p>
                      <a:pPr algn="just">
                        <a:lnSpc>
                          <a:spcPct val="115000"/>
                        </a:lnSpc>
                        <a:spcAft>
                          <a:spcPts val="600"/>
                        </a:spcAft>
                        <a:buNone/>
                      </a:pPr>
                      <a:r>
                        <a:rPr lang="fr-FR" sz="2000" dirty="0">
                          <a:solidFill>
                            <a:srgbClr val="000000"/>
                          </a:solidFill>
                          <a:effectLst/>
                          <a:latin typeface="Arial" panose="020B0604020202020204" pitchFamily="34" charset="0"/>
                          <a:ea typeface="MS Mincho" panose="02020609040205080304" pitchFamily="49" charset="-128"/>
                          <a:cs typeface="Times New Roman" panose="02020603050405020304" pitchFamily="18" charset="0"/>
                        </a:rPr>
                        <a:t>17, 20, 22, 23</a:t>
                      </a:r>
                      <a:endParaRPr lang="en-US" sz="2000" dirty="0">
                        <a:effectLst/>
                        <a:latin typeface="Arial" panose="020B0604020202020204" pitchFamily="34" charset="0"/>
                        <a:ea typeface="MS Mincho" panose="02020609040205080304" pitchFamily="49" charset="-128"/>
                        <a:cs typeface="Times New Roman" panose="02020603050405020304" pitchFamily="18" charset="0"/>
                      </a:endParaRPr>
                    </a:p>
                  </a:txBody>
                  <a:tcPr marL="68580" marR="68580" marT="0" marB="0" anchor="ctr"/>
                </a:tc>
                <a:extLst>
                  <a:ext uri="{0D108BD9-81ED-4DB2-BD59-A6C34878D82A}">
                    <a16:rowId xmlns:a16="http://schemas.microsoft.com/office/drawing/2014/main" xmlns="" val="1906528021"/>
                  </a:ext>
                </a:extLst>
              </a:tr>
            </a:tbl>
          </a:graphicData>
        </a:graphic>
      </p:graphicFrame>
      <p:pic>
        <p:nvPicPr>
          <p:cNvPr id="4" name="Picture 6">
            <a:extLst>
              <a:ext uri="{FF2B5EF4-FFF2-40B4-BE49-F238E27FC236}">
                <a16:creationId xmlns:a16="http://schemas.microsoft.com/office/drawing/2014/main" xmlns="" id="{2E553EBB-9DAD-1E19-1DD0-3F98779A80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75347" y="1876090"/>
            <a:ext cx="2991555" cy="4229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833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0A68694-0E0C-FFC4-C948-37B691123B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9D5754AE-CF82-878D-FB96-5FC8E3D1C367}"/>
              </a:ext>
            </a:extLst>
          </p:cNvPr>
          <p:cNvSpPr>
            <a:spLocks noGrp="1"/>
          </p:cNvSpPr>
          <p:nvPr>
            <p:ph type="title"/>
          </p:nvPr>
        </p:nvSpPr>
        <p:spPr/>
        <p:txBody>
          <a:bodyPr/>
          <a:lstStyle/>
          <a:p>
            <a:endParaRPr lang="en-US"/>
          </a:p>
        </p:txBody>
      </p:sp>
      <p:graphicFrame>
        <p:nvGraphicFramePr>
          <p:cNvPr id="5" name="Content Placeholder 4">
            <a:extLst>
              <a:ext uri="{FF2B5EF4-FFF2-40B4-BE49-F238E27FC236}">
                <a16:creationId xmlns:a16="http://schemas.microsoft.com/office/drawing/2014/main" xmlns="" id="{5E231C1C-1BE0-F18C-A8AC-F231C4536137}"/>
              </a:ext>
            </a:extLst>
          </p:cNvPr>
          <p:cNvGraphicFramePr>
            <a:graphicFrameLocks noGrp="1"/>
          </p:cNvGraphicFramePr>
          <p:nvPr>
            <p:ph idx="1"/>
          </p:nvPr>
        </p:nvGraphicFramePr>
        <p:xfrm>
          <a:off x="593725" y="1825625"/>
          <a:ext cx="1038225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Graphic 2" descr="Badge 3 with solid fill">
            <a:extLst>
              <a:ext uri="{FF2B5EF4-FFF2-40B4-BE49-F238E27FC236}">
                <a16:creationId xmlns:a16="http://schemas.microsoft.com/office/drawing/2014/main" xmlns="" id="{F6FAA218-74D7-9E05-B40C-CC0B6DE9D32B}"/>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10583334" y="194734"/>
            <a:ext cx="914400" cy="914400"/>
          </a:xfrm>
          <a:prstGeom prst="rect">
            <a:avLst/>
          </a:prstGeom>
        </p:spPr>
      </p:pic>
      <p:sp>
        <p:nvSpPr>
          <p:cNvPr id="10" name="Oval 9">
            <a:extLst>
              <a:ext uri="{FF2B5EF4-FFF2-40B4-BE49-F238E27FC236}">
                <a16:creationId xmlns:a16="http://schemas.microsoft.com/office/drawing/2014/main" xmlns="" id="{64E8A13C-CDE5-5293-F8FC-20CE24468588}"/>
              </a:ext>
            </a:extLst>
          </p:cNvPr>
          <p:cNvSpPr/>
          <p:nvPr/>
        </p:nvSpPr>
        <p:spPr>
          <a:xfrm>
            <a:off x="2825262" y="4548554"/>
            <a:ext cx="2086708" cy="1242646"/>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2372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5AB3122-88BA-CA01-2D59-AD5731A332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C4CCE0EC-3F29-B08F-21D6-4C0FB93210F8}"/>
              </a:ext>
            </a:extLst>
          </p:cNvPr>
          <p:cNvSpPr>
            <a:spLocks noGrp="1"/>
          </p:cNvSpPr>
          <p:nvPr>
            <p:ph type="title"/>
          </p:nvPr>
        </p:nvSpPr>
        <p:spPr>
          <a:xfrm>
            <a:off x="594360" y="278129"/>
            <a:ext cx="9778365" cy="1494596"/>
          </a:xfrm>
        </p:spPr>
        <p:txBody>
          <a:bodyPr/>
          <a:lstStyle/>
          <a:p>
            <a:pPr lvl="0" eaLnBrk="0" fontAlgn="base" hangingPunct="0">
              <a:lnSpc>
                <a:spcPct val="100000"/>
              </a:lnSpc>
              <a:spcAft>
                <a:spcPct val="0"/>
              </a:spcAft>
            </a:pPr>
            <a:r>
              <a:rPr lang="en-US" altLang="en-US" dirty="0" err="1">
                <a:latin typeface="Arial" panose="020B0604020202020204" pitchFamily="34" charset="0"/>
              </a:rPr>
              <a:t>Élaboration</a:t>
            </a:r>
            <a:r>
              <a:rPr lang="en-US" altLang="en-US" dirty="0">
                <a:latin typeface="Arial" panose="020B0604020202020204" pitchFamily="34" charset="0"/>
              </a:rPr>
              <a:t> du Plan </a:t>
            </a:r>
            <a:r>
              <a:rPr lang="en-US" altLang="en-US" dirty="0" err="1">
                <a:latin typeface="Arial" panose="020B0604020202020204" pitchFamily="34" charset="0"/>
              </a:rPr>
              <a:t>d’Action</a:t>
            </a:r>
            <a:r>
              <a:rPr lang="en-US" altLang="en-US" dirty="0">
                <a:latin typeface="Arial" panose="020B0604020202020204" pitchFamily="34" charset="0"/>
              </a:rPr>
              <a:t> et choix des actions </a:t>
            </a:r>
            <a:r>
              <a:rPr lang="en-US" altLang="en-US" dirty="0" err="1">
                <a:latin typeface="Arial" panose="020B0604020202020204" pitchFamily="34" charset="0"/>
              </a:rPr>
              <a:t>prioritaires</a:t>
            </a:r>
            <a:endParaRPr lang="en-US" altLang="en-US" dirty="0">
              <a:latin typeface="Arial" panose="020B0604020202020204" pitchFamily="34" charset="0"/>
            </a:endParaRPr>
          </a:p>
        </p:txBody>
      </p:sp>
      <p:sp>
        <p:nvSpPr>
          <p:cNvPr id="9" name="Rectangle 1">
            <a:extLst>
              <a:ext uri="{FF2B5EF4-FFF2-40B4-BE49-F238E27FC236}">
                <a16:creationId xmlns:a16="http://schemas.microsoft.com/office/drawing/2014/main" xmlns="" id="{538ED961-CF18-005A-64C3-76AE1CE5B4D4}"/>
              </a:ext>
            </a:extLst>
          </p:cNvPr>
          <p:cNvSpPr>
            <a:spLocks noGrp="1" noChangeArrowheads="1"/>
          </p:cNvSpPr>
          <p:nvPr>
            <p:ph sz="quarter" idx="15"/>
          </p:nvPr>
        </p:nvSpPr>
        <p:spPr bwMode="auto">
          <a:xfrm>
            <a:off x="614653" y="2264900"/>
            <a:ext cx="10962694" cy="4247317"/>
          </a:xfrm>
          <a:prstGeom prst="rect">
            <a:avLst/>
          </a:prstGeom>
          <a:solidFill>
            <a:schemeClr val="accent2">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ts val="1200"/>
              </a:spcAft>
              <a:buClrTx/>
              <a:buSzTx/>
              <a:buFontTx/>
              <a:buNone/>
              <a:tabLst/>
            </a:pPr>
            <a:r>
              <a:rPr kumimoji="0" lang="en-US" altLang="en-US" b="1" i="0" u="none" strike="noStrike" cap="none" normalizeH="0" baseline="0" dirty="0">
                <a:ln>
                  <a:noFill/>
                </a:ln>
                <a:effectLst/>
                <a:latin typeface="Arial" panose="020B0604020202020204" pitchFamily="34" charset="0"/>
              </a:rPr>
              <a:t>Une </a:t>
            </a:r>
            <a:r>
              <a:rPr kumimoji="0" lang="en-US" altLang="en-US" b="1" i="0" u="none" strike="noStrike" cap="none" normalizeH="0" baseline="0" dirty="0" err="1">
                <a:ln>
                  <a:noFill/>
                </a:ln>
                <a:effectLst/>
                <a:latin typeface="Arial" panose="020B0604020202020204" pitchFamily="34" charset="0"/>
              </a:rPr>
              <a:t>méthodologie</a:t>
            </a:r>
            <a:r>
              <a:rPr kumimoji="0" lang="en-US" altLang="en-US" b="1" i="0" u="none" strike="noStrike" cap="none" normalizeH="0" baseline="0" dirty="0">
                <a:ln>
                  <a:noFill/>
                </a:ln>
                <a:effectLst/>
                <a:latin typeface="Arial" panose="020B0604020202020204" pitchFamily="34" charset="0"/>
              </a:rPr>
              <a:t> </a:t>
            </a:r>
            <a:r>
              <a:rPr kumimoji="0" lang="en-US" altLang="en-US" b="1" i="0" u="none" strike="noStrike" cap="none" normalizeH="0" baseline="0" dirty="0" err="1">
                <a:ln>
                  <a:noFill/>
                </a:ln>
                <a:effectLst/>
                <a:latin typeface="Arial" panose="020B0604020202020204" pitchFamily="34" charset="0"/>
              </a:rPr>
              <a:t>rigoureuse</a:t>
            </a:r>
            <a:r>
              <a:rPr kumimoji="0" lang="en-US" altLang="en-US" b="1" i="0" u="none" strike="noStrike" cap="none" normalizeH="0" baseline="0" dirty="0">
                <a:ln>
                  <a:noFill/>
                </a:ln>
                <a:effectLst/>
                <a:latin typeface="Arial" panose="020B0604020202020204" pitchFamily="34" charset="0"/>
              </a:rPr>
              <a:t> et inclusive</a:t>
            </a:r>
            <a:r>
              <a:rPr kumimoji="0" lang="en-US" altLang="en-US" b="0" i="0" u="none" strike="noStrike" cap="none" normalizeH="0" baseline="0" dirty="0">
                <a:ln>
                  <a:noFill/>
                </a:ln>
                <a:effectLst/>
                <a:latin typeface="Arial" panose="020B0604020202020204" pitchFamily="34" charset="0"/>
              </a:rPr>
              <a:t> :</a:t>
            </a:r>
          </a:p>
          <a:p>
            <a:pPr marL="0" marR="0" lvl="0" indent="0" algn="l" defTabSz="914400" rtl="0" eaLnBrk="0" fontAlgn="base" latinLnBrk="0" hangingPunct="0">
              <a:lnSpc>
                <a:spcPct val="100000"/>
              </a:lnSpc>
              <a:spcBef>
                <a:spcPct val="0"/>
              </a:spcBef>
              <a:buClrTx/>
              <a:buSzTx/>
              <a:buFontTx/>
              <a:buNone/>
              <a:tabLst/>
            </a:pPr>
            <a:r>
              <a:rPr kumimoji="0" lang="en-US" altLang="en-US" b="0" i="0" u="none" strike="noStrike" cap="none" normalizeH="0" baseline="0" dirty="0">
                <a:ln>
                  <a:noFill/>
                </a:ln>
                <a:effectLst/>
                <a:latin typeface="Arial" panose="020B0604020202020204" pitchFamily="34" charset="0"/>
              </a:rPr>
              <a:t>Deux </a:t>
            </a:r>
            <a:r>
              <a:rPr kumimoji="0" lang="en-US" altLang="en-US" b="0" i="0" u="none" strike="noStrike" cap="none" normalizeH="0" baseline="0" dirty="0" err="1">
                <a:ln>
                  <a:noFill/>
                </a:ln>
                <a:effectLst/>
                <a:latin typeface="Arial" panose="020B0604020202020204" pitchFamily="34" charset="0"/>
              </a:rPr>
              <a:t>approches</a:t>
            </a:r>
            <a:r>
              <a:rPr kumimoji="0" lang="en-US" altLang="en-US" b="0" i="0" u="none" strike="noStrike" cap="none" normalizeH="0" baseline="0" dirty="0">
                <a:ln>
                  <a:noFill/>
                </a:ln>
                <a:effectLst/>
                <a:latin typeface="Arial" panose="020B0604020202020204" pitchFamily="34" charset="0"/>
              </a:rPr>
              <a:t> </a:t>
            </a:r>
            <a:r>
              <a:rPr kumimoji="0" lang="en-US" altLang="en-US" b="0" i="0" u="none" strike="noStrike" cap="none" normalizeH="0" baseline="0" dirty="0" err="1">
                <a:ln>
                  <a:noFill/>
                </a:ln>
                <a:effectLst/>
                <a:latin typeface="Arial" panose="020B0604020202020204" pitchFamily="34" charset="0"/>
              </a:rPr>
              <a:t>complémentaires</a:t>
            </a:r>
            <a:r>
              <a:rPr kumimoji="0" lang="en-US" altLang="en-US" b="0" i="0" u="none" strike="noStrike" cap="none" normalizeH="0" baseline="0" dirty="0">
                <a:ln>
                  <a:noFill/>
                </a:ln>
                <a:effectLst/>
                <a:latin typeface="Arial" panose="020B0604020202020204" pitchFamily="34" charset="0"/>
              </a:rPr>
              <a:t> </a:t>
            </a:r>
            <a:r>
              <a:rPr kumimoji="0" lang="en-US" altLang="en-US" b="0" i="0" u="none" strike="noStrike" cap="none" normalizeH="0" baseline="0" dirty="0" err="1">
                <a:ln>
                  <a:noFill/>
                </a:ln>
                <a:effectLst/>
                <a:latin typeface="Arial" panose="020B0604020202020204" pitchFamily="34" charset="0"/>
              </a:rPr>
              <a:t>ont</a:t>
            </a:r>
            <a:r>
              <a:rPr kumimoji="0" lang="en-US" altLang="en-US" b="0" i="0" u="none" strike="noStrike" cap="none" normalizeH="0" baseline="0" dirty="0">
                <a:ln>
                  <a:noFill/>
                </a:ln>
                <a:effectLst/>
                <a:latin typeface="Arial" panose="020B0604020202020204" pitchFamily="34" charset="0"/>
              </a:rPr>
              <a:t> </a:t>
            </a:r>
            <a:r>
              <a:rPr kumimoji="0" lang="en-US" altLang="en-US" b="0" i="0" u="none" strike="noStrike" cap="none" normalizeH="0" baseline="0" dirty="0" err="1">
                <a:ln>
                  <a:noFill/>
                </a:ln>
                <a:effectLst/>
                <a:latin typeface="Arial" panose="020B0604020202020204" pitchFamily="34" charset="0"/>
              </a:rPr>
              <a:t>guidé</a:t>
            </a:r>
            <a:r>
              <a:rPr kumimoji="0" lang="en-US" altLang="en-US" b="0" i="0" u="none" strike="noStrike" cap="none" normalizeH="0" baseline="0" dirty="0">
                <a:ln>
                  <a:noFill/>
                </a:ln>
                <a:effectLst/>
                <a:latin typeface="Arial" panose="020B0604020202020204" pitchFamily="34" charset="0"/>
              </a:rPr>
              <a:t> </a:t>
            </a:r>
            <a:r>
              <a:rPr kumimoji="0" lang="en-US" altLang="en-US" b="0" i="0" u="none" strike="noStrike" cap="none" normalizeH="0" baseline="0" dirty="0" err="1">
                <a:ln>
                  <a:noFill/>
                </a:ln>
                <a:effectLst/>
                <a:latin typeface="Arial" panose="020B0604020202020204" pitchFamily="34" charset="0"/>
              </a:rPr>
              <a:t>l’élaboration</a:t>
            </a:r>
            <a:r>
              <a:rPr kumimoji="0" lang="en-US" altLang="en-US" b="0" i="0" u="none" strike="noStrike" cap="none" normalizeH="0" baseline="0" dirty="0">
                <a:ln>
                  <a:noFill/>
                </a:ln>
                <a:effectLst/>
                <a:latin typeface="Arial" panose="020B0604020202020204" pitchFamily="34" charset="0"/>
              </a:rPr>
              <a:t> des actions :</a:t>
            </a:r>
          </a:p>
          <a:p>
            <a:pPr lvl="0" eaLnBrk="0" fontAlgn="base" hangingPunct="0">
              <a:lnSpc>
                <a:spcPct val="100000"/>
              </a:lnSpc>
              <a:spcBef>
                <a:spcPct val="0"/>
              </a:spcBef>
              <a:spcAft>
                <a:spcPct val="0"/>
              </a:spcAft>
            </a:pPr>
            <a:r>
              <a:rPr lang="en-US" altLang="en-US" dirty="0">
                <a:latin typeface="Arial" panose="020B0604020202020204" pitchFamily="34" charset="0"/>
              </a:rPr>
              <a:t>▶ </a:t>
            </a:r>
            <a:r>
              <a:rPr kumimoji="0" lang="en-US" altLang="en-US" b="1" i="0" u="none" strike="noStrike" cap="none" normalizeH="0" baseline="0" dirty="0" err="1">
                <a:ln>
                  <a:noFill/>
                </a:ln>
                <a:effectLst/>
                <a:latin typeface="Arial" panose="020B0604020202020204" pitchFamily="34" charset="0"/>
              </a:rPr>
              <a:t>Alignement</a:t>
            </a:r>
            <a:r>
              <a:rPr kumimoji="0" lang="en-US" altLang="en-US" b="1" i="0" u="none" strike="noStrike" cap="none" normalizeH="0" baseline="0" dirty="0">
                <a:ln>
                  <a:noFill/>
                </a:ln>
                <a:effectLst/>
                <a:latin typeface="Arial" panose="020B0604020202020204" pitchFamily="34" charset="0"/>
              </a:rPr>
              <a:t> avec les </a:t>
            </a:r>
            <a:r>
              <a:rPr kumimoji="0" lang="en-US" altLang="en-US" b="1" i="0" u="none" strike="noStrike" cap="none" normalizeH="0" baseline="0" dirty="0" err="1">
                <a:ln>
                  <a:noFill/>
                </a:ln>
                <a:effectLst/>
                <a:latin typeface="Arial" panose="020B0604020202020204" pitchFamily="34" charset="0"/>
              </a:rPr>
              <a:t>indicateurs</a:t>
            </a:r>
            <a:r>
              <a:rPr kumimoji="0" lang="en-US" altLang="en-US" b="1" i="0" u="none" strike="noStrike" cap="none" normalizeH="0" baseline="0" dirty="0">
                <a:ln>
                  <a:noFill/>
                </a:ln>
                <a:effectLst/>
                <a:latin typeface="Arial" panose="020B0604020202020204" pitchFamily="34" charset="0"/>
              </a:rPr>
              <a:t> du Cadre </a:t>
            </a:r>
            <a:r>
              <a:rPr kumimoji="0" lang="en-US" altLang="en-US" b="1" i="0" u="none" strike="noStrike" cap="none" normalizeH="0" baseline="0" dirty="0" err="1">
                <a:ln>
                  <a:noFill/>
                </a:ln>
                <a:effectLst/>
                <a:latin typeface="Arial" panose="020B0604020202020204" pitchFamily="34" charset="0"/>
              </a:rPr>
              <a:t>mondial</a:t>
            </a:r>
            <a:r>
              <a:rPr kumimoji="0" lang="en-US" altLang="en-US" b="1" i="0" u="none" strike="noStrike" cap="none" normalizeH="0" baseline="0" dirty="0">
                <a:ln>
                  <a:noFill/>
                </a:ln>
                <a:effectLst/>
                <a:latin typeface="Arial" panose="020B0604020202020204" pitchFamily="34" charset="0"/>
              </a:rPr>
              <a:t> pour la </a:t>
            </a:r>
            <a:r>
              <a:rPr kumimoji="0" lang="en-US" altLang="en-US" b="1" i="0" u="none" strike="noStrike" cap="none" normalizeH="0" baseline="0" dirty="0" err="1">
                <a:ln>
                  <a:noFill/>
                </a:ln>
                <a:effectLst/>
                <a:latin typeface="Arial" panose="020B0604020202020204" pitchFamily="34" charset="0"/>
              </a:rPr>
              <a:t>biodiversité</a:t>
            </a:r>
            <a:r>
              <a:rPr kumimoji="0" lang="en-US" altLang="en-US" b="1" i="0" u="none" strike="noStrike" cap="none" normalizeH="0" baseline="0" dirty="0">
                <a:ln>
                  <a:noFill/>
                </a:ln>
                <a:effectLst/>
                <a:latin typeface="Arial" panose="020B0604020202020204" pitchFamily="34" charset="0"/>
              </a:rPr>
              <a:t> (CMBKM)</a:t>
            </a:r>
            <a:r>
              <a:rPr kumimoji="0" lang="en-US" altLang="en-US" b="0" i="0" u="none" strike="noStrike" cap="none" normalizeH="0" baseline="0" dirty="0">
                <a:ln>
                  <a:noFill/>
                </a:ln>
                <a:effectLst/>
                <a:latin typeface="Arial" panose="020B0604020202020204" pitchFamily="34" charset="0"/>
              </a:rPr>
              <a:t/>
            </a:r>
            <a:br>
              <a:rPr kumimoji="0" lang="en-US" altLang="en-US" b="0" i="0" u="none" strike="noStrike" cap="none" normalizeH="0" baseline="0" dirty="0">
                <a:ln>
                  <a:noFill/>
                </a:ln>
                <a:effectLst/>
                <a:latin typeface="Arial" panose="020B0604020202020204" pitchFamily="34" charset="0"/>
              </a:rPr>
            </a:br>
            <a:r>
              <a:rPr lang="en-US" altLang="en-US" dirty="0">
                <a:latin typeface="Arial" panose="020B0604020202020204" pitchFamily="34" charset="0"/>
              </a:rPr>
              <a:t>▶</a:t>
            </a:r>
            <a:r>
              <a:rPr kumimoji="0" lang="en-US" altLang="en-US" b="0" i="0" u="none" strike="noStrike" cap="none" normalizeH="0" baseline="0" dirty="0">
                <a:ln>
                  <a:noFill/>
                </a:ln>
                <a:effectLst/>
                <a:latin typeface="Arial" panose="020B0604020202020204" pitchFamily="34" charset="0"/>
              </a:rPr>
              <a:t> </a:t>
            </a:r>
            <a:r>
              <a:rPr kumimoji="0" lang="en-US" altLang="en-US" b="1" i="0" u="none" strike="noStrike" cap="none" normalizeH="0" baseline="0" dirty="0" err="1">
                <a:ln>
                  <a:noFill/>
                </a:ln>
                <a:effectLst/>
                <a:latin typeface="Arial" panose="020B0604020202020204" pitchFamily="34" charset="0"/>
              </a:rPr>
              <a:t>Recommandations</a:t>
            </a:r>
            <a:r>
              <a:rPr kumimoji="0" lang="en-US" altLang="en-US" b="1" i="0" u="none" strike="noStrike" cap="none" normalizeH="0" baseline="0" dirty="0">
                <a:ln>
                  <a:noFill/>
                </a:ln>
                <a:effectLst/>
                <a:latin typeface="Arial" panose="020B0604020202020204" pitchFamily="34" charset="0"/>
              </a:rPr>
              <a:t> issues </a:t>
            </a:r>
            <a:r>
              <a:rPr kumimoji="0" lang="en-US" altLang="en-US" b="1" i="0" u="none" strike="noStrike" cap="none" normalizeH="0" baseline="0" dirty="0" err="1">
                <a:ln>
                  <a:noFill/>
                </a:ln>
                <a:effectLst/>
                <a:latin typeface="Arial" panose="020B0604020202020204" pitchFamily="34" charset="0"/>
              </a:rPr>
              <a:t>d’expériences</a:t>
            </a:r>
            <a:r>
              <a:rPr kumimoji="0" lang="en-US" altLang="en-US" b="1" i="0" u="none" strike="noStrike" cap="none" normalizeH="0" baseline="0" dirty="0">
                <a:ln>
                  <a:noFill/>
                </a:ln>
                <a:effectLst/>
                <a:latin typeface="Arial" panose="020B0604020202020204" pitchFamily="34" charset="0"/>
              </a:rPr>
              <a:t> </a:t>
            </a:r>
            <a:r>
              <a:rPr kumimoji="0" lang="en-US" altLang="en-US" b="1" i="0" u="none" strike="noStrike" cap="none" normalizeH="0" baseline="0" dirty="0" err="1">
                <a:ln>
                  <a:noFill/>
                </a:ln>
                <a:effectLst/>
                <a:latin typeface="Arial" panose="020B0604020202020204" pitchFamily="34" charset="0"/>
              </a:rPr>
              <a:t>nationales</a:t>
            </a:r>
            <a:r>
              <a:rPr kumimoji="0" lang="en-US" altLang="en-US" b="1" i="0" u="none" strike="noStrike" cap="none" normalizeH="0" baseline="0" dirty="0">
                <a:ln>
                  <a:noFill/>
                </a:ln>
                <a:effectLst/>
                <a:latin typeface="Arial" panose="020B0604020202020204" pitchFamily="34" charset="0"/>
              </a:rPr>
              <a:t>, </a:t>
            </a:r>
            <a:r>
              <a:rPr kumimoji="0" lang="en-US" altLang="en-US" b="1" i="0" u="none" strike="noStrike" cap="none" normalizeH="0" baseline="0" dirty="0" err="1">
                <a:ln>
                  <a:noFill/>
                </a:ln>
                <a:effectLst/>
                <a:latin typeface="Arial" panose="020B0604020202020204" pitchFamily="34" charset="0"/>
              </a:rPr>
              <a:t>régionales</a:t>
            </a:r>
            <a:r>
              <a:rPr kumimoji="0" lang="en-US" altLang="en-US" b="1" i="0" u="none" strike="noStrike" cap="none" normalizeH="0" baseline="0" dirty="0">
                <a:ln>
                  <a:noFill/>
                </a:ln>
                <a:effectLst/>
                <a:latin typeface="Arial" panose="020B0604020202020204" pitchFamily="34" charset="0"/>
              </a:rPr>
              <a:t> et </a:t>
            </a:r>
            <a:r>
              <a:rPr kumimoji="0" lang="en-US" altLang="en-US" b="1" i="0" u="none" strike="noStrike" cap="none" normalizeH="0" baseline="0" dirty="0" err="1">
                <a:ln>
                  <a:noFill/>
                </a:ln>
                <a:effectLst/>
                <a:latin typeface="Arial" panose="020B0604020202020204" pitchFamily="34" charset="0"/>
              </a:rPr>
              <a:t>multilatérales</a:t>
            </a:r>
            <a:r>
              <a:rPr kumimoji="0" lang="en-US" altLang="en-US" b="0" i="0" u="none" strike="noStrike" cap="none" normalizeH="0" baseline="0" dirty="0">
                <a:ln>
                  <a:noFill/>
                </a:ln>
                <a:effectLst/>
                <a:latin typeface="Arial" panose="020B0604020202020204" pitchFamily="34" charset="0"/>
              </a:rPr>
              <a:t/>
            </a:r>
            <a:br>
              <a:rPr kumimoji="0" lang="en-US" altLang="en-US" b="0" i="0" u="none" strike="noStrike" cap="none" normalizeH="0" baseline="0" dirty="0">
                <a:ln>
                  <a:noFill/>
                </a:ln>
                <a:effectLst/>
                <a:latin typeface="Arial" panose="020B0604020202020204" pitchFamily="34" charset="0"/>
              </a:rPr>
            </a:br>
            <a:r>
              <a:rPr kumimoji="0" lang="en-US" altLang="en-US" b="0" i="0" u="none" strike="noStrike" cap="none" normalizeH="0" baseline="0" dirty="0">
                <a:ln>
                  <a:noFill/>
                </a:ln>
                <a:effectLst/>
                <a:latin typeface="Arial" panose="020B0604020202020204" pitchFamily="34" charset="0"/>
              </a:rPr>
              <a:t>(ex. SPANB 2016–2020, ODD, ABSAP, CDN, PNUE-FEM, RAMSAR, CITES, etc.)</a:t>
            </a:r>
          </a:p>
          <a:p>
            <a:pPr marL="0" marR="0" lvl="0" indent="0" algn="l" defTabSz="914400" rtl="0" eaLnBrk="0" fontAlgn="base" latinLnBrk="0" hangingPunct="0">
              <a:lnSpc>
                <a:spcPct val="100000"/>
              </a:lnSpc>
              <a:spcBef>
                <a:spcPts val="1200"/>
              </a:spcBef>
              <a:spcAft>
                <a:spcPct val="0"/>
              </a:spcAft>
              <a:buClrTx/>
              <a:buSzTx/>
              <a:buFontTx/>
              <a:buNone/>
              <a:tabLst/>
            </a:pPr>
            <a:r>
              <a:rPr kumimoji="0" lang="en-US" altLang="en-US" b="1" i="0" u="none" strike="noStrike" cap="none" normalizeH="0" baseline="0" dirty="0" err="1">
                <a:ln>
                  <a:noFill/>
                </a:ln>
                <a:effectLst/>
                <a:latin typeface="Arial" panose="020B0604020202020204" pitchFamily="34" charset="0"/>
              </a:rPr>
              <a:t>Hiérarchisation</a:t>
            </a:r>
            <a:r>
              <a:rPr kumimoji="0" lang="en-US" altLang="en-US" b="1" i="0" u="none" strike="noStrike" cap="none" normalizeH="0" baseline="0" dirty="0">
                <a:ln>
                  <a:noFill/>
                </a:ln>
                <a:effectLst/>
                <a:latin typeface="Arial" panose="020B0604020202020204" pitchFamily="34" charset="0"/>
              </a:rPr>
              <a:t> des actions :</a:t>
            </a:r>
            <a:r>
              <a:rPr kumimoji="0" lang="en-US" altLang="en-US" b="0" i="0" u="none" strike="noStrike" cap="none" normalizeH="0" baseline="0" dirty="0">
                <a:ln>
                  <a:noFill/>
                </a:ln>
                <a:effectLst/>
                <a:latin typeface="Arial" panose="020B0604020202020204" pitchFamily="34" charset="0"/>
              </a:rPr>
              <a:t/>
            </a:r>
            <a:br>
              <a:rPr kumimoji="0" lang="en-US" altLang="en-US" b="0" i="0" u="none" strike="noStrike" cap="none" normalizeH="0" baseline="0" dirty="0">
                <a:ln>
                  <a:noFill/>
                </a:ln>
                <a:effectLst/>
                <a:latin typeface="Arial" panose="020B0604020202020204" pitchFamily="34" charset="0"/>
              </a:rPr>
            </a:br>
            <a:r>
              <a:rPr kumimoji="0" lang="en-US" altLang="en-US" b="0" i="0" u="none" strike="noStrike" cap="none" normalizeH="0" baseline="0" dirty="0">
                <a:ln>
                  <a:noFill/>
                </a:ln>
                <a:effectLst/>
                <a:latin typeface="Arial" panose="020B0604020202020204" pitchFamily="34" charset="0"/>
              </a:rPr>
              <a:t>▶ </a:t>
            </a:r>
            <a:r>
              <a:rPr kumimoji="0" lang="en-US" altLang="en-US" b="1" i="0" u="none" strike="noStrike" cap="none" normalizeH="0" baseline="0" dirty="0">
                <a:ln>
                  <a:noFill/>
                </a:ln>
                <a:effectLst/>
                <a:latin typeface="Arial" panose="020B0604020202020204" pitchFamily="34" charset="0"/>
              </a:rPr>
              <a:t>Actions </a:t>
            </a:r>
            <a:r>
              <a:rPr kumimoji="0" lang="en-US" altLang="en-US" b="1" i="0" u="none" strike="noStrike" cap="none" normalizeH="0" baseline="0" dirty="0" err="1">
                <a:ln>
                  <a:noFill/>
                </a:ln>
                <a:effectLst/>
                <a:latin typeface="Arial" panose="020B0604020202020204" pitchFamily="34" charset="0"/>
              </a:rPr>
              <a:t>prioritaires</a:t>
            </a:r>
            <a:r>
              <a:rPr kumimoji="0" lang="en-US" altLang="en-US" b="0" i="0" u="none" strike="noStrike" cap="none" normalizeH="0" baseline="0" dirty="0">
                <a:ln>
                  <a:noFill/>
                </a:ln>
                <a:effectLst/>
                <a:latin typeface="Arial" panose="020B0604020202020204" pitchFamily="34" charset="0"/>
              </a:rPr>
              <a:t> (</a:t>
            </a:r>
            <a:r>
              <a:rPr kumimoji="0" lang="en-US" altLang="en-US" b="0" i="0" u="none" strike="noStrike" cap="none" normalizeH="0" baseline="0" dirty="0" err="1">
                <a:ln>
                  <a:noFill/>
                </a:ln>
                <a:effectLst/>
                <a:latin typeface="Arial" panose="020B0604020202020204" pitchFamily="34" charset="0"/>
              </a:rPr>
              <a:t>structurantes</a:t>
            </a:r>
            <a:r>
              <a:rPr kumimoji="0" lang="en-US" altLang="en-US" b="0" i="0" u="none" strike="noStrike" cap="none" normalizeH="0" baseline="0" dirty="0">
                <a:ln>
                  <a:noFill/>
                </a:ln>
                <a:effectLst/>
                <a:latin typeface="Arial" panose="020B0604020202020204" pitchFamily="34" charset="0"/>
              </a:rPr>
              <a:t>, </a:t>
            </a:r>
            <a:r>
              <a:rPr kumimoji="0" lang="en-US" altLang="en-US" b="0" i="0" u="none" strike="noStrike" cap="none" normalizeH="0" baseline="0" dirty="0" err="1">
                <a:ln>
                  <a:noFill/>
                </a:ln>
                <a:effectLst/>
                <a:latin typeface="Arial" panose="020B0604020202020204" pitchFamily="34" charset="0"/>
              </a:rPr>
              <a:t>faisables</a:t>
            </a:r>
            <a:r>
              <a:rPr kumimoji="0" lang="en-US" altLang="en-US" b="0" i="0" u="none" strike="noStrike" cap="none" normalizeH="0" baseline="0" dirty="0">
                <a:ln>
                  <a:noFill/>
                </a:ln>
                <a:effectLst/>
                <a:latin typeface="Arial" panose="020B0604020202020204" pitchFamily="34" charset="0"/>
              </a:rPr>
              <a:t>, à impact </a:t>
            </a:r>
            <a:r>
              <a:rPr kumimoji="0" lang="en-US" altLang="en-US" b="0" i="0" u="none" strike="noStrike" cap="none" normalizeH="0" baseline="0" dirty="0" err="1">
                <a:ln>
                  <a:noFill/>
                </a:ln>
                <a:effectLst/>
                <a:latin typeface="Arial" panose="020B0604020202020204" pitchFamily="34" charset="0"/>
              </a:rPr>
              <a:t>élevé</a:t>
            </a:r>
            <a:r>
              <a:rPr kumimoji="0" lang="en-US" altLang="en-US" b="0" i="0" u="none" strike="noStrike" cap="none" normalizeH="0" baseline="0" dirty="0">
                <a:ln>
                  <a:noFill/>
                </a:ln>
                <a:effectLst/>
                <a:latin typeface="Arial" panose="020B0604020202020204" pitchFamily="34" charset="0"/>
              </a:rPr>
              <a:t>)</a:t>
            </a:r>
            <a:br>
              <a:rPr kumimoji="0" lang="en-US" altLang="en-US" b="0" i="0" u="none" strike="noStrike" cap="none" normalizeH="0" baseline="0" dirty="0">
                <a:ln>
                  <a:noFill/>
                </a:ln>
                <a:effectLst/>
                <a:latin typeface="Arial" panose="020B0604020202020204" pitchFamily="34" charset="0"/>
              </a:rPr>
            </a:br>
            <a:r>
              <a:rPr kumimoji="0" lang="en-US" altLang="en-US" b="0" i="0" u="none" strike="noStrike" cap="none" normalizeH="0" baseline="0" dirty="0">
                <a:ln>
                  <a:noFill/>
                </a:ln>
                <a:effectLst/>
                <a:latin typeface="Arial" panose="020B0604020202020204" pitchFamily="34" charset="0"/>
              </a:rPr>
              <a:t>▶ </a:t>
            </a:r>
            <a:r>
              <a:rPr kumimoji="0" lang="en-US" altLang="en-US" b="1" i="0" u="none" strike="noStrike" cap="none" normalizeH="0" baseline="0" dirty="0">
                <a:ln>
                  <a:noFill/>
                </a:ln>
                <a:effectLst/>
                <a:latin typeface="Arial" panose="020B0604020202020204" pitchFamily="34" charset="0"/>
              </a:rPr>
              <a:t>Actions </a:t>
            </a:r>
            <a:r>
              <a:rPr kumimoji="0" lang="en-US" altLang="en-US" b="1" i="0" u="none" strike="noStrike" cap="none" normalizeH="0" baseline="0" dirty="0" err="1">
                <a:ln>
                  <a:noFill/>
                </a:ln>
                <a:effectLst/>
                <a:latin typeface="Arial" panose="020B0604020202020204" pitchFamily="34" charset="0"/>
              </a:rPr>
              <a:t>complémentaires</a:t>
            </a:r>
            <a:r>
              <a:rPr kumimoji="0" lang="en-US" altLang="en-US" b="0" i="0" u="none" strike="noStrike" cap="none" normalizeH="0" baseline="0" dirty="0">
                <a:ln>
                  <a:noFill/>
                </a:ln>
                <a:effectLst/>
                <a:latin typeface="Arial" panose="020B0604020202020204" pitchFamily="34" charset="0"/>
              </a:rPr>
              <a:t> (</a:t>
            </a:r>
            <a:r>
              <a:rPr kumimoji="0" lang="en-US" altLang="en-US" b="0" i="0" u="none" strike="noStrike" cap="none" normalizeH="0" baseline="0" dirty="0" err="1">
                <a:ln>
                  <a:noFill/>
                </a:ln>
                <a:effectLst/>
                <a:latin typeface="Arial" panose="020B0604020202020204" pitchFamily="34" charset="0"/>
              </a:rPr>
              <a:t>essentielles</a:t>
            </a:r>
            <a:r>
              <a:rPr kumimoji="0" lang="en-US" altLang="en-US" b="0" i="0" u="none" strike="noStrike" cap="none" normalizeH="0" baseline="0" dirty="0">
                <a:ln>
                  <a:noFill/>
                </a:ln>
                <a:effectLst/>
                <a:latin typeface="Arial" panose="020B0604020202020204" pitchFamily="34" charset="0"/>
              </a:rPr>
              <a:t> </a:t>
            </a:r>
            <a:r>
              <a:rPr kumimoji="0" lang="en-US" altLang="en-US" b="0" i="0" u="none" strike="noStrike" cap="none" normalizeH="0" baseline="0" dirty="0" err="1">
                <a:ln>
                  <a:noFill/>
                </a:ln>
                <a:effectLst/>
                <a:latin typeface="Arial" panose="020B0604020202020204" pitchFamily="34" charset="0"/>
              </a:rPr>
              <a:t>mais</a:t>
            </a:r>
            <a:r>
              <a:rPr kumimoji="0" lang="en-US" altLang="en-US" b="0" i="0" u="none" strike="noStrike" cap="none" normalizeH="0" baseline="0" dirty="0">
                <a:ln>
                  <a:noFill/>
                </a:ln>
                <a:effectLst/>
                <a:latin typeface="Arial" panose="020B0604020202020204" pitchFamily="34" charset="0"/>
              </a:rPr>
              <a:t> à mise </a:t>
            </a:r>
            <a:r>
              <a:rPr kumimoji="0" lang="en-US" altLang="en-US" b="0" i="0" u="none" strike="noStrike" cap="none" normalizeH="0" baseline="0" dirty="0" err="1">
                <a:ln>
                  <a:noFill/>
                </a:ln>
                <a:effectLst/>
                <a:latin typeface="Arial" panose="020B0604020202020204" pitchFamily="34" charset="0"/>
              </a:rPr>
              <a:t>en</a:t>
            </a:r>
            <a:r>
              <a:rPr kumimoji="0" lang="en-US" altLang="en-US" b="0" i="0" u="none" strike="noStrike" cap="none" normalizeH="0" baseline="0" dirty="0">
                <a:ln>
                  <a:noFill/>
                </a:ln>
                <a:effectLst/>
                <a:latin typeface="Arial" panose="020B0604020202020204" pitchFamily="34" charset="0"/>
              </a:rPr>
              <a:t> </a:t>
            </a:r>
            <a:r>
              <a:rPr kumimoji="0" lang="en-US" altLang="en-US" b="0" i="0" u="none" strike="noStrike" cap="none" normalizeH="0" baseline="0" dirty="0" err="1">
                <a:ln>
                  <a:noFill/>
                </a:ln>
                <a:effectLst/>
                <a:latin typeface="Arial" panose="020B0604020202020204" pitchFamily="34" charset="0"/>
              </a:rPr>
              <a:t>œuvre</a:t>
            </a:r>
            <a:r>
              <a:rPr kumimoji="0" lang="en-US" altLang="en-US" b="0" i="0" u="none" strike="noStrike" cap="none" normalizeH="0" baseline="0" dirty="0">
                <a:ln>
                  <a:noFill/>
                </a:ln>
                <a:effectLst/>
                <a:latin typeface="Arial" panose="020B0604020202020204" pitchFamily="34" charset="0"/>
              </a:rPr>
              <a:t> progressive, </a:t>
            </a:r>
            <a:r>
              <a:rPr kumimoji="0" lang="en-US" altLang="en-US" b="0" i="0" u="none" strike="noStrike" cap="none" normalizeH="0" baseline="0" dirty="0" err="1">
                <a:ln>
                  <a:noFill/>
                </a:ln>
                <a:effectLst/>
                <a:latin typeface="Arial" panose="020B0604020202020204" pitchFamily="34" charset="0"/>
              </a:rPr>
              <a:t>selon</a:t>
            </a:r>
            <a:r>
              <a:rPr kumimoji="0" lang="en-US" altLang="en-US" b="0" i="0" u="none" strike="noStrike" cap="none" normalizeH="0" baseline="0" dirty="0">
                <a:ln>
                  <a:noFill/>
                </a:ln>
                <a:effectLst/>
                <a:latin typeface="Arial" panose="020B0604020202020204" pitchFamily="34" charset="0"/>
              </a:rPr>
              <a:t> </a:t>
            </a:r>
            <a:r>
              <a:rPr kumimoji="0" lang="en-US" altLang="en-US" b="0" i="0" u="none" strike="noStrike" cap="none" normalizeH="0" baseline="0" dirty="0" err="1">
                <a:ln>
                  <a:noFill/>
                </a:ln>
                <a:effectLst/>
                <a:latin typeface="Arial" panose="020B0604020202020204" pitchFamily="34" charset="0"/>
              </a:rPr>
              <a:t>opportunités</a:t>
            </a:r>
            <a:r>
              <a:rPr kumimoji="0" lang="en-US" altLang="en-US" b="0" i="0" u="none" strike="noStrike" cap="none" normalizeH="0" baseline="0" dirty="0">
                <a:ln>
                  <a:noFill/>
                </a:ln>
                <a:effectLst/>
                <a:latin typeface="Arial" panose="020B0604020202020204" pitchFamily="34" charset="0"/>
              </a:rPr>
              <a:t> et </a:t>
            </a:r>
            <a:r>
              <a:rPr kumimoji="0" lang="en-US" altLang="en-US" b="0" i="0" u="none" strike="noStrike" cap="none" normalizeH="0" baseline="0" dirty="0" err="1">
                <a:ln>
                  <a:noFill/>
                </a:ln>
                <a:effectLst/>
                <a:latin typeface="Arial" panose="020B0604020202020204" pitchFamily="34" charset="0"/>
              </a:rPr>
              <a:t>mandats</a:t>
            </a:r>
            <a:r>
              <a:rPr kumimoji="0" lang="en-US" altLang="en-US" b="0" i="0" u="none" strike="noStrike" cap="none" normalizeH="0" baseline="0" dirty="0">
                <a:ln>
                  <a:noFill/>
                </a:ln>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1"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err="1">
                <a:ln>
                  <a:noFill/>
                </a:ln>
                <a:effectLst/>
                <a:latin typeface="Arial" panose="020B0604020202020204" pitchFamily="34" charset="0"/>
              </a:rPr>
              <a:t>Approche</a:t>
            </a:r>
            <a:r>
              <a:rPr kumimoji="0" lang="en-US" altLang="en-US" b="1" i="0" u="none" strike="noStrike" cap="none" normalizeH="0" baseline="0" dirty="0">
                <a:ln>
                  <a:noFill/>
                </a:ln>
                <a:effectLst/>
                <a:latin typeface="Arial" panose="020B0604020202020204" pitchFamily="34" charset="0"/>
              </a:rPr>
              <a:t> flexible</a:t>
            </a:r>
            <a:r>
              <a:rPr kumimoji="0" lang="en-US" altLang="en-US" b="0" i="0" u="none" strike="noStrike" cap="none" normalizeH="0" baseline="0" dirty="0">
                <a:ln>
                  <a:noFill/>
                </a:ln>
                <a:effectLst/>
                <a:latin typeface="Arial" panose="020B0604020202020204" pitchFamily="34" charset="0"/>
              </a:rPr>
              <a:t> </a:t>
            </a:r>
            <a:r>
              <a:rPr kumimoji="0" lang="en-US" altLang="en-US" b="0" i="0" u="none" strike="noStrike" cap="none" normalizeH="0" baseline="0" dirty="0" err="1">
                <a:ln>
                  <a:noFill/>
                </a:ln>
                <a:effectLst/>
                <a:latin typeface="Arial" panose="020B0604020202020204" pitchFamily="34" charset="0"/>
              </a:rPr>
              <a:t>permet</a:t>
            </a:r>
            <a:r>
              <a:rPr kumimoji="0" lang="en-US" altLang="en-US" b="0" i="0" u="none" strike="noStrike" cap="none" normalizeH="0" baseline="0" dirty="0">
                <a:ln>
                  <a:noFill/>
                </a:ln>
                <a:effectLst/>
                <a:latin typeface="Arial" panose="020B0604020202020204" pitchFamily="34" charset="0"/>
              </a:rPr>
              <a:t> la contribution de </a:t>
            </a:r>
            <a:r>
              <a:rPr kumimoji="0" lang="en-US" altLang="en-US" b="0" i="0" u="none" strike="noStrike" cap="none" normalizeH="0" baseline="0" dirty="0" err="1">
                <a:ln>
                  <a:noFill/>
                </a:ln>
                <a:effectLst/>
                <a:latin typeface="Arial" panose="020B0604020202020204" pitchFamily="34" charset="0"/>
              </a:rPr>
              <a:t>tous</a:t>
            </a:r>
            <a:r>
              <a:rPr kumimoji="0" lang="en-US" altLang="en-US" b="0" i="0" u="none" strike="noStrike" cap="none" normalizeH="0" baseline="0" dirty="0">
                <a:ln>
                  <a:noFill/>
                </a:ln>
                <a:effectLst/>
                <a:latin typeface="Arial" panose="020B0604020202020204" pitchFamily="34" charset="0"/>
              </a:rPr>
              <a:t> : État, </a:t>
            </a:r>
            <a:r>
              <a:rPr kumimoji="0" lang="en-US" altLang="en-US" b="0" i="0" u="none" strike="noStrike" cap="none" normalizeH="0" baseline="0" dirty="0" err="1">
                <a:ln>
                  <a:noFill/>
                </a:ln>
                <a:effectLst/>
                <a:latin typeface="Arial" panose="020B0604020202020204" pitchFamily="34" charset="0"/>
              </a:rPr>
              <a:t>chercheurs</a:t>
            </a:r>
            <a:r>
              <a:rPr kumimoji="0" lang="en-US" altLang="en-US" b="0" i="0" u="none" strike="noStrike" cap="none" normalizeH="0" baseline="0" dirty="0">
                <a:ln>
                  <a:noFill/>
                </a:ln>
                <a:effectLst/>
                <a:latin typeface="Arial" panose="020B0604020202020204" pitchFamily="34" charset="0"/>
              </a:rPr>
              <a:t>, PAP et CL, ONG, femmes, jeunes, </a:t>
            </a:r>
            <a:r>
              <a:rPr kumimoji="0" lang="en-US" altLang="en-US" b="0" i="0" u="none" strike="noStrike" cap="none" normalizeH="0" baseline="0" dirty="0" err="1">
                <a:ln>
                  <a:noFill/>
                </a:ln>
                <a:effectLst/>
                <a:latin typeface="Arial" panose="020B0604020202020204" pitchFamily="34" charset="0"/>
              </a:rPr>
              <a:t>secteur</a:t>
            </a:r>
            <a:r>
              <a:rPr kumimoji="0" lang="en-US" altLang="en-US" b="0" i="0" u="none" strike="noStrike" cap="none" normalizeH="0" baseline="0" dirty="0">
                <a:ln>
                  <a:noFill/>
                </a:ln>
                <a:effectLst/>
                <a:latin typeface="Arial" panose="020B0604020202020204" pitchFamily="34" charset="0"/>
              </a:rPr>
              <a:t> </a:t>
            </a:r>
            <a:r>
              <a:rPr kumimoji="0" lang="en-US" altLang="en-US" b="0" i="0" u="none" strike="noStrike" cap="none" normalizeH="0" baseline="0" dirty="0" err="1">
                <a:ln>
                  <a:noFill/>
                </a:ln>
                <a:effectLst/>
                <a:latin typeface="Arial" panose="020B0604020202020204" pitchFamily="34" charset="0"/>
              </a:rPr>
              <a:t>privé</a:t>
            </a:r>
            <a:r>
              <a:rPr kumimoji="0" lang="en-US" altLang="en-US" b="0" i="0" u="none" strike="noStrike" cap="none" normalizeH="0" baseline="0" dirty="0">
                <a:ln>
                  <a:noFill/>
                </a:ln>
                <a:solidFill>
                  <a:schemeClr val="tx1"/>
                </a:solidFill>
                <a:effectLst/>
                <a:latin typeface="Arial" panose="020B0604020202020204" pitchFamily="34" charset="0"/>
              </a:rPr>
              <a:t>.</a:t>
            </a:r>
          </a:p>
        </p:txBody>
      </p:sp>
      <p:pic>
        <p:nvPicPr>
          <p:cNvPr id="11" name="Graphic 10" descr="Badge 3 with solid fill">
            <a:extLst>
              <a:ext uri="{FF2B5EF4-FFF2-40B4-BE49-F238E27FC236}">
                <a16:creationId xmlns:a16="http://schemas.microsoft.com/office/drawing/2014/main" xmlns="" id="{0F6D63B7-A80C-6FC3-B4DF-FC02E4121AC4}"/>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0583334" y="194734"/>
            <a:ext cx="914400" cy="914400"/>
          </a:xfrm>
          <a:prstGeom prst="rect">
            <a:avLst/>
          </a:prstGeom>
        </p:spPr>
      </p:pic>
    </p:spTree>
    <p:extLst>
      <p:ext uri="{BB962C8B-B14F-4D97-AF65-F5344CB8AC3E}">
        <p14:creationId xmlns:p14="http://schemas.microsoft.com/office/powerpoint/2010/main" val="41731702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2A894C6-515B-0311-50E6-94BC1FA5A4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D2D1272F-5C62-9DE4-7ED7-C4F7A90016CC}"/>
              </a:ext>
            </a:extLst>
          </p:cNvPr>
          <p:cNvSpPr>
            <a:spLocks noGrp="1"/>
          </p:cNvSpPr>
          <p:nvPr>
            <p:ph type="title"/>
          </p:nvPr>
        </p:nvSpPr>
        <p:spPr>
          <a:xfrm>
            <a:off x="594360" y="278129"/>
            <a:ext cx="9778365" cy="1494596"/>
          </a:xfrm>
        </p:spPr>
        <p:txBody>
          <a:bodyPr/>
          <a:lstStyle/>
          <a:p>
            <a:pPr lvl="0" eaLnBrk="0" fontAlgn="base" hangingPunct="0">
              <a:lnSpc>
                <a:spcPct val="100000"/>
              </a:lnSpc>
              <a:spcAft>
                <a:spcPct val="0"/>
              </a:spcAft>
            </a:pPr>
            <a:r>
              <a:rPr lang="fr-FR" dirty="0"/>
              <a:t>Structure des fiches par objectif</a:t>
            </a:r>
            <a:endParaRPr lang="en-US" altLang="en-US" dirty="0">
              <a:latin typeface="Arial" panose="020B0604020202020204" pitchFamily="34" charset="0"/>
            </a:endParaRPr>
          </a:p>
        </p:txBody>
      </p:sp>
      <p:sp>
        <p:nvSpPr>
          <p:cNvPr id="9" name="Rectangle 1">
            <a:extLst>
              <a:ext uri="{FF2B5EF4-FFF2-40B4-BE49-F238E27FC236}">
                <a16:creationId xmlns:a16="http://schemas.microsoft.com/office/drawing/2014/main" xmlns="" id="{482A10FF-83AE-10FE-CDDF-272D63B1105E}"/>
              </a:ext>
            </a:extLst>
          </p:cNvPr>
          <p:cNvSpPr>
            <a:spLocks noGrp="1" noChangeArrowheads="1"/>
          </p:cNvSpPr>
          <p:nvPr>
            <p:ph sz="quarter" idx="15"/>
          </p:nvPr>
        </p:nvSpPr>
        <p:spPr bwMode="auto">
          <a:xfrm>
            <a:off x="594360" y="2186717"/>
            <a:ext cx="7635240" cy="4508927"/>
          </a:xfrm>
          <a:prstGeom prst="rect">
            <a:avLst/>
          </a:prstGeom>
          <a:solidFill>
            <a:schemeClr val="accent2">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r>
              <a:rPr lang="fr-FR" dirty="0"/>
              <a:t>Chaque objectif est décliné avec une </a:t>
            </a:r>
            <a:r>
              <a:rPr lang="fr-FR" b="1" dirty="0"/>
              <a:t>structure opérationnelle claire </a:t>
            </a:r>
            <a:r>
              <a:rPr lang="fr-FR" dirty="0"/>
              <a:t>:</a:t>
            </a:r>
          </a:p>
          <a:p>
            <a:pPr>
              <a:spcBef>
                <a:spcPts val="0"/>
              </a:spcBef>
            </a:pPr>
            <a:r>
              <a:rPr lang="en-US" altLang="en-US" dirty="0">
                <a:latin typeface="Arial" panose="020B0604020202020204" pitchFamily="34" charset="0"/>
              </a:rPr>
              <a:t>▶</a:t>
            </a:r>
            <a:r>
              <a:rPr lang="fr-FR" dirty="0"/>
              <a:t> </a:t>
            </a:r>
            <a:r>
              <a:rPr lang="fr-FR" b="1" dirty="0"/>
              <a:t>Justification stratégique</a:t>
            </a:r>
            <a:r>
              <a:rPr lang="fr-FR" dirty="0"/>
              <a:t/>
            </a:r>
            <a:br>
              <a:rPr lang="fr-FR" dirty="0"/>
            </a:br>
            <a:r>
              <a:rPr lang="en-US" altLang="en-US" dirty="0">
                <a:latin typeface="Arial" panose="020B0604020202020204" pitchFamily="34" charset="0"/>
              </a:rPr>
              <a:t>▶</a:t>
            </a:r>
            <a:r>
              <a:rPr lang="fr-FR" dirty="0"/>
              <a:t> </a:t>
            </a:r>
            <a:r>
              <a:rPr lang="fr-FR" b="1" dirty="0"/>
              <a:t>Actions prioritaires</a:t>
            </a:r>
            <a:r>
              <a:rPr lang="fr-FR" dirty="0"/>
              <a:t> avec indicateurs, responsables et références aux actions complémentaires</a:t>
            </a:r>
            <a:br>
              <a:rPr lang="fr-FR" dirty="0"/>
            </a:br>
            <a:r>
              <a:rPr lang="en-US" altLang="en-US" dirty="0">
                <a:latin typeface="Arial" panose="020B0604020202020204" pitchFamily="34" charset="0"/>
              </a:rPr>
              <a:t>▶</a:t>
            </a:r>
            <a:r>
              <a:rPr lang="fr-FR" dirty="0"/>
              <a:t> </a:t>
            </a:r>
            <a:r>
              <a:rPr lang="fr-FR" b="1" dirty="0"/>
              <a:t>Estimations financières indicatives</a:t>
            </a:r>
            <a:r>
              <a:rPr lang="fr-FR" dirty="0"/>
              <a:t> (ajustables selon les coûts et financements disponibles)</a:t>
            </a:r>
            <a:br>
              <a:rPr lang="fr-FR" dirty="0"/>
            </a:br>
            <a:r>
              <a:rPr lang="en-US" altLang="en-US" dirty="0">
                <a:latin typeface="Arial" panose="020B0604020202020204" pitchFamily="34" charset="0"/>
              </a:rPr>
              <a:t>▶</a:t>
            </a:r>
            <a:r>
              <a:rPr lang="fr-FR" dirty="0"/>
              <a:t> </a:t>
            </a:r>
            <a:r>
              <a:rPr lang="fr-FR" b="1" dirty="0"/>
              <a:t>Éléments stratégiques</a:t>
            </a:r>
            <a:r>
              <a:rPr lang="fr-FR" dirty="0"/>
              <a:t> : leviers de réussite, conditions d’efficacité</a:t>
            </a:r>
            <a:br>
              <a:rPr lang="fr-FR" dirty="0"/>
            </a:br>
            <a:r>
              <a:rPr lang="en-US" altLang="en-US" dirty="0">
                <a:latin typeface="Arial" panose="020B0604020202020204" pitchFamily="34" charset="0"/>
              </a:rPr>
              <a:t>▶</a:t>
            </a:r>
            <a:r>
              <a:rPr lang="fr-FR" dirty="0"/>
              <a:t> </a:t>
            </a:r>
            <a:r>
              <a:rPr lang="fr-FR" b="1" dirty="0"/>
              <a:t>Approche de mise en œuvre</a:t>
            </a:r>
            <a:r>
              <a:rPr lang="fr-FR" dirty="0"/>
              <a:t> : phasage et séquençage</a:t>
            </a:r>
          </a:p>
          <a:p>
            <a:pPr>
              <a:spcBef>
                <a:spcPts val="0"/>
              </a:spcBef>
            </a:pPr>
            <a:r>
              <a:rPr lang="en-US" altLang="en-US" dirty="0">
                <a:latin typeface="Arial" panose="020B0604020202020204" pitchFamily="34" charset="0"/>
              </a:rPr>
              <a:t>▶ </a:t>
            </a:r>
            <a:r>
              <a:rPr lang="fr-FR" b="1" dirty="0"/>
              <a:t>Annexes</a:t>
            </a:r>
            <a:r>
              <a:rPr lang="fr-FR" dirty="0"/>
              <a:t> des listes plus exhaustives des actions </a:t>
            </a:r>
          </a:p>
          <a:p>
            <a:r>
              <a:rPr lang="fr-FR" b="1" dirty="0"/>
              <a:t>Note importante sur les estimations financières :</a:t>
            </a:r>
            <a:br>
              <a:rPr lang="fr-FR" b="1" dirty="0"/>
            </a:br>
            <a:r>
              <a:rPr lang="fr-FR" dirty="0"/>
              <a:t>Les estimations financières servent de </a:t>
            </a:r>
            <a:r>
              <a:rPr lang="fr-FR" b="1" dirty="0"/>
              <a:t>repères pour la planification</a:t>
            </a:r>
            <a:r>
              <a:rPr lang="fr-FR" dirty="0"/>
              <a:t> et le </a:t>
            </a:r>
            <a:r>
              <a:rPr lang="fr-FR" b="1" dirty="0"/>
              <a:t>dialogue politique</a:t>
            </a:r>
            <a:r>
              <a:rPr lang="fr-FR" dirty="0"/>
              <a:t> – elles sont </a:t>
            </a:r>
            <a:r>
              <a:rPr lang="fr-FR" b="1" dirty="0"/>
              <a:t>non définitives</a:t>
            </a:r>
            <a:r>
              <a:rPr lang="fr-FR" dirty="0"/>
              <a:t>, sujettes à ajustement selon les coûts réels, les opportunités de financement et les regroupements thématiques.</a:t>
            </a:r>
          </a:p>
          <a:p>
            <a:pPr marL="0" marR="0" lvl="0" indent="0" algn="l" defTabSz="914400" rtl="0" eaLnBrk="0" fontAlgn="base" latinLnBrk="0" hangingPunct="0">
              <a:lnSpc>
                <a:spcPct val="100000"/>
              </a:lnSpc>
              <a:spcBef>
                <a:spcPct val="0"/>
              </a:spcBef>
              <a:spcAft>
                <a:spcPts val="1200"/>
              </a:spcAft>
              <a:buClrTx/>
              <a:buSzTx/>
              <a:buFontTx/>
              <a:buNone/>
              <a:tabLst/>
            </a:pPr>
            <a:endParaRPr kumimoji="0" lang="en-US" altLang="en-US" b="0" i="0" u="none" strike="noStrike" cap="none" normalizeH="0" baseline="0" dirty="0">
              <a:ln>
                <a:noFill/>
              </a:ln>
              <a:solidFill>
                <a:schemeClr val="tx1"/>
              </a:solidFill>
              <a:effectLst/>
              <a:latin typeface="Arial" panose="020B0604020202020204" pitchFamily="34" charset="0"/>
            </a:endParaRPr>
          </a:p>
        </p:txBody>
      </p:sp>
      <p:pic>
        <p:nvPicPr>
          <p:cNvPr id="4" name="Image 511">
            <a:extLst>
              <a:ext uri="{FF2B5EF4-FFF2-40B4-BE49-F238E27FC236}">
                <a16:creationId xmlns:a16="http://schemas.microsoft.com/office/drawing/2014/main" xmlns="" id="{AD82F440-6A03-D4FC-D7F9-F98B51F0E034}"/>
              </a:ext>
            </a:extLst>
          </p:cNvPr>
          <p:cNvPicPr>
            <a:picLocks/>
          </p:cNvPicPr>
          <p:nvPr/>
        </p:nvPicPr>
        <p:blipFill rotWithShape="1">
          <a:blip r:embed="rId3" cstate="print"/>
          <a:srcRect r="41880"/>
          <a:stretch>
            <a:fillRect/>
          </a:stretch>
        </p:blipFill>
        <p:spPr bwMode="auto">
          <a:xfrm>
            <a:off x="8229602" y="2562578"/>
            <a:ext cx="3872088" cy="3702755"/>
          </a:xfrm>
          <a:prstGeom prst="rect">
            <a:avLst/>
          </a:prstGeom>
          <a:ln>
            <a:solidFill>
              <a:schemeClr val="bg1"/>
            </a:solidFill>
          </a:ln>
          <a:extLst>
            <a:ext uri="{53640926-AAD7-44D8-BBD7-CCE9431645EC}">
              <a14:shadowObscured xmlns:a14="http://schemas.microsoft.com/office/drawing/2010/main"/>
            </a:ext>
          </a:extLst>
        </p:spPr>
      </p:pic>
      <p:pic>
        <p:nvPicPr>
          <p:cNvPr id="5" name="Graphic 4" descr="Badge 3 with solid fill">
            <a:extLst>
              <a:ext uri="{FF2B5EF4-FFF2-40B4-BE49-F238E27FC236}">
                <a16:creationId xmlns:a16="http://schemas.microsoft.com/office/drawing/2014/main" xmlns="" id="{F96D49C0-235D-9CA1-B77F-C2D176CE2962}"/>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0583334" y="194734"/>
            <a:ext cx="914400" cy="914400"/>
          </a:xfrm>
          <a:prstGeom prst="rect">
            <a:avLst/>
          </a:prstGeom>
        </p:spPr>
      </p:pic>
      <p:sp>
        <p:nvSpPr>
          <p:cNvPr id="7" name="TextBox 6">
            <a:extLst>
              <a:ext uri="{FF2B5EF4-FFF2-40B4-BE49-F238E27FC236}">
                <a16:creationId xmlns:a16="http://schemas.microsoft.com/office/drawing/2014/main" xmlns="" id="{248C7AF2-803D-CA7C-26B2-C0E7AC2F9AE3}"/>
              </a:ext>
            </a:extLst>
          </p:cNvPr>
          <p:cNvSpPr txBox="1"/>
          <p:nvPr/>
        </p:nvSpPr>
        <p:spPr>
          <a:xfrm>
            <a:off x="8191500" y="5978769"/>
            <a:ext cx="3910190" cy="215444"/>
          </a:xfrm>
          <a:prstGeom prst="rect">
            <a:avLst/>
          </a:prstGeom>
          <a:noFill/>
        </p:spPr>
        <p:txBody>
          <a:bodyPr wrap="square" rtlCol="0">
            <a:spAutoFit/>
          </a:bodyPr>
          <a:lstStyle/>
          <a:p>
            <a:pPr algn="ctr"/>
            <a:r>
              <a:rPr lang="en-CA" sz="800" dirty="0">
                <a:solidFill>
                  <a:srgbClr val="FFFF00"/>
                </a:solidFill>
              </a:rPr>
              <a:t>SPANB 2025-2030</a:t>
            </a:r>
            <a:endParaRPr lang="en-US" sz="800" dirty="0">
              <a:solidFill>
                <a:srgbClr val="FFFF00"/>
              </a:solidFill>
            </a:endParaRPr>
          </a:p>
        </p:txBody>
      </p:sp>
    </p:spTree>
    <p:extLst>
      <p:ext uri="{BB962C8B-B14F-4D97-AF65-F5344CB8AC3E}">
        <p14:creationId xmlns:p14="http://schemas.microsoft.com/office/powerpoint/2010/main" val="1016685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E82993-87CB-C736-163F-8CCEE8F3E10F}"/>
              </a:ext>
            </a:extLst>
          </p:cNvPr>
          <p:cNvSpPr>
            <a:spLocks noGrp="1"/>
          </p:cNvSpPr>
          <p:nvPr>
            <p:ph type="title"/>
          </p:nvPr>
        </p:nvSpPr>
        <p:spPr>
          <a:xfrm>
            <a:off x="583777" y="42333"/>
            <a:ext cx="10401300" cy="1325563"/>
          </a:xfrm>
        </p:spPr>
        <p:txBody>
          <a:bodyPr>
            <a:normAutofit/>
          </a:bodyPr>
          <a:lstStyle/>
          <a:p>
            <a:r>
              <a:rPr lang="fr-FR" sz="3600" dirty="0">
                <a:latin typeface="+mn-lt"/>
              </a:rPr>
              <a:t>En plus des listes – </a:t>
            </a:r>
            <a:r>
              <a:rPr lang="fr-FR" sz="3600" dirty="0"/>
              <a:t>Des encadrés stratégiques pour une mise en œuvre efficace</a:t>
            </a:r>
            <a:endParaRPr lang="en-US" sz="3600" dirty="0"/>
          </a:p>
        </p:txBody>
      </p:sp>
      <p:sp>
        <p:nvSpPr>
          <p:cNvPr id="3" name="Content Placeholder 2">
            <a:extLst>
              <a:ext uri="{FF2B5EF4-FFF2-40B4-BE49-F238E27FC236}">
                <a16:creationId xmlns:a16="http://schemas.microsoft.com/office/drawing/2014/main" xmlns="" id="{594B9772-49ED-6BE1-0958-F92E5CE7EA07}"/>
              </a:ext>
            </a:extLst>
          </p:cNvPr>
          <p:cNvSpPr>
            <a:spLocks noGrp="1"/>
          </p:cNvSpPr>
          <p:nvPr>
            <p:ph idx="1"/>
          </p:nvPr>
        </p:nvSpPr>
        <p:spPr>
          <a:xfrm>
            <a:off x="603885" y="1249892"/>
            <a:ext cx="10382250" cy="1325563"/>
          </a:xfrm>
          <a:solidFill>
            <a:schemeClr val="accent6">
              <a:lumMod val="20000"/>
              <a:lumOff val="80000"/>
            </a:schemeClr>
          </a:solidFill>
        </p:spPr>
        <p:txBody>
          <a:bodyPr>
            <a:normAutofit lnSpcReduction="10000"/>
          </a:bodyPr>
          <a:lstStyle/>
          <a:p>
            <a:pPr marL="0" indent="0">
              <a:buNone/>
            </a:pPr>
            <a:r>
              <a:rPr lang="fr-FR" sz="2200" b="1" dirty="0"/>
              <a:t>Les listes d’actions sont accompagnées de contenus essentiels dans des encadrés pour guider la mise en œuvre </a:t>
            </a:r>
          </a:p>
          <a:p>
            <a:pPr marL="0" indent="0">
              <a:buNone/>
            </a:pPr>
            <a:r>
              <a:rPr lang="fr-FR" sz="2200" dirty="0"/>
              <a:t>Ces encadrés rendent la SPANB immédiatement opérationnelle, ancrée dans la réalité nationale, et orientée vers l’impact concret sur le bien-être des populations </a:t>
            </a:r>
          </a:p>
          <a:p>
            <a:pPr marL="0" indent="0">
              <a:buNone/>
            </a:pPr>
            <a:endParaRPr lang="en-US" dirty="0"/>
          </a:p>
        </p:txBody>
      </p:sp>
      <p:sp>
        <p:nvSpPr>
          <p:cNvPr id="4" name="Content Placeholder 2">
            <a:extLst>
              <a:ext uri="{FF2B5EF4-FFF2-40B4-BE49-F238E27FC236}">
                <a16:creationId xmlns:a16="http://schemas.microsoft.com/office/drawing/2014/main" xmlns="" id="{72FBB83B-C700-6B41-28CA-5D43E60FBEB2}"/>
              </a:ext>
            </a:extLst>
          </p:cNvPr>
          <p:cNvSpPr txBox="1">
            <a:spLocks/>
          </p:cNvSpPr>
          <p:nvPr/>
        </p:nvSpPr>
        <p:spPr>
          <a:xfrm>
            <a:off x="603885" y="2675467"/>
            <a:ext cx="10382250" cy="4182533"/>
          </a:xfrm>
          <a:prstGeom prst="rect">
            <a:avLst/>
          </a:prstGeom>
          <a:solidFill>
            <a:schemeClr val="tx2">
              <a:lumMod val="20000"/>
              <a:lumOff val="80000"/>
            </a:schemeClr>
          </a:solidFill>
        </p:spPr>
        <p:txBody>
          <a:bodyPr vert="horz" lIns="91440" tIns="45720" rIns="91440" bIns="45720" rtlCol="0">
            <a:normAutofit fontScale="92500" lnSpcReduction="20000"/>
          </a:bodyPr>
          <a:lstStyle>
            <a:lvl1pPr marL="228600" indent="-283464"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fr-FR" sz="2200" b="1" dirty="0"/>
              <a:t>Encadré 3.3</a:t>
            </a:r>
            <a:r>
              <a:rPr lang="fr-FR" sz="2200" dirty="0"/>
              <a:t> – Décrit le contenu de la Stratégie nationale 30x30, essentielle pour l’extension et la gestion efficace des aires protégées et AMECZ.</a:t>
            </a:r>
          </a:p>
          <a:p>
            <a:pPr>
              <a:buFont typeface="Wingdings" panose="05000000000000000000" pitchFamily="2" charset="2"/>
              <a:buChar char="§"/>
            </a:pPr>
            <a:r>
              <a:rPr lang="fr-FR" sz="2200" b="1" dirty="0"/>
              <a:t>Encadré 3.4</a:t>
            </a:r>
            <a:r>
              <a:rPr lang="fr-FR" sz="2200" dirty="0"/>
              <a:t> – Présente le </a:t>
            </a:r>
            <a:r>
              <a:rPr lang="fr-FR" sz="2200" b="1" dirty="0"/>
              <a:t>Couloir Vert Kivu–Kinshasa</a:t>
            </a:r>
            <a:r>
              <a:rPr lang="fr-FR" sz="2200" dirty="0"/>
              <a:t>, avec des </a:t>
            </a:r>
            <a:r>
              <a:rPr lang="fr-FR" sz="2200" b="1" dirty="0"/>
              <a:t>éléments concrets pour sa mise en œuvre</a:t>
            </a:r>
            <a:r>
              <a:rPr lang="fr-FR" sz="2200" dirty="0"/>
              <a:t> sur le terrain.</a:t>
            </a:r>
          </a:p>
          <a:p>
            <a:pPr>
              <a:buFont typeface="Wingdings" panose="05000000000000000000" pitchFamily="2" charset="2"/>
              <a:buChar char="§"/>
            </a:pPr>
            <a:r>
              <a:rPr lang="fr-FR" sz="2200" b="1" dirty="0"/>
              <a:t>Encadré 3.5</a:t>
            </a:r>
            <a:r>
              <a:rPr lang="fr-FR" sz="2200" dirty="0"/>
              <a:t> – Souligne l’importance des </a:t>
            </a:r>
            <a:r>
              <a:rPr lang="fr-FR" sz="2200" b="1" dirty="0"/>
              <a:t>EIE</a:t>
            </a:r>
            <a:r>
              <a:rPr lang="fr-FR" sz="2200" dirty="0"/>
              <a:t> et </a:t>
            </a:r>
            <a:r>
              <a:rPr lang="fr-FR" sz="2200" b="1" dirty="0"/>
              <a:t>sauvegardes environnementales et sociales</a:t>
            </a:r>
            <a:r>
              <a:rPr lang="fr-FR" sz="2200" dirty="0"/>
              <a:t> pour un développement responsable.</a:t>
            </a:r>
          </a:p>
          <a:p>
            <a:pPr>
              <a:buFont typeface="Wingdings" panose="05000000000000000000" pitchFamily="2" charset="2"/>
              <a:buChar char="§"/>
            </a:pPr>
            <a:r>
              <a:rPr lang="fr-FR" sz="2200" b="1" dirty="0"/>
              <a:t>Encadré 3.6</a:t>
            </a:r>
            <a:r>
              <a:rPr lang="fr-FR" sz="2200" dirty="0"/>
              <a:t> – Met en valeur l’approche </a:t>
            </a:r>
            <a:r>
              <a:rPr lang="fr-FR" sz="2200" b="1" dirty="0"/>
              <a:t>« Une Seule Santé »</a:t>
            </a:r>
            <a:r>
              <a:rPr lang="fr-FR" sz="2200" dirty="0"/>
              <a:t> , un pilier de la résilience écologique et sanitaire, à travers les liens entre pollution, biodiversité et santé publique</a:t>
            </a:r>
          </a:p>
          <a:p>
            <a:pPr>
              <a:buFont typeface="Wingdings" panose="05000000000000000000" pitchFamily="2" charset="2"/>
              <a:buChar char="§"/>
            </a:pPr>
            <a:r>
              <a:rPr lang="fr-FR" sz="2200" b="1" dirty="0"/>
              <a:t>Encadré 3.7</a:t>
            </a:r>
            <a:r>
              <a:rPr lang="fr-FR" sz="2200" dirty="0"/>
              <a:t> – Fait de </a:t>
            </a:r>
            <a:r>
              <a:rPr lang="fr-FR" sz="2200" b="1" dirty="0"/>
              <a:t>l’éducation à la biodiversité</a:t>
            </a:r>
            <a:r>
              <a:rPr lang="fr-FR" sz="2200" dirty="0"/>
              <a:t> un levier de transformation sociale et de changement de mentalités.</a:t>
            </a:r>
          </a:p>
          <a:p>
            <a:pPr>
              <a:buFont typeface="Wingdings" panose="05000000000000000000" pitchFamily="2" charset="2"/>
              <a:buChar char="§"/>
            </a:pPr>
            <a:r>
              <a:rPr lang="fr-FR" sz="2200" b="1" dirty="0"/>
              <a:t>Encadré 3.8</a:t>
            </a:r>
            <a:r>
              <a:rPr lang="fr-FR" sz="2200" dirty="0"/>
              <a:t> – Propose des pistes concrètes pour une </a:t>
            </a:r>
            <a:r>
              <a:rPr lang="fr-FR" sz="2200" b="1" dirty="0"/>
              <a:t>mobilisation souveraine</a:t>
            </a:r>
            <a:r>
              <a:rPr lang="fr-FR" sz="2200" dirty="0"/>
              <a:t> des financements pour la biodiversité.</a:t>
            </a:r>
          </a:p>
          <a:p>
            <a:pPr>
              <a:buFont typeface="Wingdings" panose="05000000000000000000" pitchFamily="2" charset="2"/>
              <a:buChar char="§"/>
            </a:pPr>
            <a:r>
              <a:rPr lang="fr-FR" sz="2200" b="1" dirty="0"/>
              <a:t>Encadré 3.9</a:t>
            </a:r>
            <a:r>
              <a:rPr lang="fr-FR" sz="2200" dirty="0"/>
              <a:t> – Trace les voies de </a:t>
            </a:r>
            <a:r>
              <a:rPr lang="fr-FR" sz="2200" b="1" dirty="0"/>
              <a:t>modernisation du CHM</a:t>
            </a:r>
            <a:r>
              <a:rPr lang="fr-FR" sz="2200" dirty="0"/>
              <a:t>, pilier numérique de la coordination et du suivi de la SPANB.</a:t>
            </a:r>
          </a:p>
          <a:p>
            <a:pPr>
              <a:buFont typeface="Wingdings" panose="05000000000000000000" pitchFamily="2" charset="2"/>
              <a:buChar char="§"/>
            </a:pPr>
            <a:endParaRPr lang="en-US" dirty="0"/>
          </a:p>
        </p:txBody>
      </p:sp>
      <p:pic>
        <p:nvPicPr>
          <p:cNvPr id="5" name="Graphic 4" descr="Badge 3 with solid fill">
            <a:extLst>
              <a:ext uri="{FF2B5EF4-FFF2-40B4-BE49-F238E27FC236}">
                <a16:creationId xmlns:a16="http://schemas.microsoft.com/office/drawing/2014/main" xmlns="" id="{3D34EE76-BF21-D39E-706A-E692A5B3030A}"/>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0583334" y="194734"/>
            <a:ext cx="914400" cy="914400"/>
          </a:xfrm>
          <a:prstGeom prst="rect">
            <a:avLst/>
          </a:prstGeom>
        </p:spPr>
      </p:pic>
    </p:spTree>
    <p:extLst>
      <p:ext uri="{BB962C8B-B14F-4D97-AF65-F5344CB8AC3E}">
        <p14:creationId xmlns:p14="http://schemas.microsoft.com/office/powerpoint/2010/main" val="29038709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6FCCA95-30B8-B100-4D63-F6CE21600F6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xmlns="" id="{81587343-312E-C678-0BFD-BC904F6E6308}"/>
              </a:ext>
            </a:extLst>
          </p:cNvPr>
          <p:cNvSpPr>
            <a:spLocks noGrp="1"/>
          </p:cNvSpPr>
          <p:nvPr>
            <p:ph type="title"/>
          </p:nvPr>
        </p:nvSpPr>
        <p:spPr>
          <a:xfrm>
            <a:off x="484177" y="678889"/>
            <a:ext cx="10873740" cy="1680205"/>
          </a:xfrm>
        </p:spPr>
        <p:txBody>
          <a:bodyPr/>
          <a:lstStyle/>
          <a:p>
            <a:r>
              <a:rPr lang="fr-FR" dirty="0"/>
              <a:t>Chapitre IV: Mécanismes de mise en œuvre et conditions de succès</a:t>
            </a:r>
            <a:r>
              <a:rPr lang="fr-FR" sz="4800" dirty="0"/>
              <a:t/>
            </a:r>
            <a:br>
              <a:rPr lang="fr-FR" sz="4800" dirty="0"/>
            </a:br>
            <a:endParaRPr lang="fr-FR" b="0" noProof="0" dirty="0"/>
          </a:p>
        </p:txBody>
      </p:sp>
      <p:grpSp>
        <p:nvGrpSpPr>
          <p:cNvPr id="19" name="Group 18">
            <a:extLst>
              <a:ext uri="{FF2B5EF4-FFF2-40B4-BE49-F238E27FC236}">
                <a16:creationId xmlns:a16="http://schemas.microsoft.com/office/drawing/2014/main" xmlns="" id="{B58E6118-A1BD-9FA6-706C-F6ECA8BF0A39}"/>
              </a:ext>
              <a:ext uri="{C183D7F6-B498-43B3-948B-1728B52AA6E4}">
                <adec:decorative xmlns:adec="http://schemas.microsoft.com/office/drawing/2017/decorative" xmlns="" val="1"/>
              </a:ext>
            </a:extLst>
          </p:cNvPr>
          <p:cNvGrpSpPr>
            <a:grpSpLocks/>
          </p:cNvGrpSpPr>
          <p:nvPr/>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xmlns="" id="{B916572D-C18A-14F3-A00E-C94B26B6DB1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1" name="Freeform 20">
              <a:extLst>
                <a:ext uri="{FF2B5EF4-FFF2-40B4-BE49-F238E27FC236}">
                  <a16:creationId xmlns:a16="http://schemas.microsoft.com/office/drawing/2014/main" xmlns="" id="{F5D142BE-D91B-AED2-ED0D-10FDA2B2DCB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sp>
          <p:nvSpPr>
            <p:cNvPr id="22" name="Freeform 21">
              <a:extLst>
                <a:ext uri="{FF2B5EF4-FFF2-40B4-BE49-F238E27FC236}">
                  <a16:creationId xmlns:a16="http://schemas.microsoft.com/office/drawing/2014/main" xmlns="" id="{252B853B-7245-CA6A-2E36-68562F7894F8}"/>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dirty="0"/>
            </a:p>
          </p:txBody>
        </p:sp>
      </p:grpSp>
      <p:sp>
        <p:nvSpPr>
          <p:cNvPr id="7" name="Text Placeholder 6">
            <a:extLst>
              <a:ext uri="{FF2B5EF4-FFF2-40B4-BE49-F238E27FC236}">
                <a16:creationId xmlns:a16="http://schemas.microsoft.com/office/drawing/2014/main" xmlns="" id="{0BAD88BB-6112-F8AE-3A16-06F888B4B426}"/>
              </a:ext>
            </a:extLst>
          </p:cNvPr>
          <p:cNvSpPr>
            <a:spLocks noGrp="1"/>
          </p:cNvSpPr>
          <p:nvPr>
            <p:ph sz="quarter" idx="13"/>
          </p:nvPr>
        </p:nvSpPr>
        <p:spPr>
          <a:xfrm>
            <a:off x="968354" y="2285999"/>
            <a:ext cx="10252794" cy="3604731"/>
          </a:xfrm>
        </p:spPr>
        <p:txBody>
          <a:bodyPr>
            <a:normAutofit fontScale="77500" lnSpcReduction="20000"/>
          </a:bodyPr>
          <a:lstStyle/>
          <a:p>
            <a:pPr marL="457200" indent="-457200">
              <a:buFont typeface="+mj-lt"/>
              <a:buAutoNum type="arabicPeriod"/>
            </a:pPr>
            <a:r>
              <a:rPr lang="fr-FR" sz="2600" dirty="0"/>
              <a:t>Principaux défis pour la mise en œuvre de la SPANB 2025–2030</a:t>
            </a:r>
          </a:p>
          <a:p>
            <a:pPr marL="457200" indent="-457200">
              <a:buFont typeface="+mj-lt"/>
              <a:buAutoNum type="arabicPeriod"/>
            </a:pPr>
            <a:r>
              <a:rPr lang="fr-FR" sz="2600" dirty="0"/>
              <a:t>Cadre politique, juridique et institutionnel</a:t>
            </a:r>
          </a:p>
          <a:p>
            <a:pPr marL="457200" indent="-457200">
              <a:buFont typeface="+mj-lt"/>
              <a:buAutoNum type="arabicPeriod"/>
            </a:pPr>
            <a:r>
              <a:rPr lang="fr-FR" sz="2600" dirty="0"/>
              <a:t>Mise en œuvre décentralisée et locale</a:t>
            </a:r>
          </a:p>
          <a:p>
            <a:pPr marL="457200" indent="-457200">
              <a:buFont typeface="+mj-lt"/>
              <a:buAutoNum type="arabicPeriod"/>
            </a:pPr>
            <a:r>
              <a:rPr lang="fr-FR" sz="2600" dirty="0"/>
              <a:t>Optimisation de la mise en œuvre d’une SPANB aux multiples objectifs et actions</a:t>
            </a:r>
          </a:p>
          <a:p>
            <a:pPr marL="457200" indent="-457200">
              <a:buFont typeface="+mj-lt"/>
              <a:buAutoNum type="arabicPeriod"/>
            </a:pPr>
            <a:r>
              <a:rPr lang="fr-FR" sz="2600" dirty="0"/>
              <a:t>Renforcement des capacités humaines et techniques</a:t>
            </a:r>
          </a:p>
          <a:p>
            <a:pPr marL="457200" indent="-457200">
              <a:buFont typeface="+mj-lt"/>
              <a:buAutoNum type="arabicPeriod"/>
            </a:pPr>
            <a:r>
              <a:rPr lang="fr-FR" sz="2600" dirty="0"/>
              <a:t>Mobilisation des ressources financières</a:t>
            </a:r>
          </a:p>
          <a:p>
            <a:pPr marL="457200" indent="-457200">
              <a:buFont typeface="+mj-lt"/>
              <a:buAutoNum type="arabicPeriod"/>
            </a:pPr>
            <a:r>
              <a:rPr lang="fr-FR" sz="2600" dirty="0"/>
              <a:t>Stratégie de communication et de sensibilisation</a:t>
            </a:r>
          </a:p>
          <a:p>
            <a:pPr marL="457200" indent="-457200">
              <a:buFont typeface="+mj-lt"/>
              <a:buAutoNum type="arabicPeriod"/>
            </a:pPr>
            <a:r>
              <a:rPr lang="fr-FR" sz="2600" dirty="0"/>
              <a:t>Mécanismes de mise en œuvre et de suivi</a:t>
            </a:r>
          </a:p>
          <a:p>
            <a:pPr marL="457200" indent="-457200">
              <a:buFont typeface="+mj-lt"/>
              <a:buAutoNum type="arabicPeriod"/>
            </a:pPr>
            <a:endParaRPr lang="fr-FR" sz="2400" noProof="0" dirty="0"/>
          </a:p>
        </p:txBody>
      </p:sp>
    </p:spTree>
    <p:extLst>
      <p:ext uri="{BB962C8B-B14F-4D97-AF65-F5344CB8AC3E}">
        <p14:creationId xmlns:p14="http://schemas.microsoft.com/office/powerpoint/2010/main" val="10492664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A739F95-DF1B-7207-6CC4-E3128F9FE5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4E1834EC-D3E4-9567-9F44-24DE734236E3}"/>
              </a:ext>
            </a:extLst>
          </p:cNvPr>
          <p:cNvSpPr>
            <a:spLocks noGrp="1"/>
          </p:cNvSpPr>
          <p:nvPr>
            <p:ph type="title"/>
          </p:nvPr>
        </p:nvSpPr>
        <p:spPr>
          <a:xfrm>
            <a:off x="594360" y="278129"/>
            <a:ext cx="9778365" cy="1494596"/>
          </a:xfrm>
        </p:spPr>
        <p:txBody>
          <a:bodyPr/>
          <a:lstStyle/>
          <a:p>
            <a:pPr lvl="0" eaLnBrk="0" fontAlgn="base" hangingPunct="0">
              <a:lnSpc>
                <a:spcPct val="100000"/>
              </a:lnSpc>
              <a:spcAft>
                <a:spcPct val="0"/>
              </a:spcAft>
            </a:pPr>
            <a:r>
              <a:rPr lang="en-US" altLang="en-US" sz="3600" dirty="0">
                <a:latin typeface="Arial" panose="020B0604020202020204" pitchFamily="34" charset="0"/>
              </a:rPr>
              <a:t>Section 4.1 – </a:t>
            </a:r>
            <a:r>
              <a:rPr lang="en-US" altLang="en-US" sz="3600" dirty="0" err="1">
                <a:latin typeface="Arial" panose="020B0604020202020204" pitchFamily="34" charset="0"/>
              </a:rPr>
              <a:t>Principaux</a:t>
            </a:r>
            <a:r>
              <a:rPr lang="en-US" altLang="en-US" sz="3600" dirty="0">
                <a:latin typeface="Arial" panose="020B0604020202020204" pitchFamily="34" charset="0"/>
              </a:rPr>
              <a:t> </a:t>
            </a:r>
            <a:r>
              <a:rPr lang="en-US" altLang="en-US" sz="3600" dirty="0" err="1">
                <a:latin typeface="Arial" panose="020B0604020202020204" pitchFamily="34" charset="0"/>
              </a:rPr>
              <a:t>défis</a:t>
            </a:r>
            <a:r>
              <a:rPr lang="en-US" altLang="en-US" sz="3600" dirty="0">
                <a:latin typeface="Arial" panose="020B0604020202020204" pitchFamily="34" charset="0"/>
              </a:rPr>
              <a:t> pour la mise </a:t>
            </a:r>
            <a:r>
              <a:rPr lang="en-US" altLang="en-US" sz="3600" dirty="0" err="1">
                <a:latin typeface="Arial" panose="020B0604020202020204" pitchFamily="34" charset="0"/>
              </a:rPr>
              <a:t>en</a:t>
            </a:r>
            <a:r>
              <a:rPr lang="en-US" altLang="en-US" sz="3600" dirty="0">
                <a:latin typeface="Arial" panose="020B0604020202020204" pitchFamily="34" charset="0"/>
              </a:rPr>
              <a:t> </a:t>
            </a:r>
            <a:r>
              <a:rPr lang="en-US" altLang="en-US" sz="3600" dirty="0" err="1">
                <a:latin typeface="Arial" panose="020B0604020202020204" pitchFamily="34" charset="0"/>
              </a:rPr>
              <a:t>œuvre</a:t>
            </a:r>
            <a:endParaRPr lang="en-US" altLang="en-US" sz="3600" b="0" dirty="0">
              <a:latin typeface="Arial" panose="020B0604020202020204" pitchFamily="34" charset="0"/>
            </a:endParaRPr>
          </a:p>
        </p:txBody>
      </p:sp>
      <p:sp>
        <p:nvSpPr>
          <p:cNvPr id="4" name="Content Placeholder 3">
            <a:extLst>
              <a:ext uri="{FF2B5EF4-FFF2-40B4-BE49-F238E27FC236}">
                <a16:creationId xmlns:a16="http://schemas.microsoft.com/office/drawing/2014/main" xmlns="" id="{E4A2B167-BE41-F79F-2126-51EA596CD88C}"/>
              </a:ext>
            </a:extLst>
          </p:cNvPr>
          <p:cNvSpPr>
            <a:spLocks noGrp="1"/>
          </p:cNvSpPr>
          <p:nvPr>
            <p:ph sz="quarter" idx="16"/>
          </p:nvPr>
        </p:nvSpPr>
        <p:spPr>
          <a:xfrm>
            <a:off x="594359" y="5076983"/>
            <a:ext cx="10481733" cy="1016195"/>
          </a:xfrm>
          <a:solidFill>
            <a:schemeClr val="accent2">
              <a:lumMod val="60000"/>
              <a:lumOff val="40000"/>
            </a:schemeClr>
          </a:solidFill>
        </p:spPr>
        <p:txBody>
          <a:bodyPr>
            <a:normAutofit fontScale="92500" lnSpcReduction="10000"/>
          </a:bodyPr>
          <a:lstStyle/>
          <a:p>
            <a:pPr>
              <a:spcBef>
                <a:spcPts val="0"/>
              </a:spcBef>
              <a:spcAft>
                <a:spcPts val="600"/>
              </a:spcAft>
            </a:pPr>
            <a:r>
              <a:rPr lang="fr-FR" sz="2200" noProof="0" dirty="0">
                <a:latin typeface="Arial" panose="020B0604020202020204" pitchFamily="34" charset="0"/>
              </a:rPr>
              <a:t>NBSAP représente une ambition nationale forte face à ces défis.</a:t>
            </a:r>
          </a:p>
          <a:p>
            <a:pPr>
              <a:spcBef>
                <a:spcPts val="0"/>
              </a:spcBef>
              <a:spcAft>
                <a:spcPts val="600"/>
              </a:spcAft>
            </a:pPr>
            <a:r>
              <a:rPr lang="fr-FR" sz="2200" noProof="0" dirty="0">
                <a:latin typeface="Arial" panose="020B0604020202020204" pitchFamily="34" charset="0"/>
              </a:rPr>
              <a:t>Les sections suivantes identifient les mécanismes pour relever ces défis et garantir une mise en œuvre effective.</a:t>
            </a:r>
            <a:endParaRPr lang="fr-FR" sz="2200" i="1" noProof="0" dirty="0">
              <a:latin typeface="Arial" panose="020B0604020202020204" pitchFamily="34" charset="0"/>
            </a:endParaRPr>
          </a:p>
          <a:p>
            <a:pPr>
              <a:spcBef>
                <a:spcPts val="0"/>
              </a:spcBef>
              <a:spcAft>
                <a:spcPts val="600"/>
              </a:spcAft>
            </a:pPr>
            <a:endParaRPr lang="fr-FR" sz="2400" noProof="0" dirty="0">
              <a:latin typeface="Arial" panose="020B0604020202020204" pitchFamily="34" charset="0"/>
            </a:endParaRPr>
          </a:p>
          <a:p>
            <a:pPr>
              <a:spcBef>
                <a:spcPts val="0"/>
              </a:spcBef>
              <a:spcAft>
                <a:spcPts val="600"/>
              </a:spcAft>
            </a:pPr>
            <a:endParaRPr lang="fr-FR" sz="2200" noProof="0" dirty="0"/>
          </a:p>
        </p:txBody>
      </p:sp>
      <p:sp>
        <p:nvSpPr>
          <p:cNvPr id="7" name="Rectangle 1">
            <a:extLst>
              <a:ext uri="{FF2B5EF4-FFF2-40B4-BE49-F238E27FC236}">
                <a16:creationId xmlns:a16="http://schemas.microsoft.com/office/drawing/2014/main" xmlns="" id="{E1DC28D2-E32A-814E-2965-9058A6030CF3}"/>
              </a:ext>
            </a:extLst>
          </p:cNvPr>
          <p:cNvSpPr>
            <a:spLocks noGrp="1" noChangeArrowheads="1"/>
          </p:cNvSpPr>
          <p:nvPr>
            <p:ph sz="quarter" idx="15"/>
          </p:nvPr>
        </p:nvSpPr>
        <p:spPr bwMode="auto">
          <a:xfrm>
            <a:off x="594360" y="2564366"/>
            <a:ext cx="10645140" cy="2323713"/>
          </a:xfrm>
          <a:prstGeom prst="rect">
            <a:avLst/>
          </a:prstGeom>
          <a:solidFill>
            <a:schemeClr val="accent1">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ts val="600"/>
              </a:spcBef>
              <a:spcAft>
                <a:spcPct val="0"/>
              </a:spcAft>
              <a:buClrTx/>
              <a:buSzTx/>
              <a:buFont typeface="Wingdings" panose="05000000000000000000" pitchFamily="2" charset="2"/>
              <a:buChar char="§"/>
              <a:tabLst/>
            </a:pPr>
            <a:r>
              <a:rPr kumimoji="0" lang="en-US" altLang="en-US" b="1" i="0" u="none" strike="noStrike" cap="none" normalizeH="0" baseline="0" dirty="0" err="1">
                <a:ln>
                  <a:noFill/>
                </a:ln>
                <a:effectLst/>
                <a:latin typeface="Arial" panose="020B0604020202020204" pitchFamily="34" charset="0"/>
              </a:rPr>
              <a:t>Complexité</a:t>
            </a:r>
            <a:r>
              <a:rPr kumimoji="0" lang="en-US" altLang="en-US" b="1" i="0" u="none" strike="noStrike" cap="none" normalizeH="0" baseline="0" dirty="0">
                <a:ln>
                  <a:noFill/>
                </a:ln>
                <a:effectLst/>
                <a:latin typeface="Arial" panose="020B0604020202020204" pitchFamily="34" charset="0"/>
              </a:rPr>
              <a:t> de la SPANB</a:t>
            </a:r>
            <a:r>
              <a:rPr kumimoji="0" lang="en-US" altLang="en-US" b="0" i="0" u="none" strike="noStrike" cap="none" normalizeH="0" baseline="0" dirty="0">
                <a:ln>
                  <a:noFill/>
                </a:ln>
                <a:effectLst/>
                <a:latin typeface="Arial" panose="020B0604020202020204" pitchFamily="34" charset="0"/>
              </a:rPr>
              <a:t> : 25 </a:t>
            </a:r>
            <a:r>
              <a:rPr kumimoji="0" lang="en-US" altLang="en-US" b="0" i="0" u="none" strike="noStrike" cap="none" normalizeH="0" baseline="0" dirty="0" err="1">
                <a:ln>
                  <a:noFill/>
                </a:ln>
                <a:effectLst/>
                <a:latin typeface="Arial" panose="020B0604020202020204" pitchFamily="34" charset="0"/>
              </a:rPr>
              <a:t>objectifs</a:t>
            </a:r>
            <a:r>
              <a:rPr kumimoji="0" lang="en-US" altLang="en-US" b="0" i="0" u="none" strike="noStrike" cap="none" normalizeH="0" baseline="0" dirty="0">
                <a:ln>
                  <a:noFill/>
                </a:ln>
                <a:effectLst/>
                <a:latin typeface="Arial" panose="020B0604020202020204" pitchFamily="34" charset="0"/>
              </a:rPr>
              <a:t>, </a:t>
            </a:r>
            <a:r>
              <a:rPr kumimoji="0" lang="en-US" altLang="en-US" b="0" i="0" u="none" strike="noStrike" cap="none" normalizeH="0" baseline="0" dirty="0" err="1">
                <a:ln>
                  <a:noFill/>
                </a:ln>
                <a:effectLst/>
                <a:latin typeface="Arial" panose="020B0604020202020204" pitchFamily="34" charset="0"/>
              </a:rPr>
              <a:t>nombreuses</a:t>
            </a:r>
            <a:r>
              <a:rPr kumimoji="0" lang="en-US" altLang="en-US" b="0" i="0" u="none" strike="noStrike" cap="none" normalizeH="0" baseline="0" dirty="0">
                <a:ln>
                  <a:noFill/>
                </a:ln>
                <a:effectLst/>
                <a:latin typeface="Arial" panose="020B0604020202020204" pitchFamily="34" charset="0"/>
              </a:rPr>
              <a:t> actions &amp; </a:t>
            </a:r>
            <a:r>
              <a:rPr kumimoji="0" lang="en-US" altLang="en-US" b="0" i="0" u="none" strike="noStrike" cap="none" normalizeH="0" baseline="0" dirty="0" err="1">
                <a:ln>
                  <a:noFill/>
                </a:ln>
                <a:effectLst/>
                <a:latin typeface="Arial" panose="020B0604020202020204" pitchFamily="34" charset="0"/>
              </a:rPr>
              <a:t>indicateurs</a:t>
            </a:r>
            <a:endParaRPr kumimoji="0" lang="en-US" altLang="en-US" b="0" i="0" u="none" strike="noStrike" cap="none" normalizeH="0" baseline="0" dirty="0">
              <a:ln>
                <a:noFill/>
              </a:ln>
              <a:effectLst/>
              <a:latin typeface="Arial" panose="020B0604020202020204" pitchFamily="34" charset="0"/>
            </a:endParaRPr>
          </a:p>
          <a:p>
            <a:pPr marL="342900" marR="0" lvl="0" indent="-342900" algn="l" defTabSz="914400" rtl="0" eaLnBrk="0" fontAlgn="base" latinLnBrk="0" hangingPunct="0">
              <a:lnSpc>
                <a:spcPct val="100000"/>
              </a:lnSpc>
              <a:spcBef>
                <a:spcPts val="600"/>
              </a:spcBef>
              <a:spcAft>
                <a:spcPct val="0"/>
              </a:spcAft>
              <a:buClrTx/>
              <a:buSzTx/>
              <a:buFont typeface="Wingdings" panose="05000000000000000000" pitchFamily="2" charset="2"/>
              <a:buChar char="§"/>
              <a:tabLst/>
            </a:pPr>
            <a:r>
              <a:rPr kumimoji="0" lang="en-US" altLang="en-US" b="1" i="0" u="none" strike="noStrike" cap="none" normalizeH="0" baseline="0" dirty="0" err="1">
                <a:ln>
                  <a:noFill/>
                </a:ln>
                <a:effectLst/>
                <a:latin typeface="Arial" panose="020B0604020202020204" pitchFamily="34" charset="0"/>
              </a:rPr>
              <a:t>Capacités</a:t>
            </a:r>
            <a:r>
              <a:rPr kumimoji="0" lang="en-US" altLang="en-US" b="1" i="0" u="none" strike="noStrike" cap="none" normalizeH="0" baseline="0" dirty="0">
                <a:ln>
                  <a:noFill/>
                </a:ln>
                <a:effectLst/>
                <a:latin typeface="Arial" panose="020B0604020202020204" pitchFamily="34" charset="0"/>
              </a:rPr>
              <a:t> </a:t>
            </a:r>
            <a:r>
              <a:rPr kumimoji="0" lang="en-US" altLang="en-US" b="1" i="0" u="none" strike="noStrike" cap="none" normalizeH="0" baseline="0" dirty="0" err="1">
                <a:ln>
                  <a:noFill/>
                </a:ln>
                <a:effectLst/>
                <a:latin typeface="Arial" panose="020B0604020202020204" pitchFamily="34" charset="0"/>
              </a:rPr>
              <a:t>humaines</a:t>
            </a:r>
            <a:r>
              <a:rPr kumimoji="0" lang="en-US" altLang="en-US" b="1" i="0" u="none" strike="noStrike" cap="none" normalizeH="0" baseline="0" dirty="0">
                <a:ln>
                  <a:noFill/>
                </a:ln>
                <a:effectLst/>
                <a:latin typeface="Arial" panose="020B0604020202020204" pitchFamily="34" charset="0"/>
              </a:rPr>
              <a:t> &amp; techniques </a:t>
            </a:r>
            <a:r>
              <a:rPr kumimoji="0" lang="en-US" altLang="en-US" b="1" i="0" u="none" strike="noStrike" cap="none" normalizeH="0" baseline="0" dirty="0" err="1">
                <a:ln>
                  <a:noFill/>
                </a:ln>
                <a:effectLst/>
                <a:latin typeface="Arial" panose="020B0604020202020204" pitchFamily="34" charset="0"/>
              </a:rPr>
              <a:t>limitées</a:t>
            </a:r>
            <a:r>
              <a:rPr kumimoji="0" lang="en-US" altLang="en-US" b="0" i="0" u="none" strike="noStrike" cap="none" normalizeH="0" baseline="0" dirty="0">
                <a:ln>
                  <a:noFill/>
                </a:ln>
                <a:effectLst/>
                <a:latin typeface="Arial" panose="020B0604020202020204" pitchFamily="34" charset="0"/>
              </a:rPr>
              <a:t>, infrastructures </a:t>
            </a:r>
            <a:r>
              <a:rPr kumimoji="0" lang="en-US" altLang="en-US" b="0" i="0" u="none" strike="noStrike" cap="none" normalizeH="0" baseline="0" dirty="0" err="1">
                <a:ln>
                  <a:noFill/>
                </a:ln>
                <a:effectLst/>
                <a:latin typeface="Arial" panose="020B0604020202020204" pitchFamily="34" charset="0"/>
              </a:rPr>
              <a:t>scientifiques</a:t>
            </a:r>
            <a:r>
              <a:rPr kumimoji="0" lang="en-US" altLang="en-US" b="0" i="0" u="none" strike="noStrike" cap="none" normalizeH="0" baseline="0" dirty="0">
                <a:ln>
                  <a:noFill/>
                </a:ln>
                <a:effectLst/>
                <a:latin typeface="Arial" panose="020B0604020202020204" pitchFamily="34" charset="0"/>
              </a:rPr>
              <a:t> </a:t>
            </a:r>
            <a:r>
              <a:rPr kumimoji="0" lang="en-US" altLang="en-US" b="0" i="0" u="none" strike="noStrike" cap="none" normalizeH="0" baseline="0" dirty="0" err="1">
                <a:ln>
                  <a:noFill/>
                </a:ln>
                <a:effectLst/>
                <a:latin typeface="Arial" panose="020B0604020202020204" pitchFamily="34" charset="0"/>
              </a:rPr>
              <a:t>faibles</a:t>
            </a:r>
            <a:endParaRPr kumimoji="0" lang="en-US" altLang="en-US" b="0" i="0" u="none" strike="noStrike" cap="none" normalizeH="0" baseline="0" dirty="0">
              <a:ln>
                <a:noFill/>
              </a:ln>
              <a:effectLst/>
              <a:latin typeface="Arial" panose="020B0604020202020204" pitchFamily="34" charset="0"/>
            </a:endParaRPr>
          </a:p>
          <a:p>
            <a:pPr marL="342900" marR="0" lvl="0" indent="-342900" algn="l" defTabSz="914400" rtl="0" eaLnBrk="0" fontAlgn="base" latinLnBrk="0" hangingPunct="0">
              <a:lnSpc>
                <a:spcPct val="100000"/>
              </a:lnSpc>
              <a:spcBef>
                <a:spcPts val="600"/>
              </a:spcBef>
              <a:spcAft>
                <a:spcPct val="0"/>
              </a:spcAft>
              <a:buClrTx/>
              <a:buSzTx/>
              <a:buFont typeface="Wingdings" panose="05000000000000000000" pitchFamily="2" charset="2"/>
              <a:buChar char="§"/>
              <a:tabLst/>
            </a:pPr>
            <a:r>
              <a:rPr kumimoji="0" lang="en-US" altLang="en-US" b="1" i="0" u="none" strike="noStrike" cap="none" normalizeH="0" baseline="0" dirty="0" err="1">
                <a:ln>
                  <a:noFill/>
                </a:ln>
                <a:effectLst/>
                <a:latin typeface="Arial" panose="020B0604020202020204" pitchFamily="34" charset="0"/>
              </a:rPr>
              <a:t>Contraintes</a:t>
            </a:r>
            <a:r>
              <a:rPr kumimoji="0" lang="en-US" altLang="en-US" b="1" i="0" u="none" strike="noStrike" cap="none" normalizeH="0" baseline="0" dirty="0">
                <a:ln>
                  <a:noFill/>
                </a:ln>
                <a:effectLst/>
                <a:latin typeface="Arial" panose="020B0604020202020204" pitchFamily="34" charset="0"/>
              </a:rPr>
              <a:t> </a:t>
            </a:r>
            <a:r>
              <a:rPr kumimoji="0" lang="en-US" altLang="en-US" b="1" i="0" u="none" strike="noStrike" cap="none" normalizeH="0" baseline="0" dirty="0" err="1">
                <a:ln>
                  <a:noFill/>
                </a:ln>
                <a:effectLst/>
                <a:latin typeface="Arial" panose="020B0604020202020204" pitchFamily="34" charset="0"/>
              </a:rPr>
              <a:t>logistiques</a:t>
            </a:r>
            <a:r>
              <a:rPr kumimoji="0" lang="en-US" altLang="en-US" b="0" i="0" u="none" strike="noStrike" cap="none" normalizeH="0" baseline="0" dirty="0">
                <a:ln>
                  <a:noFill/>
                </a:ln>
                <a:effectLst/>
                <a:latin typeface="Arial" panose="020B0604020202020204" pitchFamily="34" charset="0"/>
              </a:rPr>
              <a:t> : </a:t>
            </a:r>
            <a:r>
              <a:rPr kumimoji="0" lang="en-US" altLang="en-US" b="0" i="0" u="none" strike="noStrike" cap="none" normalizeH="0" baseline="0" dirty="0" err="1">
                <a:ln>
                  <a:noFill/>
                </a:ln>
                <a:effectLst/>
                <a:latin typeface="Arial" panose="020B0604020202020204" pitchFamily="34" charset="0"/>
              </a:rPr>
              <a:t>enclavement</a:t>
            </a:r>
            <a:r>
              <a:rPr kumimoji="0" lang="en-US" altLang="en-US" b="0" i="0" u="none" strike="noStrike" cap="none" normalizeH="0" baseline="0" dirty="0">
                <a:ln>
                  <a:noFill/>
                </a:ln>
                <a:effectLst/>
                <a:latin typeface="Arial" panose="020B0604020202020204" pitchFamily="34" charset="0"/>
              </a:rPr>
              <a:t>, </a:t>
            </a:r>
            <a:r>
              <a:rPr kumimoji="0" lang="en-US" altLang="en-US" b="0" i="0" u="none" strike="noStrike" cap="none" normalizeH="0" baseline="0" dirty="0" err="1">
                <a:ln>
                  <a:noFill/>
                </a:ln>
                <a:effectLst/>
                <a:latin typeface="Arial" panose="020B0604020202020204" pitchFamily="34" charset="0"/>
              </a:rPr>
              <a:t>accès</a:t>
            </a:r>
            <a:r>
              <a:rPr kumimoji="0" lang="en-US" altLang="en-US" b="0" i="0" u="none" strike="noStrike" cap="none" normalizeH="0" baseline="0" dirty="0">
                <a:ln>
                  <a:noFill/>
                </a:ln>
                <a:effectLst/>
                <a:latin typeface="Arial" panose="020B0604020202020204" pitchFamily="34" charset="0"/>
              </a:rPr>
              <a:t> difficile, </a:t>
            </a:r>
            <a:r>
              <a:rPr kumimoji="0" lang="en-US" altLang="en-US" b="0" i="0" u="none" strike="noStrike" cap="none" normalizeH="0" baseline="0" dirty="0" err="1">
                <a:ln>
                  <a:noFill/>
                </a:ln>
                <a:effectLst/>
                <a:latin typeface="Arial" panose="020B0604020202020204" pitchFamily="34" charset="0"/>
              </a:rPr>
              <a:t>insécurité</a:t>
            </a:r>
            <a:endParaRPr kumimoji="0" lang="en-US" altLang="en-US" b="0" i="0" u="none" strike="noStrike" cap="none" normalizeH="0" baseline="0" dirty="0">
              <a:ln>
                <a:noFill/>
              </a:ln>
              <a:effectLst/>
              <a:latin typeface="Arial" panose="020B0604020202020204" pitchFamily="34" charset="0"/>
            </a:endParaRPr>
          </a:p>
          <a:p>
            <a:pPr marL="342900" marR="0" lvl="0" indent="-342900" algn="l" defTabSz="914400" rtl="0" eaLnBrk="0" fontAlgn="base" latinLnBrk="0" hangingPunct="0">
              <a:lnSpc>
                <a:spcPct val="100000"/>
              </a:lnSpc>
              <a:spcBef>
                <a:spcPts val="600"/>
              </a:spcBef>
              <a:spcAft>
                <a:spcPct val="0"/>
              </a:spcAft>
              <a:buClrTx/>
              <a:buSzTx/>
              <a:buFont typeface="Wingdings" panose="05000000000000000000" pitchFamily="2" charset="2"/>
              <a:buChar char="§"/>
              <a:tabLst/>
            </a:pPr>
            <a:r>
              <a:rPr kumimoji="0" lang="en-US" altLang="en-US" b="1" i="0" u="none" strike="noStrike" cap="none" normalizeH="0" baseline="0" dirty="0" err="1">
                <a:ln>
                  <a:noFill/>
                </a:ln>
                <a:effectLst/>
                <a:latin typeface="Arial" panose="020B0604020202020204" pitchFamily="34" charset="0"/>
              </a:rPr>
              <a:t>Faible</a:t>
            </a:r>
            <a:r>
              <a:rPr kumimoji="0" lang="en-US" altLang="en-US" b="1" i="0" u="none" strike="noStrike" cap="none" normalizeH="0" baseline="0" dirty="0">
                <a:ln>
                  <a:noFill/>
                </a:ln>
                <a:effectLst/>
                <a:latin typeface="Arial" panose="020B0604020202020204" pitchFamily="34" charset="0"/>
              </a:rPr>
              <a:t> </a:t>
            </a:r>
            <a:r>
              <a:rPr kumimoji="0" lang="en-US" altLang="en-US" b="1" i="0" u="none" strike="noStrike" cap="none" normalizeH="0" baseline="0" dirty="0" err="1">
                <a:ln>
                  <a:noFill/>
                </a:ln>
                <a:effectLst/>
                <a:latin typeface="Arial" panose="020B0604020202020204" pitchFamily="34" charset="0"/>
              </a:rPr>
              <a:t>adhésion</a:t>
            </a:r>
            <a:r>
              <a:rPr kumimoji="0" lang="en-US" altLang="en-US" b="1" i="0" u="none" strike="noStrike" cap="none" normalizeH="0" baseline="0" dirty="0">
                <a:ln>
                  <a:noFill/>
                </a:ln>
                <a:effectLst/>
                <a:latin typeface="Arial" panose="020B0604020202020204" pitchFamily="34" charset="0"/>
              </a:rPr>
              <a:t> de </a:t>
            </a:r>
            <a:r>
              <a:rPr kumimoji="0" lang="en-US" altLang="en-US" b="1" i="0" u="none" strike="noStrike" cap="none" normalizeH="0" baseline="0" dirty="0" err="1">
                <a:ln>
                  <a:noFill/>
                </a:ln>
                <a:effectLst/>
                <a:latin typeface="Arial" panose="020B0604020202020204" pitchFamily="34" charset="0"/>
              </a:rPr>
              <a:t>certains</a:t>
            </a:r>
            <a:r>
              <a:rPr kumimoji="0" lang="en-US" altLang="en-US" b="1" i="0" u="none" strike="noStrike" cap="none" normalizeH="0" baseline="0" dirty="0">
                <a:ln>
                  <a:noFill/>
                </a:ln>
                <a:effectLst/>
                <a:latin typeface="Arial" panose="020B0604020202020204" pitchFamily="34" charset="0"/>
              </a:rPr>
              <a:t> </a:t>
            </a:r>
            <a:r>
              <a:rPr kumimoji="0" lang="en-US" altLang="en-US" b="1" i="0" u="none" strike="noStrike" cap="none" normalizeH="0" baseline="0" dirty="0" err="1">
                <a:ln>
                  <a:noFill/>
                </a:ln>
                <a:effectLst/>
                <a:latin typeface="Arial" panose="020B0604020202020204" pitchFamily="34" charset="0"/>
              </a:rPr>
              <a:t>acteurs</a:t>
            </a:r>
            <a:r>
              <a:rPr kumimoji="0" lang="en-US" altLang="en-US" b="0" i="0" u="none" strike="noStrike" cap="none" normalizeH="0" baseline="0" dirty="0">
                <a:ln>
                  <a:noFill/>
                </a:ln>
                <a:effectLst/>
                <a:latin typeface="Arial" panose="020B0604020202020204" pitchFamily="34" charset="0"/>
              </a:rPr>
              <a:t> : manque </a:t>
            </a:r>
            <a:r>
              <a:rPr kumimoji="0" lang="en-US" altLang="en-US" b="0" i="0" u="none" strike="noStrike" cap="none" normalizeH="0" baseline="0" dirty="0" err="1">
                <a:ln>
                  <a:noFill/>
                </a:ln>
                <a:effectLst/>
                <a:latin typeface="Arial" panose="020B0604020202020204" pitchFamily="34" charset="0"/>
              </a:rPr>
              <a:t>d’incitations</a:t>
            </a:r>
            <a:r>
              <a:rPr kumimoji="0" lang="en-US" altLang="en-US" b="0" i="0" u="none" strike="noStrike" cap="none" normalizeH="0" baseline="0" dirty="0">
                <a:ln>
                  <a:noFill/>
                </a:ln>
                <a:effectLst/>
                <a:latin typeface="Arial" panose="020B0604020202020204" pitchFamily="34" charset="0"/>
              </a:rPr>
              <a:t>, </a:t>
            </a:r>
            <a:r>
              <a:rPr kumimoji="0" lang="en-US" altLang="en-US" b="0" i="0" u="none" strike="noStrike" cap="none" normalizeH="0" baseline="0" dirty="0" err="1">
                <a:ln>
                  <a:noFill/>
                </a:ln>
                <a:effectLst/>
                <a:latin typeface="Arial" panose="020B0604020202020204" pitchFamily="34" charset="0"/>
              </a:rPr>
              <a:t>priorités</a:t>
            </a:r>
            <a:r>
              <a:rPr kumimoji="0" lang="en-US" altLang="en-US" b="0" i="0" u="none" strike="noStrike" cap="none" normalizeH="0" baseline="0" dirty="0">
                <a:ln>
                  <a:noFill/>
                </a:ln>
                <a:effectLst/>
                <a:latin typeface="Arial" panose="020B0604020202020204" pitchFamily="34" charset="0"/>
              </a:rPr>
              <a:t> </a:t>
            </a:r>
            <a:r>
              <a:rPr kumimoji="0" lang="en-US" altLang="en-US" b="0" i="0" u="none" strike="noStrike" cap="none" normalizeH="0" baseline="0" dirty="0" err="1">
                <a:ln>
                  <a:noFill/>
                </a:ln>
                <a:effectLst/>
                <a:latin typeface="Arial" panose="020B0604020202020204" pitchFamily="34" charset="0"/>
              </a:rPr>
              <a:t>divergentes</a:t>
            </a:r>
            <a:endParaRPr kumimoji="0" lang="en-US" altLang="en-US" b="0" i="0" u="none" strike="noStrike" cap="none" normalizeH="0" baseline="0" dirty="0">
              <a:ln>
                <a:noFill/>
              </a:ln>
              <a:effectLst/>
              <a:latin typeface="Arial" panose="020B0604020202020204" pitchFamily="34" charset="0"/>
            </a:endParaRPr>
          </a:p>
          <a:p>
            <a:pPr marL="342900" marR="0" lvl="0" indent="-342900" algn="l" defTabSz="914400" rtl="0" eaLnBrk="0" fontAlgn="base" latinLnBrk="0" hangingPunct="0">
              <a:lnSpc>
                <a:spcPct val="100000"/>
              </a:lnSpc>
              <a:spcBef>
                <a:spcPts val="600"/>
              </a:spcBef>
              <a:spcAft>
                <a:spcPct val="0"/>
              </a:spcAft>
              <a:buClrTx/>
              <a:buSzTx/>
              <a:buFont typeface="Wingdings" panose="05000000000000000000" pitchFamily="2" charset="2"/>
              <a:buChar char="§"/>
              <a:tabLst/>
            </a:pPr>
            <a:r>
              <a:rPr kumimoji="0" lang="en-US" altLang="en-US" b="1" i="0" u="none" strike="noStrike" cap="none" normalizeH="0" baseline="0" dirty="0">
                <a:ln>
                  <a:noFill/>
                </a:ln>
                <a:effectLst/>
                <a:latin typeface="Arial" panose="020B0604020202020204" pitchFamily="34" charset="0"/>
              </a:rPr>
              <a:t>Coordination </a:t>
            </a:r>
            <a:r>
              <a:rPr kumimoji="0" lang="en-US" altLang="en-US" b="1" i="0" u="none" strike="noStrike" cap="none" normalizeH="0" baseline="0" dirty="0" err="1">
                <a:ln>
                  <a:noFill/>
                </a:ln>
                <a:effectLst/>
                <a:latin typeface="Arial" panose="020B0604020202020204" pitchFamily="34" charset="0"/>
              </a:rPr>
              <a:t>institutionnelle</a:t>
            </a:r>
            <a:r>
              <a:rPr kumimoji="0" lang="en-US" altLang="en-US" b="1" i="0" u="none" strike="noStrike" cap="none" normalizeH="0" baseline="0" dirty="0">
                <a:ln>
                  <a:noFill/>
                </a:ln>
                <a:effectLst/>
                <a:latin typeface="Arial" panose="020B0604020202020204" pitchFamily="34" charset="0"/>
              </a:rPr>
              <a:t> </a:t>
            </a:r>
            <a:r>
              <a:rPr kumimoji="0" lang="en-US" altLang="en-US" b="1" i="0" u="none" strike="noStrike" cap="none" normalizeH="0" baseline="0" dirty="0" err="1">
                <a:ln>
                  <a:noFill/>
                </a:ln>
                <a:effectLst/>
                <a:latin typeface="Arial" panose="020B0604020202020204" pitchFamily="34" charset="0"/>
              </a:rPr>
              <a:t>insuffisante</a:t>
            </a:r>
            <a:r>
              <a:rPr kumimoji="0" lang="en-US" altLang="en-US" b="0" i="0" u="none" strike="noStrike" cap="none" normalizeH="0" baseline="0" dirty="0">
                <a:ln>
                  <a:noFill/>
                </a:ln>
                <a:effectLst/>
                <a:latin typeface="Arial" panose="020B0604020202020204" pitchFamily="34" charset="0"/>
              </a:rPr>
              <a:t>, pas encore </a:t>
            </a:r>
            <a:r>
              <a:rPr kumimoji="0" lang="en-US" altLang="en-US" b="0" i="0" u="none" strike="noStrike" cap="none" normalizeH="0" baseline="0" dirty="0" err="1">
                <a:ln>
                  <a:noFill/>
                </a:ln>
                <a:effectLst/>
                <a:latin typeface="Arial" panose="020B0604020202020204" pitchFamily="34" charset="0"/>
              </a:rPr>
              <a:t>d’organe</a:t>
            </a:r>
            <a:r>
              <a:rPr kumimoji="0" lang="en-US" altLang="en-US" b="0" i="0" u="none" strike="noStrike" cap="none" normalizeH="0" baseline="0" dirty="0">
                <a:ln>
                  <a:noFill/>
                </a:ln>
                <a:effectLst/>
                <a:latin typeface="Arial" panose="020B0604020202020204" pitchFamily="34" charset="0"/>
              </a:rPr>
              <a:t> </a:t>
            </a:r>
            <a:r>
              <a:rPr kumimoji="0" lang="en-US" altLang="en-US" b="0" i="0" u="none" strike="noStrike" cap="none" normalizeH="0" baseline="0" dirty="0" err="1">
                <a:ln>
                  <a:noFill/>
                </a:ln>
                <a:effectLst/>
                <a:latin typeface="Arial" panose="020B0604020202020204" pitchFamily="34" charset="0"/>
              </a:rPr>
              <a:t>dédié</a:t>
            </a:r>
            <a:endParaRPr kumimoji="0" lang="en-US" altLang="en-US" b="0" i="0" u="none" strike="noStrike" cap="none" normalizeH="0" baseline="0" dirty="0">
              <a:ln>
                <a:noFill/>
              </a:ln>
              <a:effectLst/>
              <a:latin typeface="Arial" panose="020B0604020202020204" pitchFamily="34" charset="0"/>
            </a:endParaRPr>
          </a:p>
          <a:p>
            <a:pPr marL="342900" marR="0" lvl="0" indent="-342900" algn="l" defTabSz="914400" rtl="0" eaLnBrk="0" fontAlgn="base" latinLnBrk="0" hangingPunct="0">
              <a:lnSpc>
                <a:spcPct val="100000"/>
              </a:lnSpc>
              <a:spcBef>
                <a:spcPts val="600"/>
              </a:spcBef>
              <a:spcAft>
                <a:spcPct val="0"/>
              </a:spcAft>
              <a:buClrTx/>
              <a:buSzTx/>
              <a:buFont typeface="Wingdings" panose="05000000000000000000" pitchFamily="2" charset="2"/>
              <a:buChar char="§"/>
              <a:tabLst/>
            </a:pPr>
            <a:r>
              <a:rPr kumimoji="0" lang="en-US" altLang="en-US" b="1" i="0" u="none" strike="noStrike" cap="none" normalizeH="0" baseline="0" dirty="0" err="1">
                <a:ln>
                  <a:noFill/>
                </a:ln>
                <a:effectLst/>
                <a:latin typeface="Arial" panose="020B0604020202020204" pitchFamily="34" charset="0"/>
              </a:rPr>
              <a:t>Ressources</a:t>
            </a:r>
            <a:r>
              <a:rPr kumimoji="0" lang="en-US" altLang="en-US" b="1" i="0" u="none" strike="noStrike" cap="none" normalizeH="0" baseline="0" dirty="0">
                <a:ln>
                  <a:noFill/>
                </a:ln>
                <a:effectLst/>
                <a:latin typeface="Arial" panose="020B0604020202020204" pitchFamily="34" charset="0"/>
              </a:rPr>
              <a:t> </a:t>
            </a:r>
            <a:r>
              <a:rPr kumimoji="0" lang="en-US" altLang="en-US" b="1" i="0" u="none" strike="noStrike" cap="none" normalizeH="0" baseline="0" dirty="0" err="1">
                <a:ln>
                  <a:noFill/>
                </a:ln>
                <a:effectLst/>
                <a:latin typeface="Arial" panose="020B0604020202020204" pitchFamily="34" charset="0"/>
              </a:rPr>
              <a:t>financières</a:t>
            </a:r>
            <a:r>
              <a:rPr kumimoji="0" lang="en-US" altLang="en-US" b="1" i="0" u="none" strike="noStrike" cap="none" normalizeH="0" baseline="0" dirty="0">
                <a:ln>
                  <a:noFill/>
                </a:ln>
                <a:effectLst/>
                <a:latin typeface="Arial" panose="020B0604020202020204" pitchFamily="34" charset="0"/>
              </a:rPr>
              <a:t> </a:t>
            </a:r>
            <a:r>
              <a:rPr kumimoji="0" lang="en-US" altLang="en-US" b="1" i="0" u="none" strike="noStrike" cap="none" normalizeH="0" baseline="0" dirty="0" err="1">
                <a:ln>
                  <a:noFill/>
                </a:ln>
                <a:effectLst/>
                <a:latin typeface="Arial" panose="020B0604020202020204" pitchFamily="34" charset="0"/>
              </a:rPr>
              <a:t>inadéquates</a:t>
            </a:r>
            <a:r>
              <a:rPr kumimoji="0" lang="en-US" altLang="en-US" b="1" i="0" u="none" strike="noStrike" cap="none" normalizeH="0" baseline="0" dirty="0">
                <a:ln>
                  <a:noFill/>
                </a:ln>
                <a:effectLst/>
                <a:latin typeface="Arial" panose="020B0604020202020204" pitchFamily="34" charset="0"/>
              </a:rPr>
              <a:t> &amp; </a:t>
            </a:r>
            <a:r>
              <a:rPr kumimoji="0" lang="en-US" altLang="en-US" b="1" i="0" u="none" strike="noStrike" cap="none" normalizeH="0" baseline="0" dirty="0" err="1">
                <a:ln>
                  <a:noFill/>
                </a:ln>
                <a:effectLst/>
                <a:latin typeface="Arial" panose="020B0604020202020204" pitchFamily="34" charset="0"/>
              </a:rPr>
              <a:t>instables</a:t>
            </a:r>
            <a:endParaRPr kumimoji="0" lang="en-US" altLang="en-US" b="0"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5331770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4B0D9EF-1567-87E0-98F9-1B8916A050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1D0F2B8E-8419-9772-F52D-08D0167CCC89}"/>
              </a:ext>
            </a:extLst>
          </p:cNvPr>
          <p:cNvSpPr>
            <a:spLocks noGrp="1"/>
          </p:cNvSpPr>
          <p:nvPr>
            <p:ph type="title"/>
          </p:nvPr>
        </p:nvSpPr>
        <p:spPr>
          <a:xfrm>
            <a:off x="594359" y="-105993"/>
            <a:ext cx="9778365" cy="1494596"/>
          </a:xfrm>
        </p:spPr>
        <p:txBody>
          <a:bodyPr/>
          <a:lstStyle/>
          <a:p>
            <a:pPr lvl="0" eaLnBrk="0" fontAlgn="base" hangingPunct="0">
              <a:lnSpc>
                <a:spcPct val="100000"/>
              </a:lnSpc>
              <a:spcAft>
                <a:spcPct val="0"/>
              </a:spcAft>
            </a:pPr>
            <a:r>
              <a:rPr lang="en-US" altLang="en-US" sz="3600" dirty="0">
                <a:latin typeface="Arial" panose="020B0604020202020204" pitchFamily="34" charset="0"/>
              </a:rPr>
              <a:t>Section 4.2 – </a:t>
            </a:r>
            <a:r>
              <a:rPr lang="fr-FR" sz="3600" dirty="0"/>
              <a:t>Cadre politique, juridique et institutionnel </a:t>
            </a:r>
            <a:endParaRPr lang="en-US" altLang="en-US" sz="3600" b="0" dirty="0">
              <a:latin typeface="Arial" panose="020B0604020202020204" pitchFamily="34" charset="0"/>
            </a:endParaRPr>
          </a:p>
        </p:txBody>
      </p:sp>
      <p:sp>
        <p:nvSpPr>
          <p:cNvPr id="4" name="Content Placeholder 3">
            <a:extLst>
              <a:ext uri="{FF2B5EF4-FFF2-40B4-BE49-F238E27FC236}">
                <a16:creationId xmlns:a16="http://schemas.microsoft.com/office/drawing/2014/main" xmlns="" id="{ADF889C7-C2ED-D050-E342-09767D0CA5C9}"/>
              </a:ext>
            </a:extLst>
          </p:cNvPr>
          <p:cNvSpPr>
            <a:spLocks noGrp="1"/>
          </p:cNvSpPr>
          <p:nvPr>
            <p:ph sz="quarter" idx="16"/>
          </p:nvPr>
        </p:nvSpPr>
        <p:spPr>
          <a:xfrm>
            <a:off x="594359" y="5076983"/>
            <a:ext cx="10481733" cy="1016195"/>
          </a:xfrm>
          <a:solidFill>
            <a:schemeClr val="accent2">
              <a:lumMod val="60000"/>
              <a:lumOff val="40000"/>
            </a:schemeClr>
          </a:solidFill>
        </p:spPr>
        <p:txBody>
          <a:bodyPr>
            <a:normAutofit/>
          </a:bodyPr>
          <a:lstStyle/>
          <a:p>
            <a:pPr>
              <a:spcBef>
                <a:spcPts val="0"/>
              </a:spcBef>
              <a:spcAft>
                <a:spcPts val="600"/>
              </a:spcAft>
            </a:pPr>
            <a:r>
              <a:rPr lang="fr-FR" sz="2200" noProof="0" dirty="0">
                <a:latin typeface="Arial" panose="020B0604020202020204" pitchFamily="34" charset="0"/>
              </a:rPr>
              <a:t>NBSAP</a:t>
            </a:r>
            <a:endParaRPr lang="fr-FR" sz="2400" noProof="0" dirty="0">
              <a:latin typeface="Arial" panose="020B0604020202020204" pitchFamily="34" charset="0"/>
            </a:endParaRPr>
          </a:p>
          <a:p>
            <a:pPr>
              <a:spcBef>
                <a:spcPts val="0"/>
              </a:spcBef>
              <a:spcAft>
                <a:spcPts val="600"/>
              </a:spcAft>
            </a:pPr>
            <a:endParaRPr lang="fr-FR" sz="2200" noProof="0" dirty="0"/>
          </a:p>
        </p:txBody>
      </p:sp>
      <p:sp>
        <p:nvSpPr>
          <p:cNvPr id="7" name="Rectangle 1">
            <a:extLst>
              <a:ext uri="{FF2B5EF4-FFF2-40B4-BE49-F238E27FC236}">
                <a16:creationId xmlns:a16="http://schemas.microsoft.com/office/drawing/2014/main" xmlns="" id="{6CF585E0-9DAD-F260-2DE7-D0EE6ED148B5}"/>
              </a:ext>
            </a:extLst>
          </p:cNvPr>
          <p:cNvSpPr>
            <a:spLocks noGrp="1" noChangeArrowheads="1"/>
          </p:cNvSpPr>
          <p:nvPr>
            <p:ph sz="quarter" idx="15"/>
          </p:nvPr>
        </p:nvSpPr>
        <p:spPr bwMode="auto">
          <a:xfrm>
            <a:off x="594360" y="1388603"/>
            <a:ext cx="10645140" cy="5293757"/>
          </a:xfrm>
          <a:prstGeom prst="rect">
            <a:avLst/>
          </a:prstGeom>
          <a:solidFill>
            <a:schemeClr val="accent1">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r>
              <a:rPr lang="fr-FR" b="1" dirty="0"/>
              <a:t>Encore beaucoup de lacunes </a:t>
            </a:r>
            <a:r>
              <a:rPr lang="fr-FR" dirty="0"/>
              <a:t>en matière de biodiversité dans le  cadre politique, juridique et institutionnel en évolution</a:t>
            </a:r>
          </a:p>
          <a:p>
            <a:r>
              <a:rPr lang="fr-FR" b="1" dirty="0"/>
              <a:t>Création du Couloir Vert Kivu-Kinshasa </a:t>
            </a:r>
            <a:r>
              <a:rPr lang="fr-FR" dirty="0"/>
              <a:t>= volonté politique pour renforcer la conservation de la biodiversité</a:t>
            </a:r>
          </a:p>
          <a:p>
            <a:pPr>
              <a:lnSpc>
                <a:spcPct val="100000"/>
              </a:lnSpc>
              <a:spcBef>
                <a:spcPts val="600"/>
              </a:spcBef>
            </a:pPr>
            <a:r>
              <a:rPr lang="fr-FR" b="1" dirty="0"/>
              <a:t>Renforcer les textes existants et les rendre effectifs</a:t>
            </a:r>
            <a:r>
              <a:rPr lang="fr-FR" dirty="0"/>
              <a:t> :</a:t>
            </a:r>
          </a:p>
          <a:p>
            <a:pPr marL="342900" indent="-342900">
              <a:lnSpc>
                <a:spcPct val="100000"/>
              </a:lnSpc>
              <a:spcBef>
                <a:spcPts val="0"/>
              </a:spcBef>
              <a:buFont typeface="Wingdings" panose="05000000000000000000" pitchFamily="2" charset="2"/>
              <a:buChar char="§"/>
            </a:pPr>
            <a:r>
              <a:rPr lang="fr-FR" dirty="0"/>
              <a:t>Adopter les mesures d’application manquantes</a:t>
            </a:r>
          </a:p>
          <a:p>
            <a:pPr marL="342900" indent="-342900">
              <a:lnSpc>
                <a:spcPct val="100000"/>
              </a:lnSpc>
              <a:spcBef>
                <a:spcPts val="0"/>
              </a:spcBef>
              <a:buFont typeface="Wingdings" panose="05000000000000000000" pitchFamily="2" charset="2"/>
              <a:buChar char="§"/>
            </a:pPr>
            <a:r>
              <a:rPr lang="fr-FR" dirty="0"/>
              <a:t>Harmoniser les lois sectorielles</a:t>
            </a:r>
          </a:p>
          <a:p>
            <a:pPr marL="342900" indent="-342900">
              <a:lnSpc>
                <a:spcPct val="100000"/>
              </a:lnSpc>
              <a:spcBef>
                <a:spcPts val="0"/>
              </a:spcBef>
              <a:buFont typeface="Wingdings" panose="05000000000000000000" pitchFamily="2" charset="2"/>
              <a:buChar char="§"/>
            </a:pPr>
            <a:r>
              <a:rPr lang="fr-FR" dirty="0"/>
              <a:t>Renforcer le suivi, contrôle &amp; redevabilité</a:t>
            </a:r>
          </a:p>
          <a:p>
            <a:pPr marL="342900" indent="-342900">
              <a:lnSpc>
                <a:spcPct val="100000"/>
              </a:lnSpc>
              <a:spcBef>
                <a:spcPts val="0"/>
              </a:spcBef>
              <a:buFont typeface="Wingdings" panose="05000000000000000000" pitchFamily="2" charset="2"/>
              <a:buChar char="§"/>
            </a:pPr>
            <a:r>
              <a:rPr lang="fr-FR" dirty="0"/>
              <a:t>Former les acteurs et juridictions</a:t>
            </a:r>
          </a:p>
          <a:p>
            <a:pPr>
              <a:spcBef>
                <a:spcPts val="600"/>
              </a:spcBef>
            </a:pPr>
            <a:r>
              <a:rPr lang="fr-FR" b="1" dirty="0"/>
              <a:t>Mieux intégrer la biodiversité dans les politiques sectorielles</a:t>
            </a:r>
            <a:r>
              <a:rPr lang="fr-FR" dirty="0"/>
              <a:t> :</a:t>
            </a:r>
          </a:p>
          <a:p>
            <a:pPr marL="342900" indent="-342900">
              <a:lnSpc>
                <a:spcPct val="100000"/>
              </a:lnSpc>
              <a:spcBef>
                <a:spcPts val="0"/>
              </a:spcBef>
              <a:buFont typeface="Wingdings" panose="05000000000000000000" pitchFamily="2" charset="2"/>
              <a:buChar char="§"/>
            </a:pPr>
            <a:r>
              <a:rPr lang="fr-FR" dirty="0"/>
              <a:t>PNAT, EIE, plans agricoles, forestiers, miniers, etc.</a:t>
            </a:r>
          </a:p>
          <a:p>
            <a:pPr marL="342900" indent="-342900">
              <a:lnSpc>
                <a:spcPct val="100000"/>
              </a:lnSpc>
              <a:spcBef>
                <a:spcPts val="0"/>
              </a:spcBef>
              <a:buFont typeface="Wingdings" panose="05000000000000000000" pitchFamily="2" charset="2"/>
              <a:buChar char="§"/>
            </a:pPr>
            <a:r>
              <a:rPr lang="fr-FR" dirty="0"/>
              <a:t>Encourager le secteur privé (incitations, régulation)</a:t>
            </a:r>
          </a:p>
          <a:p>
            <a:pPr>
              <a:spcBef>
                <a:spcPts val="600"/>
              </a:spcBef>
            </a:pPr>
            <a:r>
              <a:rPr lang="fr-FR" b="1" dirty="0"/>
              <a:t>Proposer un cadre de coordination intersectorielle</a:t>
            </a:r>
            <a:r>
              <a:rPr lang="fr-FR" dirty="0"/>
              <a:t>  :</a:t>
            </a:r>
          </a:p>
          <a:p>
            <a:pPr marL="342900" indent="-342900">
              <a:lnSpc>
                <a:spcPct val="100000"/>
              </a:lnSpc>
              <a:spcBef>
                <a:spcPts val="0"/>
              </a:spcBef>
              <a:buFont typeface="Wingdings" panose="05000000000000000000" pitchFamily="2" charset="2"/>
              <a:buChar char="§"/>
            </a:pPr>
            <a:r>
              <a:rPr lang="fr-FR" dirty="0"/>
              <a:t>Fonction assurée par l’organe de pilotage</a:t>
            </a:r>
          </a:p>
          <a:p>
            <a:pPr marL="342900" indent="-342900">
              <a:lnSpc>
                <a:spcPct val="100000"/>
              </a:lnSpc>
              <a:spcBef>
                <a:spcPts val="0"/>
              </a:spcBef>
              <a:buFont typeface="Wingdings" panose="05000000000000000000" pitchFamily="2" charset="2"/>
              <a:buChar char="§"/>
            </a:pPr>
            <a:r>
              <a:rPr lang="fr-FR" dirty="0"/>
              <a:t>Déclinaison provinciale et locale</a:t>
            </a:r>
          </a:p>
          <a:p>
            <a:pPr marL="342900" indent="-342900">
              <a:lnSpc>
                <a:spcPct val="100000"/>
              </a:lnSpc>
              <a:spcBef>
                <a:spcPts val="0"/>
              </a:spcBef>
              <a:buFont typeface="Wingdings" panose="05000000000000000000" pitchFamily="2" charset="2"/>
              <a:buChar char="§"/>
            </a:pPr>
            <a:r>
              <a:rPr lang="fr-FR" dirty="0"/>
              <a:t>Inclusion des ministères, de la société civile, du secteur privé et des PAP &amp; CL</a:t>
            </a:r>
            <a:endParaRPr kumimoji="0" lang="en-US" altLang="en-US" b="0"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696825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C5B259A-1731-8CB3-253B-853107886E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9F875067-C082-2E59-C5CA-530BD5184823}"/>
              </a:ext>
            </a:extLst>
          </p:cNvPr>
          <p:cNvSpPr>
            <a:spLocks noGrp="1"/>
          </p:cNvSpPr>
          <p:nvPr>
            <p:ph type="title"/>
          </p:nvPr>
        </p:nvSpPr>
        <p:spPr>
          <a:xfrm>
            <a:off x="594359" y="-218582"/>
            <a:ext cx="9778365" cy="1494596"/>
          </a:xfrm>
        </p:spPr>
        <p:txBody>
          <a:bodyPr/>
          <a:lstStyle/>
          <a:p>
            <a:pPr eaLnBrk="0" fontAlgn="base" hangingPunct="0">
              <a:lnSpc>
                <a:spcPct val="100000"/>
              </a:lnSpc>
              <a:spcAft>
                <a:spcPct val="0"/>
              </a:spcAft>
            </a:pPr>
            <a:r>
              <a:rPr lang="en-US" altLang="en-US" sz="3600" dirty="0">
                <a:latin typeface="Arial" panose="020B0604020202020204" pitchFamily="34" charset="0"/>
              </a:rPr>
              <a:t>Section 4.3 – </a:t>
            </a:r>
            <a:r>
              <a:rPr lang="fr-FR" sz="3600" dirty="0"/>
              <a:t>Mise en œuvre décentralisée et locale</a:t>
            </a:r>
            <a:endParaRPr lang="en-US" altLang="en-US" sz="3600" b="0" dirty="0">
              <a:latin typeface="Arial" panose="020B0604020202020204" pitchFamily="34" charset="0"/>
            </a:endParaRPr>
          </a:p>
        </p:txBody>
      </p:sp>
      <p:sp>
        <p:nvSpPr>
          <p:cNvPr id="7" name="Rectangle 1">
            <a:extLst>
              <a:ext uri="{FF2B5EF4-FFF2-40B4-BE49-F238E27FC236}">
                <a16:creationId xmlns:a16="http://schemas.microsoft.com/office/drawing/2014/main" xmlns="" id="{2A4906CE-5850-3E4D-1951-C0E75674B3D2}"/>
              </a:ext>
            </a:extLst>
          </p:cNvPr>
          <p:cNvSpPr>
            <a:spLocks noGrp="1" noChangeArrowheads="1"/>
          </p:cNvSpPr>
          <p:nvPr>
            <p:ph sz="quarter" idx="15"/>
          </p:nvPr>
        </p:nvSpPr>
        <p:spPr bwMode="auto">
          <a:xfrm>
            <a:off x="594360" y="1410355"/>
            <a:ext cx="11003281" cy="5447645"/>
          </a:xfrm>
          <a:prstGeom prst="rect">
            <a:avLst/>
          </a:prstGeom>
          <a:solidFill>
            <a:schemeClr val="accent1">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r>
              <a:rPr lang="fr-FR" b="1" dirty="0"/>
              <a:t>[NBSAP = levier indispensable pour transformer la biodiversité en moteur de développement territorial]</a:t>
            </a:r>
            <a:endParaRPr lang="fr-FR" dirty="0"/>
          </a:p>
          <a:p>
            <a:pPr marL="342900" indent="-342900">
              <a:buFont typeface="Wingdings" panose="05000000000000000000" pitchFamily="2" charset="2"/>
              <a:buChar char="§"/>
            </a:pPr>
            <a:r>
              <a:rPr lang="fr-FR" dirty="0"/>
              <a:t>Les leçons du passé :</a:t>
            </a:r>
            <a:br>
              <a:rPr lang="fr-FR" dirty="0"/>
            </a:br>
            <a:r>
              <a:rPr lang="fr-FR" dirty="0"/>
              <a:t>→ Décentralisation prévue mais jamais pleinement appliquée</a:t>
            </a:r>
            <a:br>
              <a:rPr lang="fr-FR" dirty="0"/>
            </a:br>
            <a:r>
              <a:rPr lang="fr-FR" dirty="0"/>
              <a:t>→ Capacités locales limitées, ressources insuffisantes, coordination faible</a:t>
            </a:r>
            <a:br>
              <a:rPr lang="fr-FR" dirty="0"/>
            </a:br>
            <a:r>
              <a:rPr lang="fr-FR" dirty="0"/>
              <a:t>→ Pourtant, des exemples réussis existent (CFCL, Virunga, </a:t>
            </a:r>
            <a:r>
              <a:rPr lang="fr-FR" dirty="0" err="1"/>
              <a:t>Kahuzi-Biega</a:t>
            </a:r>
            <a:r>
              <a:rPr lang="fr-FR" dirty="0"/>
              <a:t>)</a:t>
            </a:r>
          </a:p>
          <a:p>
            <a:pPr marL="342900" indent="-342900">
              <a:buFont typeface="Wingdings" panose="05000000000000000000" pitchFamily="2" charset="2"/>
              <a:buChar char="§"/>
            </a:pPr>
            <a:r>
              <a:rPr lang="fr-FR" dirty="0"/>
              <a:t>SPANB 2025–2030 recommande:</a:t>
            </a:r>
            <a:br>
              <a:rPr lang="fr-FR" dirty="0"/>
            </a:br>
            <a:r>
              <a:rPr lang="fr-FR" dirty="0"/>
              <a:t>→ Traduction des objectifs nationaux en cibles territoriales</a:t>
            </a:r>
            <a:br>
              <a:rPr lang="fr-FR" dirty="0"/>
            </a:br>
            <a:r>
              <a:rPr lang="fr-FR" dirty="0"/>
              <a:t>→ Plans provinciaux et territoriaux biodiversité avec indicateurs &amp; budgets</a:t>
            </a:r>
            <a:br>
              <a:rPr lang="fr-FR" dirty="0"/>
            </a:br>
            <a:r>
              <a:rPr lang="fr-FR" dirty="0"/>
              <a:t>→ Cellules provinciales de coordination inclusives</a:t>
            </a:r>
          </a:p>
          <a:p>
            <a:pPr marL="342900" indent="-342900">
              <a:buFont typeface="Wingdings" panose="05000000000000000000" pitchFamily="2" charset="2"/>
              <a:buChar char="§"/>
            </a:pPr>
            <a:r>
              <a:rPr lang="fr-FR" dirty="0"/>
              <a:t>Alliances locales &amp; sectorielles :</a:t>
            </a:r>
            <a:br>
              <a:rPr lang="fr-FR" dirty="0"/>
            </a:br>
            <a:r>
              <a:rPr lang="fr-FR" dirty="0"/>
              <a:t>→ Partenariats multi-acteurs (PAP + CL, autorités, Institutions de recherche, secteur privé, ONG)</a:t>
            </a:r>
            <a:br>
              <a:rPr lang="fr-FR" dirty="0"/>
            </a:br>
            <a:r>
              <a:rPr lang="fr-FR" dirty="0"/>
              <a:t>→ Incitations pour les initiatives locales durables</a:t>
            </a:r>
            <a:br>
              <a:rPr lang="fr-FR" dirty="0"/>
            </a:br>
            <a:r>
              <a:rPr lang="fr-FR" dirty="0"/>
              <a:t>→ Intégration de la biodiversité dans l’agriculture, les mines, le tourisme…</a:t>
            </a:r>
          </a:p>
          <a:p>
            <a:pPr marL="342900" indent="-342900">
              <a:buFont typeface="Wingdings" panose="05000000000000000000" pitchFamily="2" charset="2"/>
              <a:buChar char="§"/>
            </a:pPr>
            <a:r>
              <a:rPr lang="fr-FR" b="1" dirty="0"/>
              <a:t>Exemple clé : le Couloir Vert Kivu–Kinshasa</a:t>
            </a:r>
            <a:r>
              <a:rPr lang="fr-FR" dirty="0"/>
              <a:t/>
            </a:r>
            <a:br>
              <a:rPr lang="fr-FR" dirty="0"/>
            </a:br>
            <a:r>
              <a:rPr lang="fr-FR" dirty="0"/>
              <a:t>→ AMECZ reconnues + gouvernance provinciale + mécanismes financiers locaux</a:t>
            </a:r>
            <a:endParaRPr kumimoji="0" lang="en-US" altLang="en-US" b="0" i="0" u="none" strike="noStrike" cap="none" normalizeH="0" baseline="0" dirty="0">
              <a:ln>
                <a:noFill/>
              </a:ln>
              <a:effectLst/>
              <a:latin typeface="Arial" panose="020B0604020202020204" pitchFamily="34" charset="0"/>
            </a:endParaRPr>
          </a:p>
        </p:txBody>
      </p:sp>
    </p:spTree>
    <p:extLst>
      <p:ext uri="{BB962C8B-B14F-4D97-AF65-F5344CB8AC3E}">
        <p14:creationId xmlns:p14="http://schemas.microsoft.com/office/powerpoint/2010/main" val="8327534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91B823C-2F9D-3015-9991-598B231FD6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5CBD436F-2BFE-08B2-0144-D8B3D8BA2A22}"/>
              </a:ext>
            </a:extLst>
          </p:cNvPr>
          <p:cNvSpPr>
            <a:spLocks noGrp="1"/>
          </p:cNvSpPr>
          <p:nvPr>
            <p:ph type="title"/>
          </p:nvPr>
        </p:nvSpPr>
        <p:spPr>
          <a:xfrm>
            <a:off x="594359" y="129002"/>
            <a:ext cx="9778365" cy="1494596"/>
          </a:xfrm>
        </p:spPr>
        <p:txBody>
          <a:bodyPr/>
          <a:lstStyle/>
          <a:p>
            <a:pPr lvl="0" eaLnBrk="0" fontAlgn="base" hangingPunct="0">
              <a:lnSpc>
                <a:spcPct val="90000"/>
              </a:lnSpc>
              <a:spcAft>
                <a:spcPct val="0"/>
              </a:spcAft>
            </a:pPr>
            <a:r>
              <a:rPr lang="en-US" altLang="en-US" sz="3600" dirty="0">
                <a:latin typeface="Arial" panose="020B0604020202020204" pitchFamily="34" charset="0"/>
              </a:rPr>
              <a:t>Section 4.4 – </a:t>
            </a:r>
            <a:r>
              <a:rPr lang="fr-FR" sz="3600" dirty="0"/>
              <a:t>Optimisation de la mise en œuvre d’une SPANB aux multiples objectifs et actions</a:t>
            </a:r>
            <a:endParaRPr lang="en-US" altLang="en-US" sz="3600" b="0" dirty="0">
              <a:latin typeface="Arial" panose="020B0604020202020204" pitchFamily="34" charset="0"/>
            </a:endParaRPr>
          </a:p>
        </p:txBody>
      </p:sp>
      <p:sp>
        <p:nvSpPr>
          <p:cNvPr id="7" name="Rectangle 1">
            <a:extLst>
              <a:ext uri="{FF2B5EF4-FFF2-40B4-BE49-F238E27FC236}">
                <a16:creationId xmlns:a16="http://schemas.microsoft.com/office/drawing/2014/main" xmlns="" id="{632EE9F9-1F66-D528-03EF-C2F6E6788B18}"/>
              </a:ext>
            </a:extLst>
          </p:cNvPr>
          <p:cNvSpPr>
            <a:spLocks noGrp="1" noChangeArrowheads="1"/>
          </p:cNvSpPr>
          <p:nvPr>
            <p:ph sz="quarter" idx="15"/>
          </p:nvPr>
        </p:nvSpPr>
        <p:spPr bwMode="auto">
          <a:xfrm>
            <a:off x="3828206" y="1250651"/>
            <a:ext cx="7411294" cy="5570756"/>
          </a:xfrm>
          <a:prstGeom prst="rect">
            <a:avLst/>
          </a:prstGeom>
          <a:solidFill>
            <a:schemeClr val="accent1">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r>
              <a:rPr lang="fr-FR" b="1" dirty="0"/>
              <a:t>Pourquoi optimiser ?</a:t>
            </a:r>
          </a:p>
          <a:p>
            <a:pPr marL="342900" indent="-342900">
              <a:lnSpc>
                <a:spcPct val="100000"/>
              </a:lnSpc>
              <a:spcBef>
                <a:spcPts val="0"/>
              </a:spcBef>
              <a:buFont typeface="Wingdings" panose="05000000000000000000" pitchFamily="2" charset="2"/>
              <a:buChar char="§"/>
            </a:pPr>
            <a:r>
              <a:rPr lang="fr-FR" dirty="0"/>
              <a:t>Prioriser pour éviter dispersion, redondance, lenteur d’exécution</a:t>
            </a:r>
          </a:p>
          <a:p>
            <a:pPr marL="342900" indent="-342900">
              <a:lnSpc>
                <a:spcPct val="100000"/>
              </a:lnSpc>
              <a:spcBef>
                <a:spcPts val="0"/>
              </a:spcBef>
              <a:buFont typeface="Wingdings" panose="05000000000000000000" pitchFamily="2" charset="2"/>
              <a:buChar char="§"/>
            </a:pPr>
            <a:r>
              <a:rPr lang="fr-FR" dirty="0"/>
              <a:t>Structurer pour mieux suivre, mieux communiquer et mieux financer</a:t>
            </a:r>
          </a:p>
          <a:p>
            <a:pPr>
              <a:spcBef>
                <a:spcPts val="600"/>
              </a:spcBef>
            </a:pPr>
            <a:r>
              <a:rPr lang="fr-FR" b="1" dirty="0"/>
              <a:t>Approches proposées :</a:t>
            </a:r>
          </a:p>
          <a:p>
            <a:pPr marL="342900" indent="-342900">
              <a:lnSpc>
                <a:spcPct val="100000"/>
              </a:lnSpc>
              <a:spcBef>
                <a:spcPts val="0"/>
              </a:spcBef>
              <a:buFont typeface="Wingdings" panose="05000000000000000000" pitchFamily="2" charset="2"/>
              <a:buChar char="§"/>
            </a:pPr>
            <a:r>
              <a:rPr lang="fr-FR" dirty="0"/>
              <a:t>Mise en œuvre progressive (2025–2027 puis 2028–2030)</a:t>
            </a:r>
          </a:p>
          <a:p>
            <a:pPr marL="342900" indent="-342900">
              <a:lnSpc>
                <a:spcPct val="100000"/>
              </a:lnSpc>
              <a:spcBef>
                <a:spcPts val="0"/>
              </a:spcBef>
              <a:buFont typeface="Wingdings" panose="05000000000000000000" pitchFamily="2" charset="2"/>
              <a:buChar char="§"/>
            </a:pPr>
            <a:r>
              <a:rPr lang="fr-FR" dirty="0"/>
              <a:t>Regroupement thématique en 5 </a:t>
            </a:r>
            <a:r>
              <a:rPr lang="fr-FR" b="1" dirty="0"/>
              <a:t>axes stratégiques</a:t>
            </a:r>
            <a:endParaRPr lang="fr-FR" dirty="0"/>
          </a:p>
          <a:p>
            <a:pPr marL="342900" indent="-342900">
              <a:lnSpc>
                <a:spcPct val="100000"/>
              </a:lnSpc>
              <a:spcBef>
                <a:spcPts val="0"/>
              </a:spcBef>
              <a:buFont typeface="Wingdings" panose="05000000000000000000" pitchFamily="2" charset="2"/>
              <a:buChar char="§"/>
            </a:pPr>
            <a:r>
              <a:rPr lang="fr-FR" dirty="0"/>
              <a:t>Suivi adaptatif et évaluation continue : rapports annuels, ajustements en temps réel</a:t>
            </a:r>
          </a:p>
          <a:p>
            <a:pPr marL="342900" indent="-342900">
              <a:lnSpc>
                <a:spcPct val="100000"/>
              </a:lnSpc>
              <a:spcBef>
                <a:spcPts val="0"/>
              </a:spcBef>
              <a:buFont typeface="Wingdings" panose="05000000000000000000" pitchFamily="2" charset="2"/>
              <a:buChar char="§"/>
            </a:pPr>
            <a:r>
              <a:rPr lang="fr-FR" dirty="0"/>
              <a:t>Identification d’</a:t>
            </a:r>
            <a:r>
              <a:rPr lang="fr-FR" b="1" dirty="0"/>
              <a:t>objectifs structurants</a:t>
            </a:r>
            <a:r>
              <a:rPr lang="fr-FR" dirty="0"/>
              <a:t> : planification (</a:t>
            </a:r>
            <a:r>
              <a:rPr lang="fr-FR" dirty="0" err="1"/>
              <a:t>Obj</a:t>
            </a:r>
            <a:r>
              <a:rPr lang="fr-FR" dirty="0"/>
              <a:t>. 1), aires protégées (</a:t>
            </a:r>
            <a:r>
              <a:rPr lang="fr-FR" dirty="0" err="1"/>
              <a:t>Obj</a:t>
            </a:r>
            <a:r>
              <a:rPr lang="fr-FR" dirty="0"/>
              <a:t>. 3), intégration politique (</a:t>
            </a:r>
            <a:r>
              <a:rPr lang="fr-FR" dirty="0" err="1"/>
              <a:t>Obj</a:t>
            </a:r>
            <a:r>
              <a:rPr lang="fr-FR" dirty="0"/>
              <a:t>. 14.1), financement (</a:t>
            </a:r>
            <a:r>
              <a:rPr lang="fr-FR" dirty="0" err="1"/>
              <a:t>Obj</a:t>
            </a:r>
            <a:r>
              <a:rPr lang="fr-FR" dirty="0"/>
              <a:t>. 19), etc.</a:t>
            </a:r>
          </a:p>
          <a:p>
            <a:pPr>
              <a:spcBef>
                <a:spcPts val="600"/>
              </a:spcBef>
            </a:pPr>
            <a:r>
              <a:rPr lang="fr-FR" b="1" dirty="0"/>
              <a:t>Critères de priorisation :</a:t>
            </a:r>
          </a:p>
          <a:p>
            <a:pPr marL="342900" indent="-342900">
              <a:lnSpc>
                <a:spcPct val="100000"/>
              </a:lnSpc>
              <a:spcBef>
                <a:spcPts val="0"/>
              </a:spcBef>
              <a:buFont typeface="Wingdings" panose="05000000000000000000" pitchFamily="2" charset="2"/>
              <a:buChar char="§"/>
            </a:pPr>
            <a:r>
              <a:rPr lang="fr-FR" dirty="0"/>
              <a:t>Urgence écologique</a:t>
            </a:r>
          </a:p>
          <a:p>
            <a:pPr marL="342900" indent="-342900">
              <a:lnSpc>
                <a:spcPct val="100000"/>
              </a:lnSpc>
              <a:spcBef>
                <a:spcPts val="0"/>
              </a:spcBef>
              <a:buFont typeface="Wingdings" panose="05000000000000000000" pitchFamily="2" charset="2"/>
              <a:buChar char="§"/>
            </a:pPr>
            <a:r>
              <a:rPr lang="fr-FR" dirty="0"/>
              <a:t>Impact socioéconomique</a:t>
            </a:r>
          </a:p>
          <a:p>
            <a:pPr marL="342900" indent="-342900">
              <a:lnSpc>
                <a:spcPct val="100000"/>
              </a:lnSpc>
              <a:spcBef>
                <a:spcPts val="0"/>
              </a:spcBef>
              <a:buFont typeface="Wingdings" panose="05000000000000000000" pitchFamily="2" charset="2"/>
              <a:buChar char="§"/>
            </a:pPr>
            <a:r>
              <a:rPr lang="fr-FR" dirty="0"/>
              <a:t>Potentiel de financement</a:t>
            </a:r>
          </a:p>
          <a:p>
            <a:pPr marL="342900" indent="-342900">
              <a:lnSpc>
                <a:spcPct val="100000"/>
              </a:lnSpc>
              <a:spcBef>
                <a:spcPts val="0"/>
              </a:spcBef>
              <a:buFont typeface="Wingdings" panose="05000000000000000000" pitchFamily="2" charset="2"/>
              <a:buChar char="§"/>
            </a:pPr>
            <a:r>
              <a:rPr lang="fr-FR" dirty="0"/>
              <a:t>Résultats rapides sans compromettre la vision 2050</a:t>
            </a:r>
          </a:p>
        </p:txBody>
      </p:sp>
      <p:pic>
        <p:nvPicPr>
          <p:cNvPr id="6" name="Picture 5" descr="No photo description available.">
            <a:extLst>
              <a:ext uri="{FF2B5EF4-FFF2-40B4-BE49-F238E27FC236}">
                <a16:creationId xmlns:a16="http://schemas.microsoft.com/office/drawing/2014/main" xmlns="" id="{AAC9A8A0-1C64-D28E-3684-BE843C487977}"/>
              </a:ext>
            </a:extLst>
          </p:cNvPr>
          <p:cNvPicPr>
            <a:picLocks noChangeAspect="1"/>
          </p:cNvPicPr>
          <p:nvPr/>
        </p:nvPicPr>
        <p:blipFill rotWithShape="1">
          <a:blip r:embed="rId3">
            <a:extLst>
              <a:ext uri="{28A0092B-C50C-407E-A947-70E740481C1C}">
                <a14:useLocalDpi xmlns:a14="http://schemas.microsoft.com/office/drawing/2010/main" val="0"/>
              </a:ext>
            </a:extLst>
          </a:blip>
          <a:srcRect l="34444"/>
          <a:stretch>
            <a:fillRect/>
          </a:stretch>
        </p:blipFill>
        <p:spPr bwMode="auto">
          <a:xfrm>
            <a:off x="0" y="2571750"/>
            <a:ext cx="3746500" cy="4286250"/>
          </a:xfrm>
          <a:prstGeom prst="rect">
            <a:avLst/>
          </a:prstGeom>
          <a:noFill/>
          <a:ln>
            <a:noFill/>
          </a:ln>
          <a:extLst>
            <a:ext uri="{53640926-AAD7-44D8-BBD7-CCE9431645EC}">
              <a14:shadowObscured xmlns:a14="http://schemas.microsoft.com/office/drawing/2010/main"/>
            </a:ext>
          </a:extLst>
        </p:spPr>
      </p:pic>
      <p:sp>
        <p:nvSpPr>
          <p:cNvPr id="8" name="Thought Bubble: Cloud 7">
            <a:extLst>
              <a:ext uri="{FF2B5EF4-FFF2-40B4-BE49-F238E27FC236}">
                <a16:creationId xmlns:a16="http://schemas.microsoft.com/office/drawing/2014/main" xmlns="" id="{24585B4D-7C75-50A1-9970-F311E54E6E07}"/>
              </a:ext>
            </a:extLst>
          </p:cNvPr>
          <p:cNvSpPr/>
          <p:nvPr/>
        </p:nvSpPr>
        <p:spPr>
          <a:xfrm>
            <a:off x="1186746" y="1399822"/>
            <a:ext cx="2737554" cy="2029178"/>
          </a:xfrm>
          <a:prstGeom prst="cloudCallout">
            <a:avLst/>
          </a:prstGeom>
          <a:solidFill>
            <a:schemeClr val="tx1"/>
          </a:solidFill>
          <a:ln>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b="1" dirty="0">
                <a:solidFill>
                  <a:schemeClr val="bg1"/>
                </a:solidFill>
              </a:rPr>
              <a:t>Comment gérer 25 objectifs, des centaines d’actions, des moyens limités!</a:t>
            </a:r>
            <a:endParaRPr lang="en-US" b="1" dirty="0">
              <a:solidFill>
                <a:schemeClr val="bg1"/>
              </a:solidFill>
            </a:endParaRPr>
          </a:p>
        </p:txBody>
      </p:sp>
      <p:sp>
        <p:nvSpPr>
          <p:cNvPr id="9" name="TextBox 8">
            <a:extLst>
              <a:ext uri="{FF2B5EF4-FFF2-40B4-BE49-F238E27FC236}">
                <a16:creationId xmlns:a16="http://schemas.microsoft.com/office/drawing/2014/main" xmlns="" id="{1A63C8CA-B281-3E4B-9559-ED34568FF5AD}"/>
              </a:ext>
            </a:extLst>
          </p:cNvPr>
          <p:cNvSpPr txBox="1"/>
          <p:nvPr/>
        </p:nvSpPr>
        <p:spPr>
          <a:xfrm>
            <a:off x="0" y="6519446"/>
            <a:ext cx="3746500" cy="338554"/>
          </a:xfrm>
          <a:prstGeom prst="rect">
            <a:avLst/>
          </a:prstGeom>
          <a:noFill/>
        </p:spPr>
        <p:txBody>
          <a:bodyPr wrap="square" rtlCol="0">
            <a:spAutoFit/>
          </a:bodyPr>
          <a:lstStyle/>
          <a:p>
            <a:r>
              <a:rPr lang="en-US" sz="800" dirty="0">
                <a:solidFill>
                  <a:schemeClr val="accent2">
                    <a:lumMod val="75000"/>
                  </a:schemeClr>
                </a:solidFill>
              </a:rPr>
              <a:t>https://www.facebook.com/beafrikatimo/photos/a.469265103222254/583213888494041/</a:t>
            </a:r>
            <a:endParaRPr lang="en-US" dirty="0"/>
          </a:p>
        </p:txBody>
      </p:sp>
    </p:spTree>
    <p:extLst>
      <p:ext uri="{BB962C8B-B14F-4D97-AF65-F5344CB8AC3E}">
        <p14:creationId xmlns:p14="http://schemas.microsoft.com/office/powerpoint/2010/main" val="12828557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39E3146-21B8-1932-94BD-641FA0AFEA5E}"/>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xmlns="" id="{3DFF6C9D-BA34-EE7E-07AF-C210D2B495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8283" y="4065285"/>
            <a:ext cx="3913717" cy="260914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xmlns="" id="{B154A70A-2842-1C9F-BACD-F82EBFD87458}"/>
              </a:ext>
            </a:extLst>
          </p:cNvPr>
          <p:cNvSpPr>
            <a:spLocks noGrp="1"/>
          </p:cNvSpPr>
          <p:nvPr>
            <p:ph type="title"/>
          </p:nvPr>
        </p:nvSpPr>
        <p:spPr>
          <a:xfrm>
            <a:off x="607624" y="183570"/>
            <a:ext cx="10965462" cy="1494596"/>
          </a:xfrm>
        </p:spPr>
        <p:txBody>
          <a:bodyPr/>
          <a:lstStyle/>
          <a:p>
            <a:pPr eaLnBrk="0" fontAlgn="base" hangingPunct="0">
              <a:lnSpc>
                <a:spcPct val="100000"/>
              </a:lnSpc>
              <a:spcAft>
                <a:spcPct val="0"/>
              </a:spcAft>
            </a:pPr>
            <a:r>
              <a:rPr lang="en-US" altLang="en-US" sz="3600" dirty="0">
                <a:latin typeface="Arial" panose="020B0604020202020204" pitchFamily="34" charset="0"/>
              </a:rPr>
              <a:t>Section 4.4 (suite) – </a:t>
            </a:r>
            <a:r>
              <a:rPr lang="fr-FR" sz="3600" dirty="0"/>
              <a:t>Exemples concrets de priorisation et structuration </a:t>
            </a:r>
            <a:r>
              <a:rPr lang="fr-FR" sz="2000" b="0" dirty="0">
                <a:latin typeface="Aptos" panose="020B0004020202020204" pitchFamily="34" charset="0"/>
              </a:rPr>
              <a:t>(Encadré 4.1)</a:t>
            </a:r>
            <a:r>
              <a:rPr lang="en-US" altLang="en-US" sz="2000" b="0" dirty="0">
                <a:latin typeface="Aptos" panose="020B0004020202020204" pitchFamily="34" charset="0"/>
              </a:rPr>
              <a:t> </a:t>
            </a:r>
          </a:p>
        </p:txBody>
      </p:sp>
      <p:sp>
        <p:nvSpPr>
          <p:cNvPr id="7" name="Rectangle 1">
            <a:extLst>
              <a:ext uri="{FF2B5EF4-FFF2-40B4-BE49-F238E27FC236}">
                <a16:creationId xmlns:a16="http://schemas.microsoft.com/office/drawing/2014/main" xmlns="" id="{43155C8C-D26A-D468-9603-BD3108B81961}"/>
              </a:ext>
            </a:extLst>
          </p:cNvPr>
          <p:cNvSpPr>
            <a:spLocks noGrp="1" noChangeArrowheads="1"/>
          </p:cNvSpPr>
          <p:nvPr>
            <p:ph sz="quarter" idx="15"/>
          </p:nvPr>
        </p:nvSpPr>
        <p:spPr bwMode="auto">
          <a:xfrm>
            <a:off x="607625" y="1766634"/>
            <a:ext cx="7583876" cy="4339650"/>
          </a:xfrm>
          <a:prstGeom prst="rect">
            <a:avLst/>
          </a:prstGeom>
          <a:solidFill>
            <a:schemeClr val="accent1">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r>
              <a:rPr lang="fr-FR" b="1" dirty="0"/>
              <a:t>Forêts du Bassin du Congo</a:t>
            </a:r>
            <a:r>
              <a:rPr lang="fr-FR" dirty="0"/>
              <a:t/>
            </a:r>
            <a:br>
              <a:rPr lang="fr-FR" dirty="0"/>
            </a:br>
            <a:r>
              <a:rPr lang="fr-FR" dirty="0"/>
              <a:t>Priorité mondiale pour le climat, essentielle pour les moyens d’existence</a:t>
            </a:r>
          </a:p>
          <a:p>
            <a:r>
              <a:rPr lang="fr-FR" b="1" dirty="0"/>
              <a:t>Couloir Vert Kivu–Kinshasa</a:t>
            </a:r>
            <a:r>
              <a:rPr lang="fr-FR" dirty="0"/>
              <a:t/>
            </a:r>
            <a:br>
              <a:rPr lang="fr-FR" dirty="0"/>
            </a:br>
            <a:r>
              <a:rPr lang="fr-FR" dirty="0"/>
              <a:t>Aire communautaire pilote et multisectorielle</a:t>
            </a:r>
          </a:p>
          <a:p>
            <a:r>
              <a:rPr lang="fr-FR" b="1" dirty="0"/>
              <a:t>Suivi écologique territorialisé</a:t>
            </a:r>
            <a:r>
              <a:rPr lang="fr-FR" dirty="0"/>
              <a:t/>
            </a:r>
            <a:br>
              <a:rPr lang="fr-FR" dirty="0"/>
            </a:br>
            <a:r>
              <a:rPr lang="fr-FR" dirty="0"/>
              <a:t>Ancrage dans les universités, chercheurs, communautés</a:t>
            </a:r>
          </a:p>
          <a:p>
            <a:r>
              <a:rPr lang="fr-FR" b="1" dirty="0"/>
              <a:t>Création de valeur ajoutée locale</a:t>
            </a:r>
            <a:r>
              <a:rPr lang="fr-FR" dirty="0"/>
              <a:t/>
            </a:r>
            <a:br>
              <a:rPr lang="fr-FR" dirty="0"/>
            </a:br>
            <a:r>
              <a:rPr lang="fr-FR" dirty="0"/>
              <a:t>Filières durables : PFNL, écotourisme, agriculture biologique, bioprospection</a:t>
            </a:r>
          </a:p>
          <a:p>
            <a:r>
              <a:rPr lang="fr-FR" b="1" dirty="0"/>
              <a:t>Mécanismes financiers innovants</a:t>
            </a:r>
            <a:r>
              <a:rPr lang="fr-FR" dirty="0"/>
              <a:t/>
            </a:r>
            <a:br>
              <a:rPr lang="fr-FR" dirty="0"/>
            </a:br>
            <a:r>
              <a:rPr lang="fr-FR" dirty="0"/>
              <a:t>Fonds environnemental, crédits biodiversité, guichets provinciaux</a:t>
            </a:r>
          </a:p>
        </p:txBody>
      </p:sp>
      <p:sp>
        <p:nvSpPr>
          <p:cNvPr id="8" name="Thought Bubble: Cloud 7">
            <a:extLst>
              <a:ext uri="{FF2B5EF4-FFF2-40B4-BE49-F238E27FC236}">
                <a16:creationId xmlns:a16="http://schemas.microsoft.com/office/drawing/2014/main" xmlns="" id="{B37AAEBE-EFAB-E620-C434-5160C0B856AF}"/>
              </a:ext>
            </a:extLst>
          </p:cNvPr>
          <p:cNvSpPr/>
          <p:nvPr/>
        </p:nvSpPr>
        <p:spPr>
          <a:xfrm>
            <a:off x="7495822" y="1616977"/>
            <a:ext cx="4572000" cy="2218716"/>
          </a:xfrm>
          <a:prstGeom prst="cloudCallout">
            <a:avLst>
              <a:gd name="adj1" fmla="val 13310"/>
              <a:gd name="adj2" fmla="val 65138"/>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dirty="0">
                <a:solidFill>
                  <a:schemeClr val="bg1"/>
                </a:solidFill>
              </a:rPr>
              <a:t>Initiatives écologiquement critiques, socialement utiles, financièrement attractives et politiquement mobilisatrices</a:t>
            </a:r>
            <a:endParaRPr lang="en-US" dirty="0">
              <a:solidFill>
                <a:schemeClr val="bg1"/>
              </a:solidFill>
            </a:endParaRPr>
          </a:p>
        </p:txBody>
      </p:sp>
      <p:sp>
        <p:nvSpPr>
          <p:cNvPr id="4" name="TextBox 3">
            <a:extLst>
              <a:ext uri="{FF2B5EF4-FFF2-40B4-BE49-F238E27FC236}">
                <a16:creationId xmlns:a16="http://schemas.microsoft.com/office/drawing/2014/main" xmlns="" id="{BC18A4D8-CC4A-D8DA-FB61-8003361DACC9}"/>
              </a:ext>
            </a:extLst>
          </p:cNvPr>
          <p:cNvSpPr txBox="1"/>
          <p:nvPr/>
        </p:nvSpPr>
        <p:spPr>
          <a:xfrm>
            <a:off x="8523110" y="6335876"/>
            <a:ext cx="3668890" cy="338554"/>
          </a:xfrm>
          <a:prstGeom prst="rect">
            <a:avLst/>
          </a:prstGeom>
          <a:noFill/>
        </p:spPr>
        <p:txBody>
          <a:bodyPr wrap="square" rtlCol="0">
            <a:spAutoFit/>
          </a:bodyPr>
          <a:lstStyle/>
          <a:p>
            <a:r>
              <a:rPr lang="en-US" sz="800" dirty="0">
                <a:solidFill>
                  <a:srgbClr val="FFFF00"/>
                </a:solidFill>
              </a:rPr>
              <a:t>https://www2.cifor.org/corporate-news/formation-dune-nouvelle-generation-de-chercheurs-congolais-dans-le-domaine-des-forets/</a:t>
            </a:r>
            <a:endParaRPr lang="en-US" dirty="0"/>
          </a:p>
        </p:txBody>
      </p:sp>
      <p:sp>
        <p:nvSpPr>
          <p:cNvPr id="5" name="TextBox 4">
            <a:extLst>
              <a:ext uri="{FF2B5EF4-FFF2-40B4-BE49-F238E27FC236}">
                <a16:creationId xmlns:a16="http://schemas.microsoft.com/office/drawing/2014/main" xmlns="" id="{AFE8DA13-9253-CCC0-FA25-E95F20F248B9}"/>
              </a:ext>
            </a:extLst>
          </p:cNvPr>
          <p:cNvSpPr txBox="1"/>
          <p:nvPr/>
        </p:nvSpPr>
        <p:spPr>
          <a:xfrm>
            <a:off x="1431714" y="6153834"/>
            <a:ext cx="5409354" cy="646331"/>
          </a:xfrm>
          <a:prstGeom prst="rect">
            <a:avLst/>
          </a:prstGeom>
          <a:solidFill>
            <a:schemeClr val="tx2">
              <a:lumMod val="50000"/>
            </a:schemeClr>
          </a:solidFill>
        </p:spPr>
        <p:txBody>
          <a:bodyPr wrap="square" rtlCol="0">
            <a:spAutoFit/>
          </a:bodyPr>
          <a:lstStyle/>
          <a:p>
            <a:pPr algn="ctr"/>
            <a:r>
              <a:rPr lang="fr-FR" b="1" dirty="0"/>
              <a:t>Le succès aura des effets d’entraînement pour l’ensemble de la SPANB</a:t>
            </a:r>
            <a:endParaRPr lang="en-US" b="1" dirty="0"/>
          </a:p>
        </p:txBody>
      </p:sp>
    </p:spTree>
    <p:extLst>
      <p:ext uri="{BB962C8B-B14F-4D97-AF65-F5344CB8AC3E}">
        <p14:creationId xmlns:p14="http://schemas.microsoft.com/office/powerpoint/2010/main" val="36543000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00FF722-FFB2-B20B-7BA9-DEE900A5B2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101F62F-6546-CBBE-627F-FB8740A11D32}"/>
              </a:ext>
            </a:extLst>
          </p:cNvPr>
          <p:cNvSpPr>
            <a:spLocks noGrp="1"/>
          </p:cNvSpPr>
          <p:nvPr>
            <p:ph type="title"/>
          </p:nvPr>
        </p:nvSpPr>
        <p:spPr>
          <a:xfrm>
            <a:off x="594358" y="-341232"/>
            <a:ext cx="11010619" cy="1494596"/>
          </a:xfrm>
        </p:spPr>
        <p:txBody>
          <a:bodyPr/>
          <a:lstStyle/>
          <a:p>
            <a:pPr eaLnBrk="0" fontAlgn="base" hangingPunct="0">
              <a:lnSpc>
                <a:spcPct val="100000"/>
              </a:lnSpc>
              <a:spcAft>
                <a:spcPct val="0"/>
              </a:spcAft>
            </a:pPr>
            <a:r>
              <a:rPr lang="en-US" altLang="en-US" sz="3600" dirty="0">
                <a:latin typeface="Arial" panose="020B0604020202020204" pitchFamily="34" charset="0"/>
              </a:rPr>
              <a:t>Section 4.5 – </a:t>
            </a:r>
            <a:r>
              <a:rPr lang="fr-FR" sz="3600" dirty="0"/>
              <a:t>Renforcement des capacités humaines et techniques</a:t>
            </a:r>
            <a:r>
              <a:rPr lang="fr-FR" sz="3600" b="0" dirty="0"/>
              <a:t>: </a:t>
            </a:r>
            <a:r>
              <a:rPr lang="fr-FR" sz="3600" b="0" dirty="0">
                <a:latin typeface="+mn-lt"/>
              </a:rPr>
              <a:t>pilier pour réussir la SPANB</a:t>
            </a:r>
            <a:endParaRPr lang="en-US" altLang="en-US" sz="3600" b="0" dirty="0">
              <a:latin typeface="+mn-lt"/>
            </a:endParaRPr>
          </a:p>
        </p:txBody>
      </p:sp>
      <p:sp>
        <p:nvSpPr>
          <p:cNvPr id="7" name="Rectangle 1">
            <a:extLst>
              <a:ext uri="{FF2B5EF4-FFF2-40B4-BE49-F238E27FC236}">
                <a16:creationId xmlns:a16="http://schemas.microsoft.com/office/drawing/2014/main" xmlns="" id="{FAE1FC13-080E-7112-B5F1-AF935E5AC6DC}"/>
              </a:ext>
            </a:extLst>
          </p:cNvPr>
          <p:cNvSpPr>
            <a:spLocks noGrp="1" noChangeArrowheads="1"/>
          </p:cNvSpPr>
          <p:nvPr>
            <p:ph sz="quarter" idx="15"/>
          </p:nvPr>
        </p:nvSpPr>
        <p:spPr bwMode="auto">
          <a:xfrm>
            <a:off x="576014" y="1164134"/>
            <a:ext cx="8244840" cy="5693866"/>
          </a:xfrm>
          <a:prstGeom prst="rect">
            <a:avLst/>
          </a:prstGeom>
          <a:solidFill>
            <a:schemeClr val="accent1">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r>
              <a:rPr lang="fr-FR" b="1" dirty="0"/>
              <a:t>Leçons du passé</a:t>
            </a:r>
          </a:p>
          <a:p>
            <a:pPr marL="342900" indent="-342900">
              <a:lnSpc>
                <a:spcPct val="100000"/>
              </a:lnSpc>
              <a:spcBef>
                <a:spcPts val="0"/>
              </a:spcBef>
              <a:buFont typeface="Wingdings" panose="05000000000000000000" pitchFamily="2" charset="2"/>
              <a:buChar char="§"/>
            </a:pPr>
            <a:r>
              <a:rPr lang="fr-FR" dirty="0"/>
              <a:t>Capacité insuffisante = mise en œuvre limitée</a:t>
            </a:r>
          </a:p>
          <a:p>
            <a:pPr marL="342900" indent="-342900">
              <a:lnSpc>
                <a:spcPct val="100000"/>
              </a:lnSpc>
              <a:spcBef>
                <a:spcPts val="0"/>
              </a:spcBef>
              <a:buFont typeface="Wingdings" panose="05000000000000000000" pitchFamily="2" charset="2"/>
              <a:buChar char="§"/>
            </a:pPr>
            <a:r>
              <a:rPr lang="fr-FR" dirty="0"/>
              <a:t>Nécessité d’actions concrètes, ciblées, suivies dans le temps</a:t>
            </a:r>
          </a:p>
          <a:p>
            <a:r>
              <a:rPr lang="fr-FR" b="1" dirty="0"/>
              <a:t>Une vision transformatrice</a:t>
            </a:r>
          </a:p>
          <a:p>
            <a:pPr marL="342900" indent="-342900">
              <a:lnSpc>
                <a:spcPct val="100000"/>
              </a:lnSpc>
              <a:spcBef>
                <a:spcPts val="0"/>
              </a:spcBef>
              <a:buFont typeface="Wingdings" panose="05000000000000000000" pitchFamily="2" charset="2"/>
              <a:buChar char="§"/>
            </a:pPr>
            <a:r>
              <a:rPr lang="fr-FR" dirty="0"/>
              <a:t>Développer les compétences techniques</a:t>
            </a:r>
          </a:p>
          <a:p>
            <a:pPr marL="342900" indent="-342900">
              <a:lnSpc>
                <a:spcPct val="100000"/>
              </a:lnSpc>
              <a:spcBef>
                <a:spcPts val="0"/>
              </a:spcBef>
              <a:buFont typeface="Wingdings" panose="05000000000000000000" pitchFamily="2" charset="2"/>
              <a:buChar char="§"/>
            </a:pPr>
            <a:r>
              <a:rPr lang="fr-FR" dirty="0"/>
              <a:t>Transformer les mentalités (culture de responsabilité partagée)</a:t>
            </a:r>
          </a:p>
          <a:p>
            <a:pPr marL="342900" indent="-342900">
              <a:lnSpc>
                <a:spcPct val="100000"/>
              </a:lnSpc>
              <a:spcBef>
                <a:spcPts val="0"/>
              </a:spcBef>
              <a:buFont typeface="Wingdings" panose="05000000000000000000" pitchFamily="2" charset="2"/>
              <a:buChar char="§"/>
            </a:pPr>
            <a:r>
              <a:rPr lang="fr-FR" dirty="0"/>
              <a:t>Assurer l’inclusion des PAP et CL, femmes, jeunes, secteurs privés</a:t>
            </a:r>
          </a:p>
          <a:p>
            <a:r>
              <a:rPr lang="fr-FR" b="1" dirty="0"/>
              <a:t>Axes d’action :</a:t>
            </a:r>
          </a:p>
          <a:p>
            <a:pPr marL="342900" indent="-342900">
              <a:lnSpc>
                <a:spcPct val="100000"/>
              </a:lnSpc>
              <a:spcBef>
                <a:spcPts val="0"/>
              </a:spcBef>
              <a:buFont typeface="Wingdings" panose="05000000000000000000" pitchFamily="2" charset="2"/>
              <a:buChar char="§"/>
            </a:pPr>
            <a:r>
              <a:rPr lang="fr-FR" dirty="0"/>
              <a:t>Formation des communautés sur leurs droits, gouvernance et pratiques durables</a:t>
            </a:r>
          </a:p>
          <a:p>
            <a:pPr marL="342900" indent="-342900">
              <a:lnSpc>
                <a:spcPct val="100000"/>
              </a:lnSpc>
              <a:spcBef>
                <a:spcPts val="0"/>
              </a:spcBef>
              <a:buFont typeface="Wingdings" panose="05000000000000000000" pitchFamily="2" charset="2"/>
              <a:buChar char="§"/>
            </a:pPr>
            <a:r>
              <a:rPr lang="fr-FR" dirty="0"/>
              <a:t>Soutien aux initiatives locales durables (écotourisme, PFNL, agroécologie)</a:t>
            </a:r>
          </a:p>
          <a:p>
            <a:pPr marL="342900" indent="-342900">
              <a:lnSpc>
                <a:spcPct val="100000"/>
              </a:lnSpc>
              <a:spcBef>
                <a:spcPts val="0"/>
              </a:spcBef>
              <a:buFont typeface="Wingdings" panose="05000000000000000000" pitchFamily="2" charset="2"/>
              <a:buChar char="§"/>
            </a:pPr>
            <a:r>
              <a:rPr lang="fr-FR" dirty="0"/>
              <a:t>Protection des savoirs traditionnels et consentement libre, informé et préalable (CLIP)</a:t>
            </a:r>
          </a:p>
          <a:p>
            <a:pPr marL="342900" indent="-342900">
              <a:lnSpc>
                <a:spcPct val="100000"/>
              </a:lnSpc>
              <a:spcBef>
                <a:spcPts val="0"/>
              </a:spcBef>
              <a:buFont typeface="Wingdings" panose="05000000000000000000" pitchFamily="2" charset="2"/>
              <a:buChar char="§"/>
            </a:pPr>
            <a:r>
              <a:rPr lang="fr-FR" dirty="0"/>
              <a:t>Renforcement des infrastructures : CHM, laboratoires, stations de suivi, partenariats scientifiques</a:t>
            </a:r>
          </a:p>
          <a:p>
            <a:pPr marL="342900" indent="-342900">
              <a:lnSpc>
                <a:spcPct val="100000"/>
              </a:lnSpc>
              <a:spcBef>
                <a:spcPts val="0"/>
              </a:spcBef>
              <a:buFont typeface="Wingdings" panose="05000000000000000000" pitchFamily="2" charset="2"/>
              <a:buChar char="§"/>
            </a:pPr>
            <a:r>
              <a:rPr lang="fr-FR" dirty="0"/>
              <a:t>Intégration des savoirs traditionnels dans la recherche et la formation</a:t>
            </a:r>
          </a:p>
        </p:txBody>
      </p:sp>
      <p:pic>
        <p:nvPicPr>
          <p:cNvPr id="9" name="Picture 8" descr="ONU Femmes_RDC">
            <a:extLst>
              <a:ext uri="{FF2B5EF4-FFF2-40B4-BE49-F238E27FC236}">
                <a16:creationId xmlns:a16="http://schemas.microsoft.com/office/drawing/2014/main" xmlns="" id="{B11C1A50-3028-2DE3-8AB7-D7A241EC311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34" r="18233"/>
          <a:stretch>
            <a:fillRect/>
          </a:stretch>
        </p:blipFill>
        <p:spPr bwMode="auto">
          <a:xfrm>
            <a:off x="9258300" y="1371282"/>
            <a:ext cx="2311400" cy="2286635"/>
          </a:xfrm>
          <a:prstGeom prst="rect">
            <a:avLst/>
          </a:prstGeom>
          <a:noFill/>
          <a:ln>
            <a:noFill/>
          </a:ln>
          <a:extLst>
            <a:ext uri="{53640926-AAD7-44D8-BBD7-CCE9431645EC}">
              <a14:shadowObscured xmlns:a14="http://schemas.microsoft.com/office/drawing/2010/main"/>
            </a:ext>
          </a:extLst>
        </p:spPr>
      </p:pic>
      <p:pic>
        <p:nvPicPr>
          <p:cNvPr id="10" name="Picture 4" descr="Image">
            <a:extLst>
              <a:ext uri="{FF2B5EF4-FFF2-40B4-BE49-F238E27FC236}">
                <a16:creationId xmlns:a16="http://schemas.microsoft.com/office/drawing/2014/main" xmlns="" id="{57AEE194-58CB-95FD-6BD4-7B54CF1FD3E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58300" y="3717211"/>
            <a:ext cx="2357686" cy="132695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xmlns="" id="{0DC66B95-EE35-D549-E033-E8206219C66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73350" y="5103460"/>
            <a:ext cx="2342636" cy="175454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xmlns="" id="{FB45370B-0165-61F8-68AB-753986566544}"/>
              </a:ext>
            </a:extLst>
          </p:cNvPr>
          <p:cNvSpPr txBox="1"/>
          <p:nvPr/>
        </p:nvSpPr>
        <p:spPr>
          <a:xfrm>
            <a:off x="9194375" y="2736319"/>
            <a:ext cx="2346677" cy="276999"/>
          </a:xfrm>
          <a:prstGeom prst="rect">
            <a:avLst/>
          </a:prstGeom>
          <a:noFill/>
        </p:spPr>
        <p:txBody>
          <a:bodyPr wrap="square" rtlCol="0">
            <a:spAutoFit/>
          </a:bodyPr>
          <a:lstStyle/>
          <a:p>
            <a:r>
              <a:rPr lang="en-US" sz="600" dirty="0">
                <a:solidFill>
                  <a:schemeClr val="bg1"/>
                </a:solidFill>
              </a:rPr>
              <a:t>https://drcongo.un.org/fr/49218-400-femmes-apprennent-%C3%A0-faire-du-savon-avec-unermation-en-ligne</a:t>
            </a:r>
            <a:endParaRPr lang="en-US" sz="600" dirty="0"/>
          </a:p>
        </p:txBody>
      </p:sp>
      <p:sp>
        <p:nvSpPr>
          <p:cNvPr id="13" name="TextBox 12">
            <a:extLst>
              <a:ext uri="{FF2B5EF4-FFF2-40B4-BE49-F238E27FC236}">
                <a16:creationId xmlns:a16="http://schemas.microsoft.com/office/drawing/2014/main" xmlns="" id="{5BC066FC-B00B-F1F0-CA70-07C8D7AA258B}"/>
              </a:ext>
            </a:extLst>
          </p:cNvPr>
          <p:cNvSpPr txBox="1"/>
          <p:nvPr/>
        </p:nvSpPr>
        <p:spPr>
          <a:xfrm>
            <a:off x="9194375" y="4294001"/>
            <a:ext cx="2375325" cy="646331"/>
          </a:xfrm>
          <a:prstGeom prst="rect">
            <a:avLst/>
          </a:prstGeom>
          <a:noFill/>
        </p:spPr>
        <p:txBody>
          <a:bodyPr wrap="square" rtlCol="0">
            <a:spAutoFit/>
          </a:bodyPr>
          <a:lstStyle/>
          <a:p>
            <a:r>
              <a:rPr lang="en-US" sz="600" dirty="0">
                <a:solidFill>
                  <a:schemeClr val="bg1"/>
                </a:solidFill>
              </a:rPr>
              <a:t>https://www.banquemondiale.org/fr/news/feature/2017/01/10/what-does-it-mean-to-be-a-woman-entrepreneur-in-the-democratic-republic-of-congo</a:t>
            </a:r>
          </a:p>
          <a:p>
            <a:endParaRPr lang="en-US" dirty="0"/>
          </a:p>
        </p:txBody>
      </p:sp>
      <p:sp>
        <p:nvSpPr>
          <p:cNvPr id="14" name="TextBox 13">
            <a:extLst>
              <a:ext uri="{FF2B5EF4-FFF2-40B4-BE49-F238E27FC236}">
                <a16:creationId xmlns:a16="http://schemas.microsoft.com/office/drawing/2014/main" xmlns="" id="{74B5E57C-2DD8-2A61-2F6B-985D66C5DCEA}"/>
              </a:ext>
            </a:extLst>
          </p:cNvPr>
          <p:cNvSpPr txBox="1"/>
          <p:nvPr/>
        </p:nvSpPr>
        <p:spPr>
          <a:xfrm>
            <a:off x="9249480" y="6418913"/>
            <a:ext cx="2329038" cy="369332"/>
          </a:xfrm>
          <a:prstGeom prst="rect">
            <a:avLst/>
          </a:prstGeom>
          <a:noFill/>
        </p:spPr>
        <p:txBody>
          <a:bodyPr wrap="square" rtlCol="0">
            <a:spAutoFit/>
          </a:bodyPr>
          <a:lstStyle/>
          <a:p>
            <a:r>
              <a:rPr lang="en-US" sz="600" dirty="0">
                <a:solidFill>
                  <a:schemeClr val="bg1"/>
                </a:solidFill>
              </a:rPr>
              <a:t>https://environews-rdc.net/2022/03/09/foret-les-peuples-autochtones-pygmees-du-sud-kivu-sinsurgent-contre-les-ong-des-bantoues/</a:t>
            </a:r>
            <a:endParaRPr lang="en-US" sz="600" dirty="0"/>
          </a:p>
        </p:txBody>
      </p:sp>
      <p:sp>
        <p:nvSpPr>
          <p:cNvPr id="3" name="Oval 2">
            <a:extLst>
              <a:ext uri="{FF2B5EF4-FFF2-40B4-BE49-F238E27FC236}">
                <a16:creationId xmlns:a16="http://schemas.microsoft.com/office/drawing/2014/main" xmlns="" id="{3E02B82E-F871-B1F5-44F5-25E5E3235879}"/>
              </a:ext>
            </a:extLst>
          </p:cNvPr>
          <p:cNvSpPr/>
          <p:nvPr/>
        </p:nvSpPr>
        <p:spPr>
          <a:xfrm>
            <a:off x="3431931" y="3193860"/>
            <a:ext cx="1137138" cy="423026"/>
          </a:xfrm>
          <a:prstGeom prst="ellipse">
            <a:avLst/>
          </a:prstGeom>
          <a:noFill/>
          <a:ln w="381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xmlns="" id="{465CD5D1-C3BD-E3A6-A956-98E23FE19CCF}"/>
              </a:ext>
            </a:extLst>
          </p:cNvPr>
          <p:cNvSpPr/>
          <p:nvPr/>
        </p:nvSpPr>
        <p:spPr>
          <a:xfrm>
            <a:off x="4571999" y="3217487"/>
            <a:ext cx="973015" cy="423026"/>
          </a:xfrm>
          <a:prstGeom prst="ellipse">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xmlns="" id="{0C5B24FE-FC68-1C52-25E5-20D15BA50516}"/>
              </a:ext>
            </a:extLst>
          </p:cNvPr>
          <p:cNvSpPr/>
          <p:nvPr/>
        </p:nvSpPr>
        <p:spPr>
          <a:xfrm>
            <a:off x="5545015" y="3193860"/>
            <a:ext cx="808893" cy="423026"/>
          </a:xfrm>
          <a:prstGeom prst="ellipse">
            <a:avLst/>
          </a:prstGeom>
          <a:noFill/>
          <a:ln w="381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xmlns="" id="{DCACD465-F247-38FF-0F3D-FCB6928094DF}"/>
              </a:ext>
            </a:extLst>
          </p:cNvPr>
          <p:cNvCxnSpPr/>
          <p:nvPr/>
        </p:nvCxnSpPr>
        <p:spPr>
          <a:xfrm>
            <a:off x="4095477" y="3616886"/>
            <a:ext cx="5103021" cy="2227068"/>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xmlns="" id="{F4F128F7-0986-BA53-A6CC-882DBBB5B35D}"/>
              </a:ext>
            </a:extLst>
          </p:cNvPr>
          <p:cNvCxnSpPr>
            <a:cxnSpLocks/>
            <a:stCxn id="5" idx="6"/>
          </p:cNvCxnSpPr>
          <p:nvPr/>
        </p:nvCxnSpPr>
        <p:spPr>
          <a:xfrm flipV="1">
            <a:off x="6353908" y="2666564"/>
            <a:ext cx="2840467" cy="738809"/>
          </a:xfrm>
          <a:prstGeom prst="straightConnector1">
            <a:avLst/>
          </a:prstGeom>
          <a:ln w="381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xmlns="" id="{43E84AEC-0460-46A9-150F-BFE43EF9AEB9}"/>
              </a:ext>
            </a:extLst>
          </p:cNvPr>
          <p:cNvCxnSpPr>
            <a:cxnSpLocks/>
          </p:cNvCxnSpPr>
          <p:nvPr/>
        </p:nvCxnSpPr>
        <p:spPr>
          <a:xfrm>
            <a:off x="4985648" y="3627656"/>
            <a:ext cx="4208727" cy="592798"/>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00698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F45F4BE-30FC-E99A-AC01-0B35672554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78F4E8B9-3900-DEE7-4773-0EDB3A1A5973}"/>
              </a:ext>
            </a:extLst>
          </p:cNvPr>
          <p:cNvSpPr>
            <a:spLocks noGrp="1"/>
          </p:cNvSpPr>
          <p:nvPr>
            <p:ph type="title"/>
          </p:nvPr>
        </p:nvSpPr>
        <p:spPr>
          <a:xfrm>
            <a:off x="800381" y="-198699"/>
            <a:ext cx="11010619" cy="1494596"/>
          </a:xfrm>
        </p:spPr>
        <p:txBody>
          <a:bodyPr/>
          <a:lstStyle/>
          <a:p>
            <a:pPr eaLnBrk="0" fontAlgn="base" hangingPunct="0">
              <a:lnSpc>
                <a:spcPct val="100000"/>
              </a:lnSpc>
              <a:spcAft>
                <a:spcPct val="0"/>
              </a:spcAft>
            </a:pPr>
            <a:r>
              <a:rPr lang="en-US" altLang="en-US" sz="3600" dirty="0">
                <a:latin typeface="Arial" panose="020B0604020202020204" pitchFamily="34" charset="0"/>
              </a:rPr>
              <a:t>Section 4.5 (suite)–</a:t>
            </a:r>
            <a:r>
              <a:rPr lang="fr-FR" sz="3600" dirty="0"/>
              <a:t>Priorités pour renforcer les capacités </a:t>
            </a:r>
            <a:r>
              <a:rPr lang="fr-FR" sz="3600" dirty="0">
                <a:latin typeface="+mn-lt"/>
              </a:rPr>
              <a:t>(Encadré 4.2 )</a:t>
            </a:r>
            <a:endParaRPr lang="en-US" altLang="en-US" sz="3600" b="0" dirty="0">
              <a:latin typeface="+mn-lt"/>
            </a:endParaRPr>
          </a:p>
        </p:txBody>
      </p:sp>
      <p:sp>
        <p:nvSpPr>
          <p:cNvPr id="7" name="Rectangle 1">
            <a:extLst>
              <a:ext uri="{FF2B5EF4-FFF2-40B4-BE49-F238E27FC236}">
                <a16:creationId xmlns:a16="http://schemas.microsoft.com/office/drawing/2014/main" xmlns="" id="{2891A686-30C4-24B1-9A6D-DDFE4418B272}"/>
              </a:ext>
            </a:extLst>
          </p:cNvPr>
          <p:cNvSpPr>
            <a:spLocks noGrp="1" noChangeArrowheads="1"/>
          </p:cNvSpPr>
          <p:nvPr>
            <p:ph sz="quarter" idx="15"/>
          </p:nvPr>
        </p:nvSpPr>
        <p:spPr bwMode="auto">
          <a:xfrm>
            <a:off x="576014" y="1656576"/>
            <a:ext cx="8244840" cy="4708981"/>
          </a:xfrm>
          <a:prstGeom prst="rect">
            <a:avLst/>
          </a:prstGeom>
          <a:solidFill>
            <a:schemeClr val="accent1">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r>
              <a:rPr lang="fr-FR" b="1" dirty="0"/>
              <a:t>Six priorités structurantes pour la période 2025–2030</a:t>
            </a:r>
            <a:endParaRPr lang="fr-FR" dirty="0"/>
          </a:p>
          <a:p>
            <a:pPr>
              <a:buFont typeface="+mj-lt"/>
              <a:buAutoNum type="arabicPeriod"/>
            </a:pPr>
            <a:r>
              <a:rPr lang="fr-FR" b="1" dirty="0"/>
              <a:t> Formations certifiantes et continues</a:t>
            </a:r>
          </a:p>
          <a:p>
            <a:pPr marL="626364" lvl="1" indent="-342900">
              <a:spcBef>
                <a:spcPts val="0"/>
              </a:spcBef>
              <a:buFont typeface="Wingdings" panose="05000000000000000000" pitchFamily="2" charset="2"/>
              <a:buChar char="§"/>
            </a:pPr>
            <a:r>
              <a:rPr lang="fr-FR" dirty="0"/>
              <a:t>Pour les agents publics, chercheurs, gestionnaires, </a:t>
            </a:r>
            <a:br>
              <a:rPr lang="fr-FR" dirty="0"/>
            </a:br>
            <a:r>
              <a:rPr lang="fr-FR" dirty="0"/>
              <a:t>communautés et secteur privé</a:t>
            </a:r>
          </a:p>
          <a:p>
            <a:pPr>
              <a:spcBef>
                <a:spcPts val="600"/>
              </a:spcBef>
            </a:pPr>
            <a:r>
              <a:rPr lang="fr-FR" b="1" dirty="0"/>
              <a:t>2. Pôles régionaux de formation et expertise</a:t>
            </a:r>
          </a:p>
          <a:p>
            <a:pPr marL="626364" lvl="1" indent="-342900">
              <a:spcBef>
                <a:spcPts val="0"/>
              </a:spcBef>
              <a:buFont typeface="Wingdings" panose="05000000000000000000" pitchFamily="2" charset="2"/>
              <a:buChar char="§"/>
            </a:pPr>
            <a:r>
              <a:rPr lang="fr-FR" dirty="0"/>
              <a:t>Centres spécialisés ancrés dans les réalités locales</a:t>
            </a:r>
          </a:p>
          <a:p>
            <a:pPr>
              <a:spcBef>
                <a:spcPts val="600"/>
              </a:spcBef>
            </a:pPr>
            <a:r>
              <a:rPr lang="fr-FR" b="1" dirty="0"/>
              <a:t>3. Outils numériques et plateformes collaboratives</a:t>
            </a:r>
          </a:p>
          <a:p>
            <a:pPr marL="626364" lvl="1" indent="-342900">
              <a:lnSpc>
                <a:spcPct val="100000"/>
              </a:lnSpc>
              <a:spcBef>
                <a:spcPts val="0"/>
              </a:spcBef>
              <a:buFont typeface="Wingdings" panose="05000000000000000000" pitchFamily="2" charset="2"/>
              <a:buChar char="§"/>
            </a:pPr>
            <a:r>
              <a:rPr lang="fr-FR" dirty="0"/>
              <a:t>Pour le partage des savoirs et la veille scientifique</a:t>
            </a:r>
          </a:p>
          <a:p>
            <a:pPr>
              <a:spcBef>
                <a:spcPts val="600"/>
              </a:spcBef>
            </a:pPr>
            <a:r>
              <a:rPr lang="fr-FR" b="1" dirty="0"/>
              <a:t>4. Intégration des savoirs traditionnels</a:t>
            </a:r>
          </a:p>
          <a:p>
            <a:pPr marL="626364" lvl="1" indent="-342900">
              <a:lnSpc>
                <a:spcPct val="100000"/>
              </a:lnSpc>
              <a:spcBef>
                <a:spcPts val="0"/>
              </a:spcBef>
              <a:buFont typeface="Wingdings" panose="05000000000000000000" pitchFamily="2" charset="2"/>
              <a:buChar char="§"/>
            </a:pPr>
            <a:r>
              <a:rPr lang="fr-FR" dirty="0"/>
              <a:t>Dans les formations, avec respect du CLIP</a:t>
            </a:r>
          </a:p>
          <a:p>
            <a:pPr>
              <a:spcBef>
                <a:spcPts val="600"/>
              </a:spcBef>
            </a:pPr>
            <a:r>
              <a:rPr lang="fr-FR" b="1" dirty="0"/>
              <a:t>5. Système national de suivi des capacités</a:t>
            </a:r>
          </a:p>
          <a:p>
            <a:pPr marL="626364" lvl="1" indent="-342900">
              <a:lnSpc>
                <a:spcPct val="100000"/>
              </a:lnSpc>
              <a:spcBef>
                <a:spcPts val="0"/>
              </a:spcBef>
              <a:buFont typeface="Wingdings" panose="05000000000000000000" pitchFamily="2" charset="2"/>
              <a:buChar char="§"/>
            </a:pPr>
            <a:r>
              <a:rPr lang="fr-FR" dirty="0"/>
              <a:t>Indicateurs, évaluations régulières, rapports CDB</a:t>
            </a:r>
          </a:p>
          <a:p>
            <a:pPr>
              <a:spcBef>
                <a:spcPts val="600"/>
              </a:spcBef>
            </a:pPr>
            <a:r>
              <a:rPr lang="fr-FR" b="1" dirty="0"/>
              <a:t>6. Participation accrue des PAP, femmes et jeunes</a:t>
            </a:r>
          </a:p>
          <a:p>
            <a:pPr marL="342900" indent="-342900">
              <a:lnSpc>
                <a:spcPct val="100000"/>
              </a:lnSpc>
              <a:spcBef>
                <a:spcPts val="0"/>
              </a:spcBef>
              <a:buFont typeface="Wingdings" panose="05000000000000000000" pitchFamily="2" charset="2"/>
              <a:buChar char="§"/>
            </a:pPr>
            <a:r>
              <a:rPr lang="fr-FR" dirty="0"/>
              <a:t>À la formation, à la gouvernance et à la recherche</a:t>
            </a:r>
          </a:p>
        </p:txBody>
      </p:sp>
      <p:pic>
        <p:nvPicPr>
          <p:cNvPr id="3" name="Picture 14">
            <a:extLst>
              <a:ext uri="{FF2B5EF4-FFF2-40B4-BE49-F238E27FC236}">
                <a16:creationId xmlns:a16="http://schemas.microsoft.com/office/drawing/2014/main" xmlns="" id="{FCEC13EC-85D5-78F4-190C-A238FEBC455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874" t="436" r="14901" b="13217"/>
          <a:stretch>
            <a:fillRect/>
          </a:stretch>
        </p:blipFill>
        <p:spPr bwMode="auto">
          <a:xfrm>
            <a:off x="7137398" y="1744821"/>
            <a:ext cx="5054602" cy="45324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17D8B777-41D5-0731-9465-7614B699E16F}"/>
              </a:ext>
            </a:extLst>
          </p:cNvPr>
          <p:cNvSpPr txBox="1"/>
          <p:nvPr/>
        </p:nvSpPr>
        <p:spPr>
          <a:xfrm>
            <a:off x="7137398" y="5938756"/>
            <a:ext cx="5054602" cy="338554"/>
          </a:xfrm>
          <a:prstGeom prst="rect">
            <a:avLst/>
          </a:prstGeom>
          <a:noFill/>
        </p:spPr>
        <p:txBody>
          <a:bodyPr wrap="square" rtlCol="0">
            <a:spAutoFit/>
          </a:bodyPr>
          <a:lstStyle/>
          <a:p>
            <a:r>
              <a:rPr lang="en-US" sz="800" dirty="0">
                <a:solidFill>
                  <a:schemeClr val="bg1"/>
                </a:solidFill>
              </a:rPr>
              <a:t>https://environews-rdc.net/2022/01/31/sante-vers-la-mise-en-place-dun-comite-pour-la-valorisation-de-la-medecine-traditionnelle-en-rdc/</a:t>
            </a:r>
            <a:endParaRPr lang="en-US" dirty="0"/>
          </a:p>
        </p:txBody>
      </p:sp>
      <p:sp>
        <p:nvSpPr>
          <p:cNvPr id="5" name="TextBox 4">
            <a:extLst>
              <a:ext uri="{FF2B5EF4-FFF2-40B4-BE49-F238E27FC236}">
                <a16:creationId xmlns:a16="http://schemas.microsoft.com/office/drawing/2014/main" xmlns="" id="{67F477A9-2C11-B509-ED9D-DC2C3DDF2733}"/>
              </a:ext>
            </a:extLst>
          </p:cNvPr>
          <p:cNvSpPr txBox="1"/>
          <p:nvPr/>
        </p:nvSpPr>
        <p:spPr>
          <a:xfrm>
            <a:off x="9847384" y="2039815"/>
            <a:ext cx="2344615" cy="369332"/>
          </a:xfrm>
          <a:prstGeom prst="rect">
            <a:avLst/>
          </a:prstGeom>
          <a:noFill/>
        </p:spPr>
        <p:txBody>
          <a:bodyPr wrap="square" rtlCol="0">
            <a:spAutoFit/>
          </a:bodyPr>
          <a:lstStyle/>
          <a:p>
            <a:r>
              <a:rPr lang="en-CA" dirty="0" err="1">
                <a:solidFill>
                  <a:srgbClr val="FFFF00"/>
                </a:solidFill>
              </a:rPr>
              <a:t>Savoirs</a:t>
            </a:r>
            <a:r>
              <a:rPr lang="en-CA" dirty="0">
                <a:solidFill>
                  <a:srgbClr val="FFFF00"/>
                </a:solidFill>
              </a:rPr>
              <a:t> </a:t>
            </a:r>
            <a:r>
              <a:rPr lang="en-CA" dirty="0" err="1">
                <a:solidFill>
                  <a:srgbClr val="FFFF00"/>
                </a:solidFill>
              </a:rPr>
              <a:t>traditionnels</a:t>
            </a:r>
            <a:endParaRPr lang="en-US" dirty="0">
              <a:solidFill>
                <a:srgbClr val="FFFF00"/>
              </a:solidFill>
            </a:endParaRPr>
          </a:p>
        </p:txBody>
      </p:sp>
    </p:spTree>
    <p:extLst>
      <p:ext uri="{BB962C8B-B14F-4D97-AF65-F5344CB8AC3E}">
        <p14:creationId xmlns:p14="http://schemas.microsoft.com/office/powerpoint/2010/main" val="650430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991DB02-807C-820F-75D3-FC16C6EC5A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06F2CA90-9925-0627-235F-C56B85F3F0A5}"/>
              </a:ext>
            </a:extLst>
          </p:cNvPr>
          <p:cNvSpPr>
            <a:spLocks noGrp="1"/>
          </p:cNvSpPr>
          <p:nvPr>
            <p:ph type="title"/>
          </p:nvPr>
        </p:nvSpPr>
        <p:spPr>
          <a:xfrm>
            <a:off x="594359" y="17524"/>
            <a:ext cx="9778365" cy="1494596"/>
          </a:xfrm>
        </p:spPr>
        <p:txBody>
          <a:bodyPr/>
          <a:lstStyle/>
          <a:p>
            <a:pPr eaLnBrk="0" fontAlgn="base" hangingPunct="0">
              <a:lnSpc>
                <a:spcPct val="100000"/>
              </a:lnSpc>
              <a:spcAft>
                <a:spcPct val="0"/>
              </a:spcAft>
            </a:pPr>
            <a:r>
              <a:rPr lang="en-US" altLang="en-US" sz="3600" dirty="0">
                <a:latin typeface="Arial" panose="020B0604020202020204" pitchFamily="34" charset="0"/>
              </a:rPr>
              <a:t>Section 4.6 – </a:t>
            </a:r>
            <a:r>
              <a:rPr lang="fr-FR" sz="3600" dirty="0"/>
              <a:t>Mobilisation des ressources financières:</a:t>
            </a:r>
            <a:br>
              <a:rPr lang="fr-FR" sz="3600" dirty="0"/>
            </a:br>
            <a:r>
              <a:rPr lang="fr-FR" sz="2000" b="0" dirty="0"/>
              <a:t>Défi majeur pour rendre la SPANB opérationnelle</a:t>
            </a:r>
            <a:endParaRPr lang="en-US" altLang="en-US" sz="2000" b="0" dirty="0">
              <a:latin typeface="Arial" panose="020B0604020202020204" pitchFamily="34" charset="0"/>
            </a:endParaRPr>
          </a:p>
        </p:txBody>
      </p:sp>
      <p:sp>
        <p:nvSpPr>
          <p:cNvPr id="7" name="Rectangle 1">
            <a:extLst>
              <a:ext uri="{FF2B5EF4-FFF2-40B4-BE49-F238E27FC236}">
                <a16:creationId xmlns:a16="http://schemas.microsoft.com/office/drawing/2014/main" xmlns="" id="{880FEBD2-3BB9-F8B8-4604-02EAADC12067}"/>
              </a:ext>
            </a:extLst>
          </p:cNvPr>
          <p:cNvSpPr>
            <a:spLocks noGrp="1" noChangeArrowheads="1"/>
          </p:cNvSpPr>
          <p:nvPr>
            <p:ph sz="quarter" idx="15"/>
          </p:nvPr>
        </p:nvSpPr>
        <p:spPr bwMode="auto">
          <a:xfrm>
            <a:off x="594360" y="1608274"/>
            <a:ext cx="10645140" cy="5232202"/>
          </a:xfrm>
          <a:prstGeom prst="rect">
            <a:avLst/>
          </a:prstGeom>
          <a:solidFill>
            <a:schemeClr val="accent1">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r>
              <a:rPr lang="fr-FR" b="1" dirty="0"/>
              <a:t>Coût estimé des actions prioritaires : 379,5 millions USD</a:t>
            </a:r>
            <a:endParaRPr lang="fr-FR" dirty="0"/>
          </a:p>
          <a:p>
            <a:pPr>
              <a:spcBef>
                <a:spcPts val="0"/>
              </a:spcBef>
            </a:pPr>
            <a:r>
              <a:rPr lang="fr-FR" b="1" dirty="0"/>
              <a:t>Mobiliser, structurer, diversifier les financements :</a:t>
            </a:r>
            <a:endParaRPr lang="fr-FR" dirty="0"/>
          </a:p>
          <a:p>
            <a:pPr marL="342900" indent="-342900">
              <a:buFont typeface="Wingdings" panose="05000000000000000000" pitchFamily="2" charset="2"/>
              <a:buChar char="§"/>
            </a:pPr>
            <a:r>
              <a:rPr lang="fr-FR" b="1" dirty="0"/>
              <a:t>Renforcer les ressources nationales</a:t>
            </a:r>
            <a:r>
              <a:rPr lang="fr-FR" dirty="0"/>
              <a:t/>
            </a:r>
            <a:br>
              <a:rPr lang="fr-FR" dirty="0"/>
            </a:br>
            <a:r>
              <a:rPr lang="fr-FR" dirty="0"/>
              <a:t>➤ Intégration de la biodiversité dans les budgets sectoriels</a:t>
            </a:r>
            <a:br>
              <a:rPr lang="fr-FR" dirty="0"/>
            </a:br>
            <a:r>
              <a:rPr lang="fr-FR" dirty="0"/>
              <a:t>➤ Mise en place d’un budget pluriannuel aligné aux cycles nationaux</a:t>
            </a:r>
          </a:p>
          <a:p>
            <a:pPr marL="342900" indent="-342900">
              <a:buFont typeface="Wingdings" panose="05000000000000000000" pitchFamily="2" charset="2"/>
              <a:buChar char="§"/>
            </a:pPr>
            <a:r>
              <a:rPr lang="fr-FR" b="1" dirty="0"/>
              <a:t>Optimiser les financements internationaux</a:t>
            </a:r>
            <a:r>
              <a:rPr lang="fr-FR" dirty="0"/>
              <a:t/>
            </a:r>
            <a:br>
              <a:rPr lang="fr-FR" dirty="0"/>
            </a:br>
            <a:r>
              <a:rPr lang="fr-FR" dirty="0"/>
              <a:t>➤ FEM, Fonds vert climat, GIZ, AFD, Coopération belge, etc.</a:t>
            </a:r>
            <a:br>
              <a:rPr lang="fr-FR" dirty="0"/>
            </a:br>
            <a:r>
              <a:rPr lang="fr-FR" dirty="0"/>
              <a:t>➤ Financement basé sur les résultats (carbone, conservation)</a:t>
            </a:r>
          </a:p>
          <a:p>
            <a:pPr marL="342900" indent="-342900">
              <a:lnSpc>
                <a:spcPct val="100000"/>
              </a:lnSpc>
              <a:spcBef>
                <a:spcPts val="600"/>
              </a:spcBef>
              <a:buFont typeface="Wingdings" panose="05000000000000000000" pitchFamily="2" charset="2"/>
              <a:buChar char="§"/>
            </a:pPr>
            <a:r>
              <a:rPr lang="fr-FR" b="1" dirty="0"/>
              <a:t>Activer de nouveaux leviers</a:t>
            </a:r>
            <a:r>
              <a:rPr lang="fr-FR" dirty="0"/>
              <a:t/>
            </a:r>
            <a:br>
              <a:rPr lang="fr-FR" dirty="0"/>
            </a:br>
            <a:r>
              <a:rPr lang="fr-FR" dirty="0"/>
              <a:t>✔ Taxes environnementales, paiements pour services écosystémiques</a:t>
            </a:r>
            <a:br>
              <a:rPr lang="fr-FR" dirty="0"/>
            </a:br>
            <a:r>
              <a:rPr lang="fr-FR" dirty="0"/>
              <a:t>✔ Contributions du secteur privé et des communautés</a:t>
            </a:r>
            <a:br>
              <a:rPr lang="fr-FR" dirty="0"/>
            </a:br>
            <a:r>
              <a:rPr lang="fr-FR" dirty="0"/>
              <a:t>✔ Mécanismes innovants (crédits biodiversité, crédits carbone, dettes contre nature)</a:t>
            </a:r>
          </a:p>
          <a:p>
            <a:pPr>
              <a:lnSpc>
                <a:spcPct val="100000"/>
              </a:lnSpc>
              <a:spcBef>
                <a:spcPts val="600"/>
              </a:spcBef>
            </a:pPr>
            <a:r>
              <a:rPr lang="fr-FR" b="1" dirty="0"/>
              <a:t>Vers un Fonds national pour la biodiversité ?</a:t>
            </a:r>
            <a:r>
              <a:rPr lang="fr-FR" dirty="0"/>
              <a:t> </a:t>
            </a:r>
          </a:p>
          <a:p>
            <a:pPr marL="342900" indent="-342900">
              <a:lnSpc>
                <a:spcPct val="100000"/>
              </a:lnSpc>
              <a:spcBef>
                <a:spcPts val="600"/>
              </a:spcBef>
              <a:buFont typeface="Wingdings" panose="05000000000000000000" pitchFamily="2" charset="2"/>
              <a:buChar char="§"/>
            </a:pPr>
            <a:r>
              <a:rPr lang="fr-FR" dirty="0"/>
              <a:t>Oui, en s’appuyant sur les leçons du FOCON et modèles africains réussis</a:t>
            </a:r>
          </a:p>
          <a:p>
            <a:pPr marL="342900" indent="-342900">
              <a:lnSpc>
                <a:spcPct val="100000"/>
              </a:lnSpc>
              <a:spcBef>
                <a:spcPts val="600"/>
              </a:spcBef>
              <a:buFont typeface="Wingdings" panose="05000000000000000000" pitchFamily="2" charset="2"/>
              <a:buChar char="§"/>
            </a:pPr>
            <a:r>
              <a:rPr lang="fr-FR" dirty="0"/>
              <a:t>BIOFIN</a:t>
            </a:r>
          </a:p>
        </p:txBody>
      </p:sp>
      <p:pic>
        <p:nvPicPr>
          <p:cNvPr id="6" name="Picture 16" descr="Home">
            <a:extLst>
              <a:ext uri="{FF2B5EF4-FFF2-40B4-BE49-F238E27FC236}">
                <a16:creationId xmlns:a16="http://schemas.microsoft.com/office/drawing/2014/main" xmlns="" id="{9AF443ED-06C5-E992-A0A5-560C922AAB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118151">
            <a:off x="9358350" y="5238125"/>
            <a:ext cx="2457502"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26412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DD5BA3A-919A-7D60-CBFD-95FE072F6E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61B65A79-2F74-064D-4D37-C0513D03313F}"/>
              </a:ext>
            </a:extLst>
          </p:cNvPr>
          <p:cNvSpPr>
            <a:spLocks noGrp="1"/>
          </p:cNvSpPr>
          <p:nvPr>
            <p:ph type="title"/>
          </p:nvPr>
        </p:nvSpPr>
        <p:spPr>
          <a:xfrm>
            <a:off x="594360" y="278129"/>
            <a:ext cx="9778365" cy="1494596"/>
          </a:xfrm>
        </p:spPr>
        <p:txBody>
          <a:bodyPr/>
          <a:lstStyle/>
          <a:p>
            <a:pPr eaLnBrk="0" fontAlgn="base" hangingPunct="0">
              <a:lnSpc>
                <a:spcPct val="100000"/>
              </a:lnSpc>
              <a:spcAft>
                <a:spcPct val="0"/>
              </a:spcAft>
            </a:pPr>
            <a:r>
              <a:rPr lang="en-US" altLang="en-US" sz="3600" dirty="0">
                <a:latin typeface="Arial" panose="020B0604020202020204" pitchFamily="34" charset="0"/>
              </a:rPr>
              <a:t>Section 4.7 – </a:t>
            </a:r>
            <a:r>
              <a:rPr lang="fr-FR" sz="3600" dirty="0"/>
              <a:t>Stratégie de communication et de sensibilisation</a:t>
            </a:r>
            <a:endParaRPr lang="en-US" altLang="en-US" sz="3600" b="0" dirty="0">
              <a:latin typeface="Arial" panose="020B0604020202020204" pitchFamily="34" charset="0"/>
            </a:endParaRPr>
          </a:p>
        </p:txBody>
      </p:sp>
      <p:sp>
        <p:nvSpPr>
          <p:cNvPr id="7" name="Rectangle 1">
            <a:extLst>
              <a:ext uri="{FF2B5EF4-FFF2-40B4-BE49-F238E27FC236}">
                <a16:creationId xmlns:a16="http://schemas.microsoft.com/office/drawing/2014/main" xmlns="" id="{8E76A17E-8075-BC0E-05D9-54E8470BA882}"/>
              </a:ext>
            </a:extLst>
          </p:cNvPr>
          <p:cNvSpPr>
            <a:spLocks noGrp="1" noChangeArrowheads="1"/>
          </p:cNvSpPr>
          <p:nvPr>
            <p:ph sz="quarter" idx="15"/>
          </p:nvPr>
        </p:nvSpPr>
        <p:spPr bwMode="auto">
          <a:xfrm>
            <a:off x="594360" y="2118240"/>
            <a:ext cx="10645140" cy="4462760"/>
          </a:xfrm>
          <a:prstGeom prst="rect">
            <a:avLst/>
          </a:prstGeom>
          <a:solidFill>
            <a:schemeClr val="accent1">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r>
              <a:rPr lang="fr-FR" b="1" dirty="0"/>
              <a:t>Objectifs de la communication :</a:t>
            </a:r>
            <a:endParaRPr lang="fr-FR" dirty="0"/>
          </a:p>
          <a:p>
            <a:pPr marL="342900" indent="-342900">
              <a:lnSpc>
                <a:spcPct val="100000"/>
              </a:lnSpc>
              <a:spcBef>
                <a:spcPts val="0"/>
              </a:spcBef>
              <a:buFont typeface="Wingdings" panose="05000000000000000000" pitchFamily="2" charset="2"/>
              <a:buChar char="§"/>
            </a:pPr>
            <a:r>
              <a:rPr lang="fr-FR" dirty="0"/>
              <a:t>Sensibiliser tous les acteurs aux enjeux et objectifs de la SPANB</a:t>
            </a:r>
          </a:p>
          <a:p>
            <a:pPr marL="342900" indent="-342900">
              <a:lnSpc>
                <a:spcPct val="100000"/>
              </a:lnSpc>
              <a:spcBef>
                <a:spcPts val="0"/>
              </a:spcBef>
              <a:buFont typeface="Wingdings" panose="05000000000000000000" pitchFamily="2" charset="2"/>
              <a:buChar char="§"/>
            </a:pPr>
            <a:r>
              <a:rPr lang="fr-FR" dirty="0"/>
              <a:t>Favoriser l’appropriation locale et sectorielle</a:t>
            </a:r>
          </a:p>
          <a:p>
            <a:pPr marL="342900" indent="-342900">
              <a:lnSpc>
                <a:spcPct val="100000"/>
              </a:lnSpc>
              <a:spcBef>
                <a:spcPts val="0"/>
              </a:spcBef>
              <a:buFont typeface="Wingdings" panose="05000000000000000000" pitchFamily="2" charset="2"/>
              <a:buChar char="§"/>
            </a:pPr>
            <a:r>
              <a:rPr lang="fr-FR" dirty="0"/>
              <a:t>Mobiliser un large soutien à la conservation</a:t>
            </a:r>
          </a:p>
          <a:p>
            <a:r>
              <a:rPr lang="fr-FR" b="1" dirty="0"/>
              <a:t>Axes stratégiques :</a:t>
            </a:r>
            <a:endParaRPr lang="fr-FR" dirty="0"/>
          </a:p>
          <a:p>
            <a:pPr marL="342900" indent="-342900">
              <a:lnSpc>
                <a:spcPct val="100000"/>
              </a:lnSpc>
              <a:spcBef>
                <a:spcPts val="0"/>
              </a:spcBef>
              <a:buFont typeface="Wingdings" panose="05000000000000000000" pitchFamily="2" charset="2"/>
              <a:buChar char="§"/>
            </a:pPr>
            <a:r>
              <a:rPr lang="fr-FR" b="1" dirty="0"/>
              <a:t>Campagnes ciblées :</a:t>
            </a:r>
            <a:r>
              <a:rPr lang="fr-FR" dirty="0"/>
              <a:t> décideurs, PAP et CL, secteur privé, jeunes</a:t>
            </a:r>
          </a:p>
          <a:p>
            <a:pPr marL="342900" indent="-342900">
              <a:lnSpc>
                <a:spcPct val="100000"/>
              </a:lnSpc>
              <a:spcBef>
                <a:spcPts val="0"/>
              </a:spcBef>
              <a:buFont typeface="Wingdings" panose="05000000000000000000" pitchFamily="2" charset="2"/>
              <a:buChar char="§"/>
            </a:pPr>
            <a:r>
              <a:rPr lang="fr-FR" b="1" dirty="0"/>
              <a:t>Éducation environnementale</a:t>
            </a:r>
            <a:r>
              <a:rPr lang="fr-FR" dirty="0"/>
              <a:t> dans les écoles et universités</a:t>
            </a:r>
          </a:p>
          <a:p>
            <a:pPr marL="342900" indent="-342900">
              <a:lnSpc>
                <a:spcPct val="100000"/>
              </a:lnSpc>
              <a:spcBef>
                <a:spcPts val="0"/>
              </a:spcBef>
              <a:buFont typeface="Wingdings" panose="05000000000000000000" pitchFamily="2" charset="2"/>
              <a:buChar char="§"/>
            </a:pPr>
            <a:r>
              <a:rPr lang="fr-FR" b="1" dirty="0"/>
              <a:t>Médias &amp; numérique :</a:t>
            </a:r>
            <a:r>
              <a:rPr lang="fr-FR" dirty="0"/>
              <a:t> messages adaptés, </a:t>
            </a:r>
            <a:r>
              <a:rPr lang="fr-FR" dirty="0" err="1"/>
              <a:t>BioSE</a:t>
            </a:r>
            <a:r>
              <a:rPr lang="fr-FR" dirty="0"/>
              <a:t>, CHM, témoignages</a:t>
            </a:r>
          </a:p>
          <a:p>
            <a:pPr marL="342900" indent="-342900">
              <a:lnSpc>
                <a:spcPct val="100000"/>
              </a:lnSpc>
              <a:spcBef>
                <a:spcPts val="0"/>
              </a:spcBef>
              <a:buFont typeface="Wingdings" panose="05000000000000000000" pitchFamily="2" charset="2"/>
              <a:buChar char="§"/>
            </a:pPr>
            <a:r>
              <a:rPr lang="fr-FR" b="1" dirty="0"/>
              <a:t>Indicateurs comme leviers de communication et de motivation</a:t>
            </a:r>
            <a:endParaRPr lang="fr-FR" dirty="0"/>
          </a:p>
          <a:p>
            <a:pPr marL="342900" indent="-342900">
              <a:lnSpc>
                <a:spcPct val="100000"/>
              </a:lnSpc>
              <a:spcBef>
                <a:spcPts val="0"/>
              </a:spcBef>
              <a:buFont typeface="Wingdings" panose="05000000000000000000" pitchFamily="2" charset="2"/>
              <a:buChar char="§"/>
            </a:pPr>
            <a:r>
              <a:rPr lang="fr-FR" b="1" dirty="0"/>
              <a:t>Réseau de journalistes &amp; influenceurs environnementaux</a:t>
            </a:r>
            <a:endParaRPr lang="fr-FR" dirty="0"/>
          </a:p>
          <a:p>
            <a:r>
              <a:rPr lang="fr-FR" b="1" dirty="0"/>
              <a:t>Approche structurée, inclusive et continue</a:t>
            </a:r>
          </a:p>
          <a:p>
            <a:pPr marL="342900" indent="-342900">
              <a:lnSpc>
                <a:spcPct val="100000"/>
              </a:lnSpc>
              <a:spcBef>
                <a:spcPts val="0"/>
              </a:spcBef>
              <a:buFont typeface="Wingdings" panose="05000000000000000000" pitchFamily="2" charset="2"/>
              <a:buChar char="§"/>
            </a:pPr>
            <a:r>
              <a:rPr lang="fr-FR" dirty="0"/>
              <a:t>Une communication motivante, en langues nationales et locales</a:t>
            </a:r>
          </a:p>
          <a:p>
            <a:pPr marL="342900" indent="-342900">
              <a:lnSpc>
                <a:spcPct val="100000"/>
              </a:lnSpc>
              <a:spcBef>
                <a:spcPts val="0"/>
              </a:spcBef>
              <a:buFont typeface="Wingdings" panose="05000000000000000000" pitchFamily="2" charset="2"/>
              <a:buChar char="§"/>
            </a:pPr>
            <a:r>
              <a:rPr lang="fr-FR" dirty="0"/>
              <a:t>Des contenus concrets, interactifs, visibles et mobilisateurs</a:t>
            </a:r>
          </a:p>
        </p:txBody>
      </p:sp>
      <p:pic>
        <p:nvPicPr>
          <p:cNvPr id="5" name="Picture 2">
            <a:extLst>
              <a:ext uri="{FF2B5EF4-FFF2-40B4-BE49-F238E27FC236}">
                <a16:creationId xmlns:a16="http://schemas.microsoft.com/office/drawing/2014/main" xmlns="" id="{7C017CD9-AB7C-3196-C389-27953E1C0C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38172" y="2782709"/>
            <a:ext cx="3469105" cy="201497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xmlns="" id="{7D54F993-44F7-01DB-C905-FAAE3833B67D}"/>
              </a:ext>
            </a:extLst>
          </p:cNvPr>
          <p:cNvSpPr txBox="1"/>
          <p:nvPr/>
        </p:nvSpPr>
        <p:spPr>
          <a:xfrm>
            <a:off x="8638172" y="4797687"/>
            <a:ext cx="3469105" cy="1200329"/>
          </a:xfrm>
          <a:prstGeom prst="rect">
            <a:avLst/>
          </a:prstGeom>
          <a:solidFill>
            <a:schemeClr val="accent6">
              <a:lumMod val="50000"/>
            </a:schemeClr>
          </a:solidFill>
        </p:spPr>
        <p:txBody>
          <a:bodyPr wrap="square" rtlCol="0">
            <a:spAutoFit/>
          </a:bodyPr>
          <a:lstStyle/>
          <a:p>
            <a:pPr algn="ctr"/>
            <a:r>
              <a:rPr lang="fr-FR" b="1" noProof="0" dirty="0">
                <a:solidFill>
                  <a:srgbClr val="FFFF00"/>
                </a:solidFill>
              </a:rPr>
              <a:t>Sensibilisation possible:</a:t>
            </a:r>
          </a:p>
          <a:p>
            <a:pPr algn="ctr"/>
            <a:r>
              <a:rPr lang="fr-FR" noProof="0" dirty="0">
                <a:solidFill>
                  <a:srgbClr val="FFFF00"/>
                </a:solidFill>
              </a:rPr>
              <a:t>Une chanson sur la valeur de la biodiversité par des musiciens congolais!</a:t>
            </a:r>
          </a:p>
        </p:txBody>
      </p:sp>
      <p:sp>
        <p:nvSpPr>
          <p:cNvPr id="8" name="TextBox 7">
            <a:extLst>
              <a:ext uri="{FF2B5EF4-FFF2-40B4-BE49-F238E27FC236}">
                <a16:creationId xmlns:a16="http://schemas.microsoft.com/office/drawing/2014/main" xmlns="" id="{9D60256D-4FC0-8D68-E856-27EDF6E9951E}"/>
              </a:ext>
            </a:extLst>
          </p:cNvPr>
          <p:cNvSpPr txBox="1"/>
          <p:nvPr/>
        </p:nvSpPr>
        <p:spPr>
          <a:xfrm>
            <a:off x="8722895" y="4459133"/>
            <a:ext cx="3469105" cy="338554"/>
          </a:xfrm>
          <a:prstGeom prst="rect">
            <a:avLst/>
          </a:prstGeom>
          <a:noFill/>
        </p:spPr>
        <p:txBody>
          <a:bodyPr wrap="square" rtlCol="0">
            <a:spAutoFit/>
          </a:bodyPr>
          <a:lstStyle/>
          <a:p>
            <a:r>
              <a:rPr lang="en-US" sz="800" dirty="0">
                <a:solidFill>
                  <a:schemeClr val="tx2">
                    <a:lumMod val="60000"/>
                    <a:lumOff val="40000"/>
                  </a:schemeClr>
                </a:solidFill>
              </a:rPr>
              <a:t>https://www.istockphoto.com/fr/vectoriel/couples-africains-de-musiciens-mois-de-lhistoire-des-noirs-illustration-gm1356462976-430628877</a:t>
            </a:r>
          </a:p>
        </p:txBody>
      </p:sp>
    </p:spTree>
    <p:extLst>
      <p:ext uri="{BB962C8B-B14F-4D97-AF65-F5344CB8AC3E}">
        <p14:creationId xmlns:p14="http://schemas.microsoft.com/office/powerpoint/2010/main" val="3582121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A2FA806-6290-F3B2-19D7-7E10EFD8FF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9C6F769A-1542-648E-6CF6-AB3F7F0181B2}"/>
              </a:ext>
            </a:extLst>
          </p:cNvPr>
          <p:cNvSpPr>
            <a:spLocks noGrp="1"/>
          </p:cNvSpPr>
          <p:nvPr>
            <p:ph type="title"/>
          </p:nvPr>
        </p:nvSpPr>
        <p:spPr>
          <a:xfrm>
            <a:off x="695960" y="-366298"/>
            <a:ext cx="9778365" cy="1494596"/>
          </a:xfrm>
        </p:spPr>
        <p:txBody>
          <a:bodyPr/>
          <a:lstStyle/>
          <a:p>
            <a:pPr lvl="0" eaLnBrk="0" fontAlgn="base" hangingPunct="0">
              <a:lnSpc>
                <a:spcPct val="100000"/>
              </a:lnSpc>
              <a:spcAft>
                <a:spcPct val="0"/>
              </a:spcAft>
            </a:pPr>
            <a:r>
              <a:rPr lang="en-US" altLang="en-US" sz="3600" dirty="0">
                <a:latin typeface="Arial" panose="020B0604020202020204" pitchFamily="34" charset="0"/>
              </a:rPr>
              <a:t>Section 4.8 – </a:t>
            </a:r>
            <a:r>
              <a:rPr lang="fr-FR" sz="3600" dirty="0"/>
              <a:t>Mécanismes de mise en œuvre et de suivi</a:t>
            </a:r>
            <a:endParaRPr lang="en-US" altLang="en-US" sz="3600" b="0" dirty="0">
              <a:latin typeface="Arial" panose="020B0604020202020204" pitchFamily="34" charset="0"/>
            </a:endParaRPr>
          </a:p>
        </p:txBody>
      </p:sp>
      <p:graphicFrame>
        <p:nvGraphicFramePr>
          <p:cNvPr id="6" name="Content Placeholder 5">
            <a:extLst>
              <a:ext uri="{FF2B5EF4-FFF2-40B4-BE49-F238E27FC236}">
                <a16:creationId xmlns:a16="http://schemas.microsoft.com/office/drawing/2014/main" xmlns="" id="{F94A01FB-8F06-99E6-AC42-DA19B309F59C}"/>
              </a:ext>
            </a:extLst>
          </p:cNvPr>
          <p:cNvGraphicFramePr>
            <a:graphicFrameLocks noGrp="1"/>
          </p:cNvGraphicFramePr>
          <p:nvPr>
            <p:ph sz="quarter" idx="15"/>
            <p:extLst>
              <p:ext uri="{D42A27DB-BD31-4B8C-83A1-F6EECF244321}">
                <p14:modId xmlns:p14="http://schemas.microsoft.com/office/powerpoint/2010/main" val="1438397821"/>
              </p:ext>
            </p:extLst>
          </p:nvPr>
        </p:nvGraphicFramePr>
        <p:xfrm>
          <a:off x="921455" y="821268"/>
          <a:ext cx="9968089" cy="56557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480833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994F603-8EDF-951E-24DD-5BFB39C621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32B95E82-605C-2ABA-5A16-CAE6A357804D}"/>
              </a:ext>
            </a:extLst>
          </p:cNvPr>
          <p:cNvSpPr>
            <a:spLocks noGrp="1"/>
          </p:cNvSpPr>
          <p:nvPr>
            <p:ph type="title"/>
          </p:nvPr>
        </p:nvSpPr>
        <p:spPr>
          <a:xfrm>
            <a:off x="500944" y="-366298"/>
            <a:ext cx="11190111" cy="1494596"/>
          </a:xfrm>
        </p:spPr>
        <p:txBody>
          <a:bodyPr/>
          <a:lstStyle/>
          <a:p>
            <a:pPr eaLnBrk="0" fontAlgn="base" hangingPunct="0">
              <a:lnSpc>
                <a:spcPct val="100000"/>
              </a:lnSpc>
              <a:spcAft>
                <a:spcPct val="0"/>
              </a:spcAft>
            </a:pPr>
            <a:r>
              <a:rPr lang="en-US" altLang="en-US" sz="3600" dirty="0">
                <a:latin typeface="Arial" panose="020B0604020202020204" pitchFamily="34" charset="0"/>
              </a:rPr>
              <a:t>Section 4.8 – </a:t>
            </a:r>
            <a:r>
              <a:rPr lang="fr-FR" sz="3600" dirty="0"/>
              <a:t>Organe de pilotage et de coordination dédié à la mise en œuvre de la SPANB</a:t>
            </a:r>
            <a:endParaRPr lang="en-US" altLang="en-US" sz="3600" b="0" dirty="0">
              <a:latin typeface="Arial" panose="020B0604020202020204" pitchFamily="34" charset="0"/>
            </a:endParaRPr>
          </a:p>
        </p:txBody>
      </p:sp>
      <p:graphicFrame>
        <p:nvGraphicFramePr>
          <p:cNvPr id="5" name="Content Placeholder 4">
            <a:extLst>
              <a:ext uri="{FF2B5EF4-FFF2-40B4-BE49-F238E27FC236}">
                <a16:creationId xmlns:a16="http://schemas.microsoft.com/office/drawing/2014/main" xmlns="" id="{9BAC25D8-57EC-B26D-078F-A73700070C45}"/>
              </a:ext>
            </a:extLst>
          </p:cNvPr>
          <p:cNvGraphicFramePr>
            <a:graphicFrameLocks noGrp="1"/>
          </p:cNvGraphicFramePr>
          <p:nvPr>
            <p:ph sz="quarter" idx="15"/>
            <p:extLst>
              <p:ext uri="{D42A27DB-BD31-4B8C-83A1-F6EECF244321}">
                <p14:modId xmlns:p14="http://schemas.microsoft.com/office/powerpoint/2010/main" val="4155530695"/>
              </p:ext>
            </p:extLst>
          </p:nvPr>
        </p:nvGraphicFramePr>
        <p:xfrm>
          <a:off x="500945" y="1686560"/>
          <a:ext cx="8970433" cy="4480560"/>
        </p:xfrm>
        <a:graphic>
          <a:graphicData uri="http://schemas.openxmlformats.org/drawingml/2006/table">
            <a:tbl>
              <a:tblPr firstRow="1" bandRow="1">
                <a:tableStyleId>{8A107856-5554-42FB-B03E-39F5DBC370BA}</a:tableStyleId>
              </a:tblPr>
              <a:tblGrid>
                <a:gridCol w="2331406">
                  <a:extLst>
                    <a:ext uri="{9D8B030D-6E8A-4147-A177-3AD203B41FA5}">
                      <a16:colId xmlns:a16="http://schemas.microsoft.com/office/drawing/2014/main" xmlns="" val="3723183102"/>
                    </a:ext>
                  </a:extLst>
                </a:gridCol>
                <a:gridCol w="6639027">
                  <a:extLst>
                    <a:ext uri="{9D8B030D-6E8A-4147-A177-3AD203B41FA5}">
                      <a16:colId xmlns:a16="http://schemas.microsoft.com/office/drawing/2014/main" xmlns="" val="3067037947"/>
                    </a:ext>
                  </a:extLst>
                </a:gridCol>
              </a:tblGrid>
              <a:tr h="128129">
                <a:tc gridSpan="2">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fr-FR" sz="2000" dirty="0"/>
                        <a:t>M</a:t>
                      </a:r>
                      <a:r>
                        <a:rPr lang="fr-FR" sz="2000" b="1" dirty="0"/>
                        <a:t>anque d’organe dédié</a:t>
                      </a:r>
                      <a:r>
                        <a:rPr lang="fr-FR" sz="2000" dirty="0"/>
                        <a:t>, structuré et opérationnel </a:t>
                      </a:r>
                      <a:r>
                        <a:rPr lang="fr-FR" sz="2000" b="0" dirty="0"/>
                        <a:t>dans le passé</a:t>
                      </a:r>
                      <a:endParaRPr lang="en-US" sz="2000" b="0" dirty="0"/>
                    </a:p>
                  </a:txBody>
                  <a:tcPr/>
                </a:tc>
                <a:tc hMerge="1">
                  <a:txBody>
                    <a:bodyPr/>
                    <a:lstStyle/>
                    <a:p>
                      <a:endParaRPr lang="en-US" dirty="0"/>
                    </a:p>
                  </a:txBody>
                  <a:tcPr/>
                </a:tc>
                <a:extLst>
                  <a:ext uri="{0D108BD9-81ED-4DB2-BD59-A6C34878D82A}">
                    <a16:rowId xmlns:a16="http://schemas.microsoft.com/office/drawing/2014/main" xmlns="" val="3820566712"/>
                  </a:ext>
                </a:extLst>
              </a:tr>
              <a:tr h="370840">
                <a:tc gridSpan="2">
                  <a:txBody>
                    <a:bodyPr/>
                    <a:lstStyle/>
                    <a:p>
                      <a:pPr>
                        <a:spcBef>
                          <a:spcPts val="600"/>
                        </a:spcBef>
                        <a:spcAft>
                          <a:spcPts val="600"/>
                        </a:spcAft>
                      </a:pPr>
                      <a:r>
                        <a:rPr lang="fr-FR" sz="2000" dirty="0"/>
                        <a:t>SPANB 2025-2030 propose un </a:t>
                      </a:r>
                      <a:r>
                        <a:rPr lang="fr-FR" sz="2000" b="1" dirty="0"/>
                        <a:t>organe permanent</a:t>
                      </a:r>
                      <a:r>
                        <a:rPr lang="fr-FR" sz="2000" dirty="0"/>
                        <a:t> avec </a:t>
                      </a:r>
                      <a:r>
                        <a:rPr lang="fr-FR" sz="2000" b="1" dirty="0"/>
                        <a:t>mandat clair, ressources adéquates</a:t>
                      </a:r>
                      <a:r>
                        <a:rPr lang="fr-FR" sz="2000" dirty="0"/>
                        <a:t> et </a:t>
                      </a:r>
                      <a:r>
                        <a:rPr lang="fr-FR" sz="2000" b="1" dirty="0"/>
                        <a:t>ancrage politique fort</a:t>
                      </a:r>
                      <a:r>
                        <a:rPr lang="fr-FR" sz="2000" dirty="0"/>
                        <a:t>.</a:t>
                      </a:r>
                      <a:endParaRPr lang="en-US" sz="2000" dirty="0"/>
                    </a:p>
                  </a:txBody>
                  <a:tcPr/>
                </a:tc>
                <a:tc hMerge="1">
                  <a:txBody>
                    <a:bodyPr/>
                    <a:lstStyle/>
                    <a:p>
                      <a:endParaRPr lang="en-US" dirty="0"/>
                    </a:p>
                  </a:txBody>
                  <a:tcPr/>
                </a:tc>
                <a:extLst>
                  <a:ext uri="{0D108BD9-81ED-4DB2-BD59-A6C34878D82A}">
                    <a16:rowId xmlns:a16="http://schemas.microsoft.com/office/drawing/2014/main" xmlns="" val="3123894207"/>
                  </a:ext>
                </a:extLst>
              </a:tr>
              <a:tr h="370840">
                <a:tc>
                  <a:txBody>
                    <a:bodyPr/>
                    <a:lstStyle/>
                    <a:p>
                      <a:pPr>
                        <a:lnSpc>
                          <a:spcPct val="100000"/>
                        </a:lnSpc>
                        <a:spcBef>
                          <a:spcPts val="600"/>
                        </a:spcBef>
                        <a:spcAft>
                          <a:spcPts val="600"/>
                        </a:spcAft>
                      </a:pPr>
                      <a:r>
                        <a:rPr lang="fr-FR" sz="2000" dirty="0"/>
                        <a:t>Deux fonctions clés</a:t>
                      </a:r>
                      <a:br>
                        <a:rPr lang="fr-FR" sz="2000" dirty="0"/>
                      </a:br>
                      <a:r>
                        <a:rPr lang="fr-FR" sz="2000" dirty="0" err="1"/>
                        <a:t>cfr</a:t>
                      </a:r>
                      <a:r>
                        <a:rPr lang="fr-FR" sz="2000" dirty="0"/>
                        <a:t>. Facilitateur recruté par PNUE</a:t>
                      </a:r>
                      <a:endParaRPr lang="en-US" sz="2000" dirty="0"/>
                    </a:p>
                  </a:txBody>
                  <a:tcPr/>
                </a:tc>
                <a:tc>
                  <a:txBody>
                    <a:bodyPr/>
                    <a:lstStyle/>
                    <a:p>
                      <a:pPr marL="285750" lvl="0" indent="-285750">
                        <a:lnSpc>
                          <a:spcPct val="100000"/>
                        </a:lnSpc>
                        <a:spcBef>
                          <a:spcPts val="0"/>
                        </a:spcBef>
                        <a:spcAft>
                          <a:spcPts val="600"/>
                        </a:spcAft>
                        <a:buFont typeface="Wingdings" panose="05000000000000000000" pitchFamily="2" charset="2"/>
                        <a:buChar char="§"/>
                      </a:pPr>
                      <a:r>
                        <a:rPr lang="fr-FR" sz="2000" b="1" dirty="0"/>
                        <a:t>Coordination technique et opérationnelle</a:t>
                      </a:r>
                      <a:r>
                        <a:rPr lang="fr-FR" sz="2000" dirty="0"/>
                        <a:t> : synergies, appui aux projets, gestion de données.</a:t>
                      </a:r>
                    </a:p>
                    <a:p>
                      <a:pPr marL="285750" marR="0" lvl="0" indent="-28575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fr-FR" sz="2000" b="1" dirty="0"/>
                        <a:t>Pilotage stratégique</a:t>
                      </a:r>
                      <a:r>
                        <a:rPr lang="fr-FR" sz="2000" dirty="0"/>
                        <a:t> : orientations, priorisation, plaidoyer</a:t>
                      </a:r>
                      <a:endParaRPr lang="en-US" sz="2000" dirty="0"/>
                    </a:p>
                  </a:txBody>
                  <a:tcPr/>
                </a:tc>
                <a:extLst>
                  <a:ext uri="{0D108BD9-81ED-4DB2-BD59-A6C34878D82A}">
                    <a16:rowId xmlns:a16="http://schemas.microsoft.com/office/drawing/2014/main" xmlns="" val="1456772441"/>
                  </a:ext>
                </a:extLst>
              </a:tr>
              <a:tr h="370840">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fr-FR" sz="2000" b="1" dirty="0"/>
                        <a:t>Options institutionnelles explorées</a:t>
                      </a:r>
                      <a:r>
                        <a:rPr lang="fr-FR" sz="2000" dirty="0"/>
                        <a:t> </a:t>
                      </a:r>
                    </a:p>
                  </a:txBody>
                  <a:tcPr/>
                </a:tc>
                <a:tc>
                  <a:txBody>
                    <a:bodyPr/>
                    <a:lstStyle/>
                    <a:p>
                      <a:pPr marL="285750" lvl="0" indent="-285750">
                        <a:lnSpc>
                          <a:spcPct val="100000"/>
                        </a:lnSpc>
                        <a:spcBef>
                          <a:spcPts val="0"/>
                        </a:spcBef>
                        <a:spcAft>
                          <a:spcPts val="600"/>
                        </a:spcAft>
                        <a:buFont typeface="Wingdings" panose="05000000000000000000" pitchFamily="2" charset="2"/>
                        <a:buChar char="§"/>
                      </a:pPr>
                      <a:r>
                        <a:rPr lang="fr-FR" sz="2000" dirty="0"/>
                        <a:t>Renforcement de la DDD du MEDD</a:t>
                      </a:r>
                    </a:p>
                    <a:p>
                      <a:pPr marL="285750" lvl="0" indent="-285750">
                        <a:lnSpc>
                          <a:spcPct val="100000"/>
                        </a:lnSpc>
                        <a:spcBef>
                          <a:spcPts val="0"/>
                        </a:spcBef>
                        <a:spcAft>
                          <a:spcPts val="600"/>
                        </a:spcAft>
                        <a:buFont typeface="Wingdings" panose="05000000000000000000" pitchFamily="2" charset="2"/>
                        <a:buChar char="§"/>
                      </a:pPr>
                      <a:r>
                        <a:rPr lang="fr-FR" sz="2000" dirty="0"/>
                        <a:t>Comité rattaché à la Primature / Min. Plan</a:t>
                      </a:r>
                    </a:p>
                    <a:p>
                      <a:pPr marL="285750" lvl="0" indent="-285750">
                        <a:lnSpc>
                          <a:spcPct val="100000"/>
                        </a:lnSpc>
                        <a:spcBef>
                          <a:spcPts val="0"/>
                        </a:spcBef>
                        <a:spcAft>
                          <a:spcPts val="600"/>
                        </a:spcAft>
                        <a:buFont typeface="Wingdings" panose="05000000000000000000" pitchFamily="2" charset="2"/>
                        <a:buChar char="§"/>
                      </a:pPr>
                      <a:r>
                        <a:rPr lang="fr-FR" sz="2000" dirty="0"/>
                        <a:t>Rôle pour l’ICCN</a:t>
                      </a:r>
                    </a:p>
                    <a:p>
                      <a:pPr marL="285750" lvl="0" indent="-285750">
                        <a:lnSpc>
                          <a:spcPct val="100000"/>
                        </a:lnSpc>
                        <a:spcBef>
                          <a:spcPts val="0"/>
                        </a:spcBef>
                        <a:spcAft>
                          <a:spcPts val="600"/>
                        </a:spcAft>
                        <a:buFont typeface="Wingdings" panose="05000000000000000000" pitchFamily="2" charset="2"/>
                        <a:buChar char="§"/>
                      </a:pPr>
                      <a:r>
                        <a:rPr lang="fr-FR" sz="2000" dirty="0"/>
                        <a:t>Formalisation de la </a:t>
                      </a:r>
                      <a:r>
                        <a:rPr lang="fr-FR" sz="2000" dirty="0" err="1"/>
                        <a:t>Task</a:t>
                      </a:r>
                      <a:r>
                        <a:rPr lang="fr-FR" sz="2000" dirty="0"/>
                        <a:t> Force</a:t>
                      </a:r>
                    </a:p>
                    <a:p>
                      <a:pPr marL="285750" lvl="0" indent="-285750">
                        <a:lnSpc>
                          <a:spcPct val="100000"/>
                        </a:lnSpc>
                        <a:spcBef>
                          <a:spcPts val="0"/>
                        </a:spcBef>
                        <a:spcAft>
                          <a:spcPts val="600"/>
                        </a:spcAft>
                        <a:buFont typeface="Wingdings" panose="05000000000000000000" pitchFamily="2" charset="2"/>
                        <a:buChar char="§"/>
                      </a:pPr>
                      <a:r>
                        <a:rPr lang="fr-FR" sz="2000" dirty="0"/>
                        <a:t>Création d’un nouvel organe</a:t>
                      </a:r>
                    </a:p>
                    <a:p>
                      <a:pPr marL="285750" lvl="0" indent="-285750">
                        <a:lnSpc>
                          <a:spcPct val="100000"/>
                        </a:lnSpc>
                        <a:spcBef>
                          <a:spcPts val="0"/>
                        </a:spcBef>
                        <a:spcAft>
                          <a:spcPts val="600"/>
                        </a:spcAft>
                        <a:buFont typeface="Wingdings" panose="05000000000000000000" pitchFamily="2" charset="2"/>
                        <a:buChar char="§"/>
                      </a:pPr>
                      <a:r>
                        <a:rPr lang="fr-FR" sz="2000" dirty="0"/>
                        <a:t>Approche hybride combinée</a:t>
                      </a:r>
                      <a:endParaRPr lang="en-US" sz="2000" dirty="0"/>
                    </a:p>
                  </a:txBody>
                  <a:tcPr/>
                </a:tc>
                <a:extLst>
                  <a:ext uri="{0D108BD9-81ED-4DB2-BD59-A6C34878D82A}">
                    <a16:rowId xmlns:a16="http://schemas.microsoft.com/office/drawing/2014/main" xmlns="" val="753203940"/>
                  </a:ext>
                </a:extLst>
              </a:tr>
            </a:tbl>
          </a:graphicData>
        </a:graphic>
      </p:graphicFrame>
    </p:spTree>
    <p:extLst>
      <p:ext uri="{BB962C8B-B14F-4D97-AF65-F5344CB8AC3E}">
        <p14:creationId xmlns:p14="http://schemas.microsoft.com/office/powerpoint/2010/main" val="28765963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a:extLst>
              <a:ext uri="{FF2B5EF4-FFF2-40B4-BE49-F238E27FC236}">
                <a16:creationId xmlns:a16="http://schemas.microsoft.com/office/drawing/2014/main" xmlns="" id="{368F4A40-F96B-68F2-718A-F8D7749DC6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593544">
            <a:off x="-145412" y="6071519"/>
            <a:ext cx="1220258" cy="61856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xmlns="" id="{B398083D-E028-A20A-6873-54ED2C00B5E2}"/>
              </a:ext>
            </a:extLst>
          </p:cNvPr>
          <p:cNvSpPr>
            <a:spLocks noGrp="1"/>
          </p:cNvSpPr>
          <p:nvPr>
            <p:ph type="title"/>
          </p:nvPr>
        </p:nvSpPr>
        <p:spPr>
          <a:xfrm>
            <a:off x="584200" y="0"/>
            <a:ext cx="10401300" cy="1325563"/>
          </a:xfrm>
        </p:spPr>
        <p:txBody>
          <a:bodyPr>
            <a:normAutofit/>
          </a:bodyPr>
          <a:lstStyle/>
          <a:p>
            <a:r>
              <a:rPr lang="fr-FR" sz="3600" dirty="0"/>
              <a:t>Fonctions détaillées de l’organe de pilotage et de coordination (Annexe 4.2)</a:t>
            </a:r>
            <a:endParaRPr lang="en-US" sz="3600" dirty="0"/>
          </a:p>
        </p:txBody>
      </p:sp>
      <p:graphicFrame>
        <p:nvGraphicFramePr>
          <p:cNvPr id="4" name="Content Placeholder 3">
            <a:extLst>
              <a:ext uri="{FF2B5EF4-FFF2-40B4-BE49-F238E27FC236}">
                <a16:creationId xmlns:a16="http://schemas.microsoft.com/office/drawing/2014/main" xmlns="" id="{3428C25B-DE9D-A1D8-727D-C81017337C86}"/>
              </a:ext>
            </a:extLst>
          </p:cNvPr>
          <p:cNvGraphicFramePr>
            <a:graphicFrameLocks noGrp="1"/>
          </p:cNvGraphicFramePr>
          <p:nvPr>
            <p:ph idx="1"/>
            <p:extLst>
              <p:ext uri="{D42A27DB-BD31-4B8C-83A1-F6EECF244321}">
                <p14:modId xmlns:p14="http://schemas.microsoft.com/office/powerpoint/2010/main" val="4149702160"/>
              </p:ext>
            </p:extLst>
          </p:nvPr>
        </p:nvGraphicFramePr>
        <p:xfrm>
          <a:off x="584200" y="681037"/>
          <a:ext cx="10382250" cy="498034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Rectangle 4">
            <a:extLst>
              <a:ext uri="{FF2B5EF4-FFF2-40B4-BE49-F238E27FC236}">
                <a16:creationId xmlns:a16="http://schemas.microsoft.com/office/drawing/2014/main" xmlns="" id="{0BBBB5E4-1420-4A4C-24C7-CFE667A52D63}"/>
              </a:ext>
            </a:extLst>
          </p:cNvPr>
          <p:cNvSpPr/>
          <p:nvPr/>
        </p:nvSpPr>
        <p:spPr>
          <a:xfrm>
            <a:off x="3115733" y="3623732"/>
            <a:ext cx="5418667" cy="2853267"/>
          </a:xfrm>
          <a:prstGeom prst="rect">
            <a:avLst/>
          </a:prstGeom>
          <a:solidFill>
            <a:schemeClr val="accent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b="1" dirty="0" err="1"/>
              <a:t>Quelques</a:t>
            </a:r>
            <a:r>
              <a:rPr lang="en-CA" b="1" dirty="0"/>
              <a:t> actions critiques</a:t>
            </a:r>
          </a:p>
          <a:p>
            <a:pPr marL="285750" indent="-285750">
              <a:buFont typeface="Wingdings" panose="05000000000000000000" pitchFamily="2" charset="2"/>
              <a:buChar char="§"/>
            </a:pPr>
            <a:r>
              <a:rPr lang="fr-FR" dirty="0"/>
              <a:t>Proposer des priorités et projets structurants</a:t>
            </a:r>
          </a:p>
          <a:p>
            <a:pPr marL="285750" indent="-285750">
              <a:buFont typeface="Wingdings" panose="05000000000000000000" pitchFamily="2" charset="2"/>
              <a:buChar char="§"/>
            </a:pPr>
            <a:r>
              <a:rPr lang="fr-FR" dirty="0"/>
              <a:t>Animer les mécanismes de concertation nationaux et décentralisés.</a:t>
            </a:r>
            <a:endParaRPr lang="en-US" dirty="0"/>
          </a:p>
          <a:p>
            <a:pPr marL="285750" indent="-285750">
              <a:buFont typeface="Wingdings" panose="05000000000000000000" pitchFamily="2" charset="2"/>
              <a:buChar char="§"/>
            </a:pPr>
            <a:r>
              <a:rPr lang="fr-FR" dirty="0"/>
              <a:t>Faciliter les synergies entre projets et partenaires</a:t>
            </a:r>
          </a:p>
          <a:p>
            <a:pPr marL="285750" indent="-285750">
              <a:buFont typeface="Wingdings" panose="05000000000000000000" pitchFamily="2" charset="2"/>
              <a:buChar char="§"/>
            </a:pPr>
            <a:r>
              <a:rPr lang="fr-FR" dirty="0"/>
              <a:t>Identifier les sources de financement</a:t>
            </a:r>
          </a:p>
          <a:p>
            <a:pPr marL="285750" indent="-285750">
              <a:buFont typeface="Wingdings" panose="05000000000000000000" pitchFamily="2" charset="2"/>
              <a:buChar char="§"/>
            </a:pPr>
            <a:r>
              <a:rPr lang="fr-FR" dirty="0"/>
              <a:t>Accompagner les acteurs dans le développement de projets</a:t>
            </a:r>
          </a:p>
          <a:p>
            <a:pPr marL="285750" indent="-285750">
              <a:buFont typeface="Wingdings" panose="05000000000000000000" pitchFamily="2" charset="2"/>
              <a:buChar char="§"/>
            </a:pPr>
            <a:r>
              <a:rPr lang="fr-FR" dirty="0"/>
              <a:t>Appuyer la collecte des données sur les indicateurs</a:t>
            </a:r>
          </a:p>
          <a:p>
            <a:pPr marL="285750" indent="-285750">
              <a:buFont typeface="Wingdings" panose="05000000000000000000" pitchFamily="2" charset="2"/>
              <a:buChar char="§"/>
            </a:pPr>
            <a:r>
              <a:rPr lang="fr-FR" dirty="0"/>
              <a:t>Contribuer aux rapports SPANB et CDB</a:t>
            </a:r>
            <a:endParaRPr lang="en-US" dirty="0"/>
          </a:p>
        </p:txBody>
      </p:sp>
      <p:sp>
        <p:nvSpPr>
          <p:cNvPr id="6" name="TextBox 5">
            <a:extLst>
              <a:ext uri="{FF2B5EF4-FFF2-40B4-BE49-F238E27FC236}">
                <a16:creationId xmlns:a16="http://schemas.microsoft.com/office/drawing/2014/main" xmlns="" id="{211CDBD7-68F9-53A5-85BB-0601A544E99C}"/>
              </a:ext>
            </a:extLst>
          </p:cNvPr>
          <p:cNvSpPr txBox="1"/>
          <p:nvPr/>
        </p:nvSpPr>
        <p:spPr>
          <a:xfrm>
            <a:off x="381000" y="6477000"/>
            <a:ext cx="11430000" cy="369332"/>
          </a:xfrm>
          <a:prstGeom prst="rect">
            <a:avLst/>
          </a:prstGeom>
          <a:noFill/>
        </p:spPr>
        <p:txBody>
          <a:bodyPr wrap="square" rtlCol="0">
            <a:spAutoFit/>
          </a:bodyPr>
          <a:lstStyle/>
          <a:p>
            <a:pPr algn="ctr"/>
            <a:r>
              <a:rPr lang="fr-FR" noProof="0" dirty="0">
                <a:solidFill>
                  <a:srgbClr val="0099FF"/>
                </a:solidFill>
              </a:rPr>
              <a:t>NB: Le rôle du </a:t>
            </a:r>
            <a:r>
              <a:rPr lang="fr-FR" b="1" noProof="0" dirty="0">
                <a:solidFill>
                  <a:srgbClr val="0099FF"/>
                </a:solidFill>
              </a:rPr>
              <a:t>Facilitateur recruté par le PNUE </a:t>
            </a:r>
            <a:r>
              <a:rPr lang="fr-FR" noProof="0" dirty="0">
                <a:solidFill>
                  <a:srgbClr val="0099FF"/>
                </a:solidFill>
              </a:rPr>
              <a:t>pour accompagner MEDD dans la mise en œuvre de la SPANB</a:t>
            </a:r>
          </a:p>
        </p:txBody>
      </p:sp>
    </p:spTree>
    <p:extLst>
      <p:ext uri="{BB962C8B-B14F-4D97-AF65-F5344CB8AC3E}">
        <p14:creationId xmlns:p14="http://schemas.microsoft.com/office/powerpoint/2010/main" val="34179391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ABE514C-BE96-D1FD-38E6-83A89AAB2B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F9661E54-64DB-C7BD-F6E6-C20727FAE4D6}"/>
              </a:ext>
            </a:extLst>
          </p:cNvPr>
          <p:cNvSpPr>
            <a:spLocks noGrp="1"/>
          </p:cNvSpPr>
          <p:nvPr>
            <p:ph type="title"/>
          </p:nvPr>
        </p:nvSpPr>
        <p:spPr>
          <a:xfrm>
            <a:off x="381000" y="242500"/>
            <a:ext cx="9778365" cy="1494596"/>
          </a:xfrm>
        </p:spPr>
        <p:txBody>
          <a:bodyPr/>
          <a:lstStyle/>
          <a:p>
            <a:pPr eaLnBrk="0" fontAlgn="base" hangingPunct="0">
              <a:lnSpc>
                <a:spcPct val="100000"/>
              </a:lnSpc>
              <a:spcAft>
                <a:spcPct val="0"/>
              </a:spcAft>
            </a:pPr>
            <a:r>
              <a:rPr lang="en-US" altLang="en-US" sz="3600" dirty="0">
                <a:latin typeface="Arial" panose="020B0604020202020204" pitchFamily="34" charset="0"/>
              </a:rPr>
              <a:t>Section 4.8 (suite) – </a:t>
            </a:r>
            <a:r>
              <a:rPr lang="fr-FR" sz="3600" dirty="0"/>
              <a:t>Suivi, données et CHM</a:t>
            </a:r>
            <a:endParaRPr lang="en-US" altLang="en-US" b="0" dirty="0">
              <a:latin typeface="Arial" panose="020B0604020202020204" pitchFamily="34" charset="0"/>
            </a:endParaRPr>
          </a:p>
        </p:txBody>
      </p:sp>
      <p:sp>
        <p:nvSpPr>
          <p:cNvPr id="7" name="Rectangle 1">
            <a:extLst>
              <a:ext uri="{FF2B5EF4-FFF2-40B4-BE49-F238E27FC236}">
                <a16:creationId xmlns:a16="http://schemas.microsoft.com/office/drawing/2014/main" xmlns="" id="{1C95E26B-671C-491A-95C0-641B8773F0F5}"/>
              </a:ext>
            </a:extLst>
          </p:cNvPr>
          <p:cNvSpPr>
            <a:spLocks noGrp="1" noChangeArrowheads="1"/>
          </p:cNvSpPr>
          <p:nvPr>
            <p:ph sz="quarter" idx="15"/>
          </p:nvPr>
        </p:nvSpPr>
        <p:spPr bwMode="auto">
          <a:xfrm>
            <a:off x="381000" y="2491294"/>
            <a:ext cx="5524500" cy="4124206"/>
          </a:xfrm>
          <a:prstGeom prst="rect">
            <a:avLst/>
          </a:prstGeom>
          <a:solidFill>
            <a:schemeClr val="tx2"/>
          </a:solidFill>
          <a:ln>
            <a:noFill/>
          </a:ln>
          <a:effectLst/>
        </p:spPr>
        <p:txBody>
          <a:bodyPr vert="horz" wrap="square" lIns="91440" tIns="45720" rIns="91440" bIns="45720" numCol="1" anchor="ctr" anchorCtr="0" compatLnSpc="1">
            <a:prstTxWarp prst="textNoShape">
              <a:avLst/>
            </a:prstTxWarp>
            <a:spAutoFit/>
          </a:bodyPr>
          <a:lstStyle/>
          <a:p>
            <a:r>
              <a:rPr lang="fr-FR" b="1" dirty="0"/>
              <a:t>Suivi et données</a:t>
            </a:r>
            <a:endParaRPr lang="fr-FR" dirty="0"/>
          </a:p>
          <a:p>
            <a:pPr marL="342900" indent="-342900">
              <a:buFont typeface="Wingdings" panose="05000000000000000000" pitchFamily="2" charset="2"/>
              <a:buChar char="§"/>
            </a:pPr>
            <a:r>
              <a:rPr lang="fr-FR" dirty="0"/>
              <a:t>Lacunes critiques sur les </a:t>
            </a:r>
            <a:r>
              <a:rPr lang="fr-FR" b="1" dirty="0"/>
              <a:t>données de référence</a:t>
            </a:r>
            <a:endParaRPr lang="fr-FR" dirty="0"/>
          </a:p>
          <a:p>
            <a:pPr marL="342900" indent="-342900">
              <a:buFont typeface="Wingdings" panose="05000000000000000000" pitchFamily="2" charset="2"/>
              <a:buChar char="§"/>
            </a:pPr>
            <a:r>
              <a:rPr lang="fr-FR" b="1" dirty="0"/>
              <a:t>Besoin urgent </a:t>
            </a:r>
            <a:r>
              <a:rPr lang="fr-FR" dirty="0"/>
              <a:t>de :</a:t>
            </a:r>
          </a:p>
          <a:p>
            <a:pPr lvl="2">
              <a:lnSpc>
                <a:spcPct val="100000"/>
              </a:lnSpc>
              <a:spcBef>
                <a:spcPts val="0"/>
              </a:spcBef>
              <a:buFont typeface="Courier New" panose="02070309020205020404" pitchFamily="49" charset="0"/>
              <a:buChar char="o"/>
            </a:pPr>
            <a:r>
              <a:rPr lang="fr-FR" dirty="0"/>
              <a:t>Créer une </a:t>
            </a:r>
            <a:r>
              <a:rPr lang="fr-FR" b="1" dirty="0"/>
              <a:t>base nationale</a:t>
            </a:r>
            <a:r>
              <a:rPr lang="fr-FR" dirty="0"/>
              <a:t> (CHM) avec standards partagés</a:t>
            </a:r>
          </a:p>
          <a:p>
            <a:pPr lvl="2">
              <a:lnSpc>
                <a:spcPct val="100000"/>
              </a:lnSpc>
              <a:spcBef>
                <a:spcPts val="0"/>
              </a:spcBef>
              <a:buFont typeface="Courier New" panose="02070309020205020404" pitchFamily="49" charset="0"/>
              <a:buChar char="o"/>
            </a:pPr>
            <a:r>
              <a:rPr lang="fr-FR" dirty="0"/>
              <a:t>Former les agents, fournir outils (SIG, GPS, apps)</a:t>
            </a:r>
          </a:p>
          <a:p>
            <a:pPr lvl="2">
              <a:lnSpc>
                <a:spcPct val="100000"/>
              </a:lnSpc>
              <a:spcBef>
                <a:spcPts val="0"/>
              </a:spcBef>
              <a:buFont typeface="Courier New" panose="02070309020205020404" pitchFamily="49" charset="0"/>
              <a:buChar char="o"/>
            </a:pPr>
            <a:r>
              <a:rPr lang="fr-FR" dirty="0"/>
              <a:t>Impliquer chercheurs, PAP et CL et OSC dans la collecte</a:t>
            </a:r>
          </a:p>
          <a:p>
            <a:pPr lvl="2">
              <a:lnSpc>
                <a:spcPct val="100000"/>
              </a:lnSpc>
              <a:spcBef>
                <a:spcPts val="0"/>
              </a:spcBef>
              <a:buFont typeface="Courier New" panose="02070309020205020404" pitchFamily="49" charset="0"/>
              <a:buChar char="o"/>
            </a:pPr>
            <a:r>
              <a:rPr lang="fr-FR" dirty="0"/>
              <a:t>Financer une </a:t>
            </a:r>
            <a:r>
              <a:rPr lang="fr-FR" b="1" dirty="0"/>
              <a:t>équipe dédiée</a:t>
            </a:r>
            <a:r>
              <a:rPr lang="fr-FR" dirty="0"/>
              <a:t> à la collecte et au suivi</a:t>
            </a:r>
            <a:endParaRPr kumimoji="0" lang="en-US" altLang="en-US" b="0" i="0" u="none" strike="noStrike" cap="none" normalizeH="0" baseline="0" dirty="0">
              <a:ln>
                <a:noFill/>
              </a:ln>
              <a:effectLst/>
              <a:latin typeface="Arial" panose="020B0604020202020204" pitchFamily="34" charset="0"/>
            </a:endParaRPr>
          </a:p>
        </p:txBody>
      </p:sp>
      <p:sp>
        <p:nvSpPr>
          <p:cNvPr id="6" name="Rectangle 1">
            <a:extLst>
              <a:ext uri="{FF2B5EF4-FFF2-40B4-BE49-F238E27FC236}">
                <a16:creationId xmlns:a16="http://schemas.microsoft.com/office/drawing/2014/main" xmlns="" id="{FCE1DB96-FF9A-91EA-4283-45A464809C9E}"/>
              </a:ext>
            </a:extLst>
          </p:cNvPr>
          <p:cNvSpPr txBox="1">
            <a:spLocks noChangeArrowheads="1"/>
          </p:cNvSpPr>
          <p:nvPr/>
        </p:nvSpPr>
        <p:spPr bwMode="auto">
          <a:xfrm>
            <a:off x="6278033" y="2445128"/>
            <a:ext cx="5687907" cy="4170372"/>
          </a:xfrm>
          <a:prstGeom prst="rect">
            <a:avLst/>
          </a:prstGeom>
          <a:solidFill>
            <a:schemeClr val="accent6">
              <a:lumMod val="60000"/>
              <a:lumOff val="40000"/>
            </a:schemeClr>
          </a:solidFill>
          <a:ln>
            <a:noFill/>
          </a:ln>
          <a:effectLst/>
        </p:spPr>
        <p:txBody>
          <a:bodyPr vert="horz" wrap="square" lIns="91440" tIns="45720" rIns="91440" bIns="45720" numCol="1" rtlCol="0" anchor="ctr" anchorCtr="0" compatLnSpc="1">
            <a:prstTxWarp prst="textNoShape">
              <a:avLst/>
            </a:prstTxWarp>
            <a:spAutoFit/>
          </a:bodyPr>
          <a:lstStyle>
            <a:lvl1pPr marL="0" indent="0" algn="l" defTabSz="914400" rtl="0" eaLnBrk="1" latinLnBrk="0" hangingPunct="1">
              <a:lnSpc>
                <a:spcPct val="90000"/>
              </a:lnSpc>
              <a:spcBef>
                <a:spcPts val="1800"/>
              </a:spcBef>
              <a:buFont typeface="Arial" panose="020B0604020202020204" pitchFamily="34" charset="0"/>
              <a:buNone/>
              <a:defRPr sz="2000" b="0" i="0" kern="1200">
                <a:solidFill>
                  <a:schemeClr val="bg1"/>
                </a:solidFill>
                <a:latin typeface="+mn-lt"/>
                <a:ea typeface="+mn-ea"/>
                <a:cs typeface="+mn-cs"/>
              </a:defRPr>
            </a:lvl1pPr>
            <a:lvl2pPr marL="283464"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2pPr>
            <a:lvl3pPr marL="59436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3pPr>
            <a:lvl4pPr marL="82296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4pPr>
            <a:lvl5pPr marL="1005840" indent="-283464" algn="l" defTabSz="914400" rtl="0" eaLnBrk="1" latinLnBrk="0" hangingPunct="1">
              <a:lnSpc>
                <a:spcPct val="90000"/>
              </a:lnSpc>
              <a:spcBef>
                <a:spcPts val="18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r-FR" b="1" dirty="0"/>
              <a:t>CHM – Centre d’Échange d’Informations</a:t>
            </a:r>
            <a:endParaRPr lang="fr-FR" dirty="0"/>
          </a:p>
          <a:p>
            <a:pPr marL="342900" indent="-342900">
              <a:lnSpc>
                <a:spcPct val="100000"/>
              </a:lnSpc>
              <a:buFont typeface="Wingdings" panose="05000000000000000000" pitchFamily="2" charset="2"/>
              <a:buChar char="§"/>
            </a:pPr>
            <a:r>
              <a:rPr lang="fr-FR" dirty="0"/>
              <a:t>Plateforme nationale officielle de la CDB</a:t>
            </a:r>
          </a:p>
          <a:p>
            <a:pPr marL="342900" indent="-342900">
              <a:lnSpc>
                <a:spcPct val="100000"/>
              </a:lnSpc>
              <a:spcBef>
                <a:spcPts val="600"/>
              </a:spcBef>
              <a:buFont typeface="Wingdings" panose="05000000000000000000" pitchFamily="2" charset="2"/>
              <a:buChar char="§"/>
            </a:pPr>
            <a:r>
              <a:rPr lang="fr-FR" dirty="0"/>
              <a:t>Rôle : centraliser, valoriser, diffuser les données</a:t>
            </a:r>
          </a:p>
          <a:p>
            <a:pPr marL="342900" indent="-342900">
              <a:lnSpc>
                <a:spcPct val="100000"/>
              </a:lnSpc>
              <a:spcBef>
                <a:spcPts val="600"/>
              </a:spcBef>
              <a:buFont typeface="Wingdings" panose="05000000000000000000" pitchFamily="2" charset="2"/>
              <a:buChar char="§"/>
            </a:pPr>
            <a:r>
              <a:rPr lang="fr-FR" dirty="0"/>
              <a:t>Actions clés :</a:t>
            </a:r>
          </a:p>
          <a:p>
            <a:pPr lvl="2">
              <a:lnSpc>
                <a:spcPct val="100000"/>
              </a:lnSpc>
              <a:spcBef>
                <a:spcPts val="0"/>
              </a:spcBef>
              <a:buFont typeface="Courier New" panose="02070309020205020404" pitchFamily="49" charset="0"/>
              <a:buChar char="o"/>
            </a:pPr>
            <a:r>
              <a:rPr lang="fr-FR" dirty="0"/>
              <a:t>Réorganiser le site, structurer l’info, interopérabilité</a:t>
            </a:r>
          </a:p>
          <a:p>
            <a:pPr lvl="2">
              <a:lnSpc>
                <a:spcPct val="100000"/>
              </a:lnSpc>
              <a:spcBef>
                <a:spcPts val="0"/>
              </a:spcBef>
              <a:buFont typeface="Courier New" panose="02070309020205020404" pitchFamily="49" charset="0"/>
              <a:buChar char="o"/>
            </a:pPr>
            <a:r>
              <a:rPr lang="fr-FR" dirty="0"/>
              <a:t>Créer un tableau de bord interactif</a:t>
            </a:r>
          </a:p>
          <a:p>
            <a:pPr lvl="2">
              <a:lnSpc>
                <a:spcPct val="100000"/>
              </a:lnSpc>
              <a:spcBef>
                <a:spcPts val="0"/>
              </a:spcBef>
              <a:buFont typeface="Courier New" panose="02070309020205020404" pitchFamily="49" charset="0"/>
              <a:buChar char="o"/>
            </a:pPr>
            <a:r>
              <a:rPr lang="fr-FR" dirty="0"/>
              <a:t>Engager les parties prenantes (chercheurs, ministères, médias)</a:t>
            </a:r>
          </a:p>
          <a:p>
            <a:pPr lvl="2">
              <a:lnSpc>
                <a:spcPct val="100000"/>
              </a:lnSpc>
              <a:spcBef>
                <a:spcPts val="0"/>
              </a:spcBef>
              <a:buFont typeface="Courier New" panose="02070309020205020404" pitchFamily="49" charset="0"/>
              <a:buChar char="o"/>
            </a:pPr>
            <a:r>
              <a:rPr lang="fr-FR" dirty="0"/>
              <a:t>Former une </a:t>
            </a:r>
            <a:r>
              <a:rPr lang="fr-FR" b="1" dirty="0"/>
              <a:t>équipe permanente CHM</a:t>
            </a:r>
            <a:endParaRPr lang="fr-FR" dirty="0"/>
          </a:p>
          <a:p>
            <a:pPr lvl="2">
              <a:lnSpc>
                <a:spcPct val="100000"/>
              </a:lnSpc>
              <a:spcBef>
                <a:spcPts val="0"/>
              </a:spcBef>
              <a:buFont typeface="Courier New" panose="02070309020205020404" pitchFamily="49" charset="0"/>
              <a:buChar char="o"/>
            </a:pPr>
            <a:r>
              <a:rPr lang="fr-FR" dirty="0"/>
              <a:t>Intégrer le CHM dans le budget national et projets</a:t>
            </a:r>
          </a:p>
        </p:txBody>
      </p:sp>
    </p:spTree>
    <p:extLst>
      <p:ext uri="{BB962C8B-B14F-4D97-AF65-F5344CB8AC3E}">
        <p14:creationId xmlns:p14="http://schemas.microsoft.com/office/powerpoint/2010/main" val="36845577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23D720D-ED5B-CF2C-1F8D-23F68E71EB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E050427B-3EFF-1C4C-D586-9B217B6FB81C}"/>
              </a:ext>
            </a:extLst>
          </p:cNvPr>
          <p:cNvSpPr>
            <a:spLocks noGrp="1"/>
          </p:cNvSpPr>
          <p:nvPr>
            <p:ph type="title"/>
          </p:nvPr>
        </p:nvSpPr>
        <p:spPr>
          <a:xfrm>
            <a:off x="0" y="0"/>
            <a:ext cx="12192000" cy="6858000"/>
          </a:xfrm>
          <a:solidFill>
            <a:schemeClr val="tx2">
              <a:lumMod val="75000"/>
            </a:schemeClr>
          </a:solidFill>
        </p:spPr>
        <p:txBody>
          <a:bodyPr anchor="ctr"/>
          <a:lstStyle/>
          <a:p>
            <a:pPr marL="72000" algn="r"/>
            <a:r>
              <a:rPr lang="fr-FR" sz="7200" dirty="0"/>
              <a:t>Résumé </a:t>
            </a:r>
            <a:br>
              <a:rPr lang="fr-FR" sz="7200" dirty="0"/>
            </a:br>
            <a:r>
              <a:rPr lang="fr-FR" sz="7200" dirty="0"/>
              <a:t>à l’intention des décideurs</a:t>
            </a:r>
            <a:endParaRPr lang="en-US" sz="7200" dirty="0"/>
          </a:p>
        </p:txBody>
      </p:sp>
    </p:spTree>
    <p:extLst>
      <p:ext uri="{BB962C8B-B14F-4D97-AF65-F5344CB8AC3E}">
        <p14:creationId xmlns:p14="http://schemas.microsoft.com/office/powerpoint/2010/main" val="1560235773"/>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C4C800E-47F0-E0DE-C4C7-7A38B40AB6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D0A3A546-8251-C88C-21C4-ECDD6E6B2C28}"/>
              </a:ext>
            </a:extLst>
          </p:cNvPr>
          <p:cNvSpPr>
            <a:spLocks noGrp="1"/>
          </p:cNvSpPr>
          <p:nvPr>
            <p:ph type="title"/>
          </p:nvPr>
        </p:nvSpPr>
        <p:spPr>
          <a:xfrm>
            <a:off x="594360" y="278129"/>
            <a:ext cx="9778365" cy="1494596"/>
          </a:xfrm>
        </p:spPr>
        <p:txBody>
          <a:bodyPr/>
          <a:lstStyle/>
          <a:p>
            <a:r>
              <a:rPr lang="fr-FR" dirty="0"/>
              <a:t>Résumé à l’intention des décideurs</a:t>
            </a:r>
            <a:endParaRPr lang="en-US" dirty="0"/>
          </a:p>
        </p:txBody>
      </p:sp>
      <p:sp>
        <p:nvSpPr>
          <p:cNvPr id="3" name="Content Placeholder 2">
            <a:extLst>
              <a:ext uri="{FF2B5EF4-FFF2-40B4-BE49-F238E27FC236}">
                <a16:creationId xmlns:a16="http://schemas.microsoft.com/office/drawing/2014/main" xmlns="" id="{13638A43-DE24-5896-BE13-D6454982B426}"/>
              </a:ext>
            </a:extLst>
          </p:cNvPr>
          <p:cNvSpPr>
            <a:spLocks noGrp="1"/>
          </p:cNvSpPr>
          <p:nvPr>
            <p:ph sz="quarter" idx="15"/>
          </p:nvPr>
        </p:nvSpPr>
        <p:spPr>
          <a:xfrm>
            <a:off x="618022" y="2249583"/>
            <a:ext cx="10955956" cy="2117558"/>
          </a:xfrm>
          <a:solidFill>
            <a:schemeClr val="tx2">
              <a:lumMod val="20000"/>
              <a:lumOff val="80000"/>
            </a:schemeClr>
          </a:solidFill>
        </p:spPr>
        <p:txBody>
          <a:bodyPr>
            <a:noAutofit/>
          </a:bodyPr>
          <a:lstStyle/>
          <a:p>
            <a:pPr marL="539496" lvl="3" indent="0">
              <a:spcBef>
                <a:spcPts val="600"/>
              </a:spcBef>
              <a:spcAft>
                <a:spcPts val="600"/>
              </a:spcAft>
              <a:buNone/>
            </a:pPr>
            <a:r>
              <a:rPr lang="fr-FR" dirty="0"/>
              <a:t>Pas un simple condensé ou de simples extraits du document principal</a:t>
            </a:r>
            <a:endParaRPr lang="en-US" dirty="0"/>
          </a:p>
          <a:p>
            <a:pPr marL="539496" lvl="3" indent="0">
              <a:lnSpc>
                <a:spcPct val="100000"/>
              </a:lnSpc>
              <a:spcBef>
                <a:spcPts val="600"/>
              </a:spcBef>
              <a:spcAft>
                <a:spcPts val="600"/>
              </a:spcAft>
              <a:buNone/>
            </a:pPr>
            <a:r>
              <a:rPr lang="fr-FR" b="1" dirty="0"/>
              <a:t>Fournir une vision claire, structurée et stratégique de l’ensemble de la SPANB</a:t>
            </a:r>
          </a:p>
          <a:p>
            <a:pPr marL="539496" lvl="3" indent="0">
              <a:lnSpc>
                <a:spcPct val="100000"/>
              </a:lnSpc>
              <a:spcBef>
                <a:spcPts val="600"/>
              </a:spcBef>
              <a:spcAft>
                <a:spcPts val="600"/>
              </a:spcAft>
              <a:buNone/>
            </a:pPr>
            <a:r>
              <a:rPr lang="fr-FR" b="1" dirty="0"/>
              <a:t>Mettre en lumière ce qui interpelle directement les décideurs</a:t>
            </a:r>
          </a:p>
          <a:p>
            <a:pPr marL="539496" lvl="3" indent="0">
              <a:lnSpc>
                <a:spcPct val="100000"/>
              </a:lnSpc>
              <a:spcBef>
                <a:spcPts val="600"/>
              </a:spcBef>
              <a:spcAft>
                <a:spcPts val="600"/>
              </a:spcAft>
              <a:buNone/>
            </a:pPr>
            <a:r>
              <a:rPr lang="fr-FR" b="1" dirty="0"/>
              <a:t>Exprimer les textes techniques en langage clair, accessible et orienté vers la décision</a:t>
            </a:r>
            <a:endParaRPr lang="en-US" dirty="0"/>
          </a:p>
          <a:p>
            <a:pPr>
              <a:lnSpc>
                <a:spcPct val="100000"/>
              </a:lnSpc>
              <a:spcBef>
                <a:spcPts val="0"/>
              </a:spcBef>
            </a:pPr>
            <a:endParaRPr lang="en-US" dirty="0"/>
          </a:p>
        </p:txBody>
      </p:sp>
      <p:pic>
        <p:nvPicPr>
          <p:cNvPr id="7" name="Graphic 6" descr="Checkbox Checked with solid fill">
            <a:extLst>
              <a:ext uri="{FF2B5EF4-FFF2-40B4-BE49-F238E27FC236}">
                <a16:creationId xmlns:a16="http://schemas.microsoft.com/office/drawing/2014/main" xmlns="" id="{063D8ABB-4BAF-0C9E-D682-CC732AF40A4B}"/>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594352" y="3474106"/>
            <a:ext cx="617613" cy="617613"/>
          </a:xfrm>
          <a:prstGeom prst="rect">
            <a:avLst/>
          </a:prstGeom>
        </p:spPr>
      </p:pic>
      <p:pic>
        <p:nvPicPr>
          <p:cNvPr id="10" name="Graphic 9" descr="Checkbox Crossed with solid fill">
            <a:extLst>
              <a:ext uri="{FF2B5EF4-FFF2-40B4-BE49-F238E27FC236}">
                <a16:creationId xmlns:a16="http://schemas.microsoft.com/office/drawing/2014/main" xmlns="" id="{ADB87993-40AA-7CBC-59D4-FC7B7E41533F}"/>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594355" y="2096732"/>
            <a:ext cx="617613" cy="617613"/>
          </a:xfrm>
          <a:prstGeom prst="rect">
            <a:avLst/>
          </a:prstGeom>
        </p:spPr>
      </p:pic>
      <p:pic>
        <p:nvPicPr>
          <p:cNvPr id="11" name="Graphic 10" descr="Checkbox Checked with solid fill">
            <a:extLst>
              <a:ext uri="{FF2B5EF4-FFF2-40B4-BE49-F238E27FC236}">
                <a16:creationId xmlns:a16="http://schemas.microsoft.com/office/drawing/2014/main" xmlns="" id="{1A18D113-C729-2B1C-B97F-34D2939700C2}"/>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594356" y="2577681"/>
            <a:ext cx="617613" cy="617613"/>
          </a:xfrm>
          <a:prstGeom prst="rect">
            <a:avLst/>
          </a:prstGeom>
        </p:spPr>
      </p:pic>
      <p:pic>
        <p:nvPicPr>
          <p:cNvPr id="12" name="Graphic 11" descr="Checkbox Checked with solid fill">
            <a:extLst>
              <a:ext uri="{FF2B5EF4-FFF2-40B4-BE49-F238E27FC236}">
                <a16:creationId xmlns:a16="http://schemas.microsoft.com/office/drawing/2014/main" xmlns="" id="{E3C5B452-E585-EF28-04E8-BE9D17189F5E}"/>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594354" y="2993157"/>
            <a:ext cx="617613" cy="617613"/>
          </a:xfrm>
          <a:prstGeom prst="rect">
            <a:avLst/>
          </a:prstGeom>
        </p:spPr>
      </p:pic>
      <p:sp>
        <p:nvSpPr>
          <p:cNvPr id="13" name="Oval 12">
            <a:extLst>
              <a:ext uri="{FF2B5EF4-FFF2-40B4-BE49-F238E27FC236}">
                <a16:creationId xmlns:a16="http://schemas.microsoft.com/office/drawing/2014/main" xmlns="" id="{FC5D8DC3-5FC8-5FB4-E5F0-B6BDE4FD88A5}"/>
              </a:ext>
            </a:extLst>
          </p:cNvPr>
          <p:cNvSpPr/>
          <p:nvPr/>
        </p:nvSpPr>
        <p:spPr>
          <a:xfrm>
            <a:off x="594355" y="4447810"/>
            <a:ext cx="10955961" cy="2277843"/>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noProof="0" dirty="0"/>
              <a:t>C’est qui un décideur?</a:t>
            </a:r>
          </a:p>
          <a:p>
            <a:r>
              <a:rPr lang="fr-FR" b="1" dirty="0"/>
              <a:t>« Toute personne qui détient un pouvoir d’orientation, d’allocation de ressources, d’adoption de normes ou de mise en œuvre d’actions ayant un impact sur la biodiversité ».</a:t>
            </a:r>
          </a:p>
          <a:p>
            <a:pPr algn="ctr"/>
            <a:endParaRPr lang="fr-FR" sz="2000" dirty="0"/>
          </a:p>
          <a:p>
            <a:pPr algn="ctr"/>
            <a:r>
              <a:rPr lang="fr-FR" sz="2400" b="1" noProof="0" dirty="0">
                <a:solidFill>
                  <a:srgbClr val="FFFF00"/>
                </a:solidFill>
              </a:rPr>
              <a:t>Nous sommes tous des décideurs</a:t>
            </a:r>
            <a:r>
              <a:rPr lang="fr-FR" sz="2400" noProof="0" dirty="0"/>
              <a:t>, </a:t>
            </a:r>
            <a:r>
              <a:rPr lang="fr-FR" sz="2400" dirty="0"/>
              <a:t>à</a:t>
            </a:r>
            <a:r>
              <a:rPr lang="fr-FR" sz="2400" noProof="0" dirty="0"/>
              <a:t> des niveaux différents</a:t>
            </a:r>
          </a:p>
        </p:txBody>
      </p:sp>
    </p:spTree>
    <p:extLst>
      <p:ext uri="{BB962C8B-B14F-4D97-AF65-F5344CB8AC3E}">
        <p14:creationId xmlns:p14="http://schemas.microsoft.com/office/powerpoint/2010/main" val="13578228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8288E6F-0D85-1136-1FFB-D1112569A8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9AD4DD51-0AD8-C492-CB19-5365967D4872}"/>
              </a:ext>
            </a:extLst>
          </p:cNvPr>
          <p:cNvSpPr>
            <a:spLocks noGrp="1"/>
          </p:cNvSpPr>
          <p:nvPr>
            <p:ph type="title"/>
          </p:nvPr>
        </p:nvSpPr>
        <p:spPr>
          <a:xfrm>
            <a:off x="594360" y="278129"/>
            <a:ext cx="9778365" cy="1494596"/>
          </a:xfrm>
        </p:spPr>
        <p:txBody>
          <a:bodyPr/>
          <a:lstStyle/>
          <a:p>
            <a:r>
              <a:rPr lang="fr-FR" dirty="0"/>
              <a:t>Contenu du Résumé à l’intention des décideurs</a:t>
            </a:r>
            <a:endParaRPr lang="en-US" dirty="0"/>
          </a:p>
        </p:txBody>
      </p:sp>
      <p:graphicFrame>
        <p:nvGraphicFramePr>
          <p:cNvPr id="18" name="Content Placeholder 17">
            <a:extLst>
              <a:ext uri="{FF2B5EF4-FFF2-40B4-BE49-F238E27FC236}">
                <a16:creationId xmlns:a16="http://schemas.microsoft.com/office/drawing/2014/main" xmlns="" id="{2FE66FC5-74A5-D069-5F66-29F56E58D508}"/>
              </a:ext>
            </a:extLst>
          </p:cNvPr>
          <p:cNvGraphicFramePr>
            <a:graphicFrameLocks noGrp="1"/>
          </p:cNvGraphicFramePr>
          <p:nvPr>
            <p:ph sz="quarter" idx="15"/>
            <p:extLst>
              <p:ext uri="{D42A27DB-BD31-4B8C-83A1-F6EECF244321}">
                <p14:modId xmlns:p14="http://schemas.microsoft.com/office/powerpoint/2010/main" val="3653764769"/>
              </p:ext>
            </p:extLst>
          </p:nvPr>
        </p:nvGraphicFramePr>
        <p:xfrm>
          <a:off x="593724" y="2322095"/>
          <a:ext cx="7597776" cy="39517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9" name="Image 152">
            <a:extLst>
              <a:ext uri="{FF2B5EF4-FFF2-40B4-BE49-F238E27FC236}">
                <a16:creationId xmlns:a16="http://schemas.microsoft.com/office/drawing/2014/main" xmlns="" id="{FAE1811A-D925-E3F4-19C5-A58D1D766664}"/>
              </a:ext>
            </a:extLst>
          </p:cNvPr>
          <p:cNvPicPr>
            <a:picLocks/>
          </p:cNvPicPr>
          <p:nvPr/>
        </p:nvPicPr>
        <p:blipFill>
          <a:blip r:embed="rId8" cstate="print"/>
          <a:srcRect r="14308"/>
          <a:stretch>
            <a:fillRect/>
          </a:stretch>
        </p:blipFill>
        <p:spPr>
          <a:xfrm>
            <a:off x="5483543" y="4391526"/>
            <a:ext cx="6708458" cy="2550695"/>
          </a:xfrm>
          <a:prstGeom prst="rect">
            <a:avLst/>
          </a:prstGeom>
        </p:spPr>
      </p:pic>
      <p:sp>
        <p:nvSpPr>
          <p:cNvPr id="20" name="Oval 19">
            <a:extLst>
              <a:ext uri="{FF2B5EF4-FFF2-40B4-BE49-F238E27FC236}">
                <a16:creationId xmlns:a16="http://schemas.microsoft.com/office/drawing/2014/main" xmlns="" id="{836BEE71-BE02-0A02-B1D2-B241B2D39038}"/>
              </a:ext>
            </a:extLst>
          </p:cNvPr>
          <p:cNvSpPr/>
          <p:nvPr/>
        </p:nvSpPr>
        <p:spPr>
          <a:xfrm rot="20407375">
            <a:off x="6304991" y="1427535"/>
            <a:ext cx="2636308" cy="934380"/>
          </a:xfrm>
          <a:prstGeom prst="ellipse">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noProof="0" dirty="0"/>
              <a:t>RDC est très riche en biodiversité</a:t>
            </a:r>
          </a:p>
        </p:txBody>
      </p:sp>
      <p:sp>
        <p:nvSpPr>
          <p:cNvPr id="21" name="Oval 20">
            <a:extLst>
              <a:ext uri="{FF2B5EF4-FFF2-40B4-BE49-F238E27FC236}">
                <a16:creationId xmlns:a16="http://schemas.microsoft.com/office/drawing/2014/main" xmlns="" id="{7244F74B-3767-4B80-EC89-9922526A46BB}"/>
              </a:ext>
            </a:extLst>
          </p:cNvPr>
          <p:cNvSpPr/>
          <p:nvPr/>
        </p:nvSpPr>
        <p:spPr>
          <a:xfrm rot="20407375">
            <a:off x="6304988" y="2315070"/>
            <a:ext cx="2636308" cy="934380"/>
          </a:xfrm>
          <a:prstGeom prst="ellipse">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noProof="0" dirty="0">
                <a:solidFill>
                  <a:schemeClr val="bg1"/>
                </a:solidFill>
              </a:rPr>
              <a:t>Quel est le problème?</a:t>
            </a:r>
          </a:p>
        </p:txBody>
      </p:sp>
      <p:sp>
        <p:nvSpPr>
          <p:cNvPr id="23" name="Oval 22">
            <a:extLst>
              <a:ext uri="{FF2B5EF4-FFF2-40B4-BE49-F238E27FC236}">
                <a16:creationId xmlns:a16="http://schemas.microsoft.com/office/drawing/2014/main" xmlns="" id="{4B7D39ED-0034-D540-D744-2663B0FB7528}"/>
              </a:ext>
            </a:extLst>
          </p:cNvPr>
          <p:cNvSpPr/>
          <p:nvPr/>
        </p:nvSpPr>
        <p:spPr>
          <a:xfrm rot="20407375">
            <a:off x="6335067" y="3258988"/>
            <a:ext cx="2636308" cy="934380"/>
          </a:xfrm>
          <a:prstGeom prst="ellipse">
            <a:avLst/>
          </a:prstGeom>
          <a:solidFill>
            <a:schemeClr val="tx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bg1"/>
                </a:solidFill>
              </a:rPr>
              <a:t>Que faire?</a:t>
            </a:r>
            <a:endParaRPr lang="en-US" dirty="0">
              <a:solidFill>
                <a:schemeClr val="bg1"/>
              </a:solidFill>
            </a:endParaRPr>
          </a:p>
        </p:txBody>
      </p:sp>
      <p:sp>
        <p:nvSpPr>
          <p:cNvPr id="24" name="Oval 23">
            <a:extLst>
              <a:ext uri="{FF2B5EF4-FFF2-40B4-BE49-F238E27FC236}">
                <a16:creationId xmlns:a16="http://schemas.microsoft.com/office/drawing/2014/main" xmlns="" id="{E95066ED-4168-7C1E-2B07-FD0B36295354}"/>
              </a:ext>
            </a:extLst>
          </p:cNvPr>
          <p:cNvSpPr/>
          <p:nvPr/>
        </p:nvSpPr>
        <p:spPr>
          <a:xfrm rot="20407375">
            <a:off x="6365146" y="4255454"/>
            <a:ext cx="2636308" cy="934380"/>
          </a:xfrm>
          <a:prstGeom prst="ellips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noProof="0" dirty="0">
                <a:solidFill>
                  <a:schemeClr val="bg1"/>
                </a:solidFill>
              </a:rPr>
              <a:t>Comment réussir?</a:t>
            </a:r>
          </a:p>
        </p:txBody>
      </p:sp>
      <p:sp>
        <p:nvSpPr>
          <p:cNvPr id="3" name="TextBox 2">
            <a:extLst>
              <a:ext uri="{FF2B5EF4-FFF2-40B4-BE49-F238E27FC236}">
                <a16:creationId xmlns:a16="http://schemas.microsoft.com/office/drawing/2014/main" xmlns="" id="{18A2B596-F32B-6348-EB6B-D492E5F3F9F2}"/>
              </a:ext>
            </a:extLst>
          </p:cNvPr>
          <p:cNvSpPr txBox="1"/>
          <p:nvPr/>
        </p:nvSpPr>
        <p:spPr>
          <a:xfrm>
            <a:off x="10081846" y="6579872"/>
            <a:ext cx="2016369" cy="184666"/>
          </a:xfrm>
          <a:prstGeom prst="rect">
            <a:avLst/>
          </a:prstGeom>
          <a:noFill/>
        </p:spPr>
        <p:txBody>
          <a:bodyPr wrap="square" rtlCol="0">
            <a:spAutoFit/>
          </a:bodyPr>
          <a:lstStyle/>
          <a:p>
            <a:pPr algn="ctr"/>
            <a:r>
              <a:rPr lang="en-CA" sz="600" dirty="0">
                <a:solidFill>
                  <a:schemeClr val="tx1">
                    <a:lumMod val="65000"/>
                  </a:schemeClr>
                </a:solidFill>
              </a:rPr>
              <a:t>SPANB 2025-2030/Dessin de Reddy Ngoma</a:t>
            </a:r>
            <a:endParaRPr lang="en-US" sz="600" dirty="0">
              <a:solidFill>
                <a:schemeClr val="tx1">
                  <a:lumMod val="65000"/>
                </a:schemeClr>
              </a:solidFill>
            </a:endParaRPr>
          </a:p>
        </p:txBody>
      </p:sp>
    </p:spTree>
    <p:extLst>
      <p:ext uri="{BB962C8B-B14F-4D97-AF65-F5344CB8AC3E}">
        <p14:creationId xmlns:p14="http://schemas.microsoft.com/office/powerpoint/2010/main" val="3992175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animBg="1"/>
      <p:bldP spid="2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9D58F4C-E3EB-CE40-58FD-DD1F7556D97B}"/>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xmlns="" id="{A9DD876A-E8FE-0B49-0FEE-54749CCB7C83}"/>
              </a:ext>
            </a:extLst>
          </p:cNvPr>
          <p:cNvSpPr/>
          <p:nvPr/>
        </p:nvSpPr>
        <p:spPr>
          <a:xfrm>
            <a:off x="46120" y="-96253"/>
            <a:ext cx="12145879" cy="6825982"/>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E3791643-3771-A55A-7B0E-D610F5749175}"/>
              </a:ext>
            </a:extLst>
          </p:cNvPr>
          <p:cNvSpPr>
            <a:spLocks noGrp="1"/>
          </p:cNvSpPr>
          <p:nvPr>
            <p:ph type="title"/>
          </p:nvPr>
        </p:nvSpPr>
        <p:spPr>
          <a:xfrm>
            <a:off x="594360" y="-417059"/>
            <a:ext cx="9778365" cy="1494596"/>
          </a:xfrm>
        </p:spPr>
        <p:txBody>
          <a:bodyPr/>
          <a:lstStyle/>
          <a:p>
            <a:r>
              <a:rPr lang="fr-FR" dirty="0"/>
              <a:t>INTRODUCTION</a:t>
            </a:r>
            <a:endParaRPr lang="en-US" dirty="0"/>
          </a:p>
        </p:txBody>
      </p:sp>
      <p:sp>
        <p:nvSpPr>
          <p:cNvPr id="3" name="Content Placeholder 2">
            <a:extLst>
              <a:ext uri="{FF2B5EF4-FFF2-40B4-BE49-F238E27FC236}">
                <a16:creationId xmlns:a16="http://schemas.microsoft.com/office/drawing/2014/main" xmlns="" id="{E0D0F40D-5CBD-26B9-0E5D-131D157A98FA}"/>
              </a:ext>
            </a:extLst>
          </p:cNvPr>
          <p:cNvSpPr>
            <a:spLocks noGrp="1"/>
          </p:cNvSpPr>
          <p:nvPr>
            <p:ph sz="quarter" idx="15"/>
          </p:nvPr>
        </p:nvSpPr>
        <p:spPr>
          <a:xfrm>
            <a:off x="641684" y="1250303"/>
            <a:ext cx="10955956" cy="3273571"/>
          </a:xfrm>
          <a:solidFill>
            <a:schemeClr val="accent2">
              <a:lumMod val="40000"/>
              <a:lumOff val="60000"/>
            </a:schemeClr>
          </a:solidFill>
        </p:spPr>
        <p:txBody>
          <a:bodyPr>
            <a:noAutofit/>
          </a:bodyPr>
          <a:lstStyle/>
          <a:p>
            <a:pPr marL="342900" lvl="0" indent="-342900">
              <a:buFont typeface="Wingdings" panose="05000000000000000000" pitchFamily="2" charset="2"/>
              <a:buChar char="§"/>
            </a:pPr>
            <a:r>
              <a:rPr lang="fr-FR" noProof="0" dirty="0"/>
              <a:t>Une </a:t>
            </a:r>
            <a:r>
              <a:rPr lang="fr-FR" b="1" noProof="0" dirty="0"/>
              <a:t>biodiversité exceptionnellement riche </a:t>
            </a:r>
            <a:r>
              <a:rPr lang="fr-FR" noProof="0" dirty="0"/>
              <a:t>= </a:t>
            </a:r>
            <a:r>
              <a:rPr lang="fr-FR" sz="2400" b="1" noProof="0" dirty="0">
                <a:solidFill>
                  <a:schemeClr val="accent6">
                    <a:lumMod val="50000"/>
                  </a:schemeClr>
                </a:solidFill>
              </a:rPr>
              <a:t>capital naturel</a:t>
            </a:r>
            <a:r>
              <a:rPr lang="fr-FR" noProof="0" dirty="0"/>
              <a:t>, pilier de la vie, du bien-être et de l’économie en RDC et </a:t>
            </a:r>
            <a:r>
              <a:rPr lang="fr-FR" noProof="0" dirty="0" err="1"/>
              <a:t>sant</a:t>
            </a:r>
            <a:r>
              <a:rPr lang="fr-FR" dirty="0"/>
              <a:t>é</a:t>
            </a:r>
            <a:r>
              <a:rPr lang="fr-FR" noProof="0" dirty="0"/>
              <a:t> de la planète</a:t>
            </a:r>
          </a:p>
          <a:p>
            <a:pPr marL="342900" lvl="0" indent="-342900">
              <a:buFont typeface="Wingdings" panose="05000000000000000000" pitchFamily="2" charset="2"/>
              <a:buChar char="§"/>
            </a:pPr>
            <a:r>
              <a:rPr lang="fr-FR" noProof="0" dirty="0"/>
              <a:t>Pourquoi? </a:t>
            </a:r>
            <a:r>
              <a:rPr lang="fr-FR" b="1" noProof="0" dirty="0"/>
              <a:t>Multiples services écosystémiques essentiels</a:t>
            </a:r>
            <a:r>
              <a:rPr lang="fr-FR" noProof="0" dirty="0"/>
              <a:t>: nourriture, médicaments/santé, énergie, bois de construction, purification de l’eau et de l’air, fertilité des sols, </a:t>
            </a:r>
            <a:r>
              <a:rPr lang="fr-FR" dirty="0"/>
              <a:t>résilience climatique</a:t>
            </a:r>
            <a:r>
              <a:rPr lang="fr-FR" b="1" dirty="0"/>
              <a:t>, </a:t>
            </a:r>
            <a:r>
              <a:rPr lang="fr-FR" noProof="0" dirty="0"/>
              <a:t>spiritualité etc.</a:t>
            </a:r>
          </a:p>
          <a:p>
            <a:pPr marL="342900" lvl="0" indent="-342900">
              <a:buFont typeface="Wingdings" panose="05000000000000000000" pitchFamily="2" charset="2"/>
              <a:buChar char="§"/>
            </a:pPr>
            <a:r>
              <a:rPr lang="fr-FR" noProof="0" dirty="0"/>
              <a:t>Mais ce capital naturel est </a:t>
            </a:r>
            <a:r>
              <a:rPr lang="fr-FR" b="1" dirty="0"/>
              <a:t>gravement menacé à</a:t>
            </a:r>
            <a:r>
              <a:rPr lang="fr-FR" noProof="0" dirty="0"/>
              <a:t> travers: mauvaise gestion (par ex. </a:t>
            </a:r>
            <a:r>
              <a:rPr lang="fr-FR" dirty="0"/>
              <a:t>absence d’évaluation </a:t>
            </a:r>
            <a:r>
              <a:rPr lang="fr-FR" noProof="0" dirty="0"/>
              <a:t>d’impact environnemental, surexploitation, pollution, espèces exotiques envahissantes, changement climatique, conflits arm</a:t>
            </a:r>
            <a:r>
              <a:rPr lang="fr-FR" dirty="0"/>
              <a:t>é</a:t>
            </a:r>
            <a:r>
              <a:rPr lang="fr-FR" noProof="0" dirty="0"/>
              <a:t>s et entre communautés)</a:t>
            </a:r>
          </a:p>
          <a:p>
            <a:pPr marL="342900" indent="-342900">
              <a:buFont typeface="Wingdings" panose="05000000000000000000" pitchFamily="2" charset="2"/>
              <a:buChar char="§"/>
            </a:pPr>
            <a:r>
              <a:rPr lang="fr-FR" dirty="0"/>
              <a:t>Nous </a:t>
            </a:r>
            <a:r>
              <a:rPr lang="fr-FR" b="1" dirty="0"/>
              <a:t>sommes directement ou indirectement responsables </a:t>
            </a:r>
            <a:r>
              <a:rPr lang="fr-FR" dirty="0"/>
              <a:t>du déclin de la biodiversité</a:t>
            </a:r>
          </a:p>
        </p:txBody>
      </p:sp>
      <p:pic>
        <p:nvPicPr>
          <p:cNvPr id="5" name="Picture 2" descr="Image result for mines artisanales au Congo">
            <a:extLst>
              <a:ext uri="{FF2B5EF4-FFF2-40B4-BE49-F238E27FC236}">
                <a16:creationId xmlns:a16="http://schemas.microsoft.com/office/drawing/2014/main" xmlns="" id="{3FA8C89B-B5AD-D905-75BA-7E2DF2551F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20" y="4845084"/>
            <a:ext cx="2480511" cy="1867785"/>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6" name="Picture 2" descr="Related image">
            <a:extLst>
              <a:ext uri="{FF2B5EF4-FFF2-40B4-BE49-F238E27FC236}">
                <a16:creationId xmlns:a16="http://schemas.microsoft.com/office/drawing/2014/main" xmlns="" id="{6C2C17E8-62BB-77CD-2E4B-4BD48488A29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1575"/>
          <a:stretch>
            <a:fillRect/>
          </a:stretch>
        </p:blipFill>
        <p:spPr bwMode="auto">
          <a:xfrm>
            <a:off x="2586288" y="4861540"/>
            <a:ext cx="2480511" cy="186818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xmlns="" id="{51C5BE1B-CFB8-3134-4DA2-730B5BDD2F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2418" y="4885189"/>
            <a:ext cx="2480511" cy="186038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xmlns="" id="{17E8DA9B-AF74-0002-7312-4C15A5A10B40}"/>
              </a:ext>
            </a:extLst>
          </p:cNvPr>
          <p:cNvSpPr txBox="1"/>
          <p:nvPr/>
        </p:nvSpPr>
        <p:spPr>
          <a:xfrm>
            <a:off x="10178715" y="5056970"/>
            <a:ext cx="1953127" cy="1477328"/>
          </a:xfrm>
          <a:prstGeom prst="rect">
            <a:avLst/>
          </a:prstGeom>
          <a:solidFill>
            <a:schemeClr val="accent2">
              <a:lumMod val="50000"/>
            </a:schemeClr>
          </a:solidFill>
          <a:ln>
            <a:solidFill>
              <a:schemeClr val="bg1"/>
            </a:solidFill>
          </a:ln>
        </p:spPr>
        <p:txBody>
          <a:bodyPr wrap="square" rtlCol="0">
            <a:spAutoFit/>
          </a:bodyPr>
          <a:lstStyle/>
          <a:p>
            <a:pPr lvl="0"/>
            <a:r>
              <a:rPr lang="fr-FR" b="1" dirty="0"/>
              <a:t>La mise en œuvre des SPANB précédentes n’a pas atteint les objectifs </a:t>
            </a:r>
          </a:p>
        </p:txBody>
      </p:sp>
      <p:sp>
        <p:nvSpPr>
          <p:cNvPr id="9" name="TextBox 8">
            <a:extLst>
              <a:ext uri="{FF2B5EF4-FFF2-40B4-BE49-F238E27FC236}">
                <a16:creationId xmlns:a16="http://schemas.microsoft.com/office/drawing/2014/main" xmlns="" id="{F973ACDF-D024-2C0C-E72C-64A24801DFB0}"/>
              </a:ext>
            </a:extLst>
          </p:cNvPr>
          <p:cNvSpPr txBox="1"/>
          <p:nvPr/>
        </p:nvSpPr>
        <p:spPr>
          <a:xfrm>
            <a:off x="5066799" y="6477000"/>
            <a:ext cx="2553201" cy="369332"/>
          </a:xfrm>
          <a:prstGeom prst="rect">
            <a:avLst/>
          </a:prstGeom>
          <a:noFill/>
        </p:spPr>
        <p:txBody>
          <a:bodyPr wrap="square" rtlCol="0">
            <a:spAutoFit/>
          </a:bodyPr>
          <a:lstStyle/>
          <a:p>
            <a:r>
              <a:rPr lang="en-CA" sz="600" dirty="0"/>
              <a:t>Bois a </a:t>
            </a:r>
            <a:r>
              <a:rPr lang="en-CA" sz="600" dirty="0" err="1"/>
              <a:t>l’exportation</a:t>
            </a:r>
            <a:r>
              <a:rPr lang="en-CA" sz="600" dirty="0"/>
              <a:t> </a:t>
            </a:r>
            <a:r>
              <a:rPr lang="en-CA" sz="600" dirty="0" err="1"/>
              <a:t>en</a:t>
            </a:r>
            <a:r>
              <a:rPr lang="en-CA" sz="600" dirty="0"/>
              <a:t> RDC: https://lemaximum.cd/2019/08/23/a-la-une/filiere-bois-deux-poids-deux-mesures-des-ong-dorent-la-pilule-du-congo-brazza/</a:t>
            </a:r>
            <a:endParaRPr lang="en-US" sz="600" dirty="0"/>
          </a:p>
        </p:txBody>
      </p:sp>
      <p:sp>
        <p:nvSpPr>
          <p:cNvPr id="10" name="TextBox 9">
            <a:extLst>
              <a:ext uri="{FF2B5EF4-FFF2-40B4-BE49-F238E27FC236}">
                <a16:creationId xmlns:a16="http://schemas.microsoft.com/office/drawing/2014/main" xmlns="" id="{94726AF3-C561-14BE-D80E-E6AFD196EC9A}"/>
              </a:ext>
            </a:extLst>
          </p:cNvPr>
          <p:cNvSpPr txBox="1"/>
          <p:nvPr/>
        </p:nvSpPr>
        <p:spPr>
          <a:xfrm>
            <a:off x="2586288" y="6477000"/>
            <a:ext cx="2465973" cy="276999"/>
          </a:xfrm>
          <a:prstGeom prst="rect">
            <a:avLst/>
          </a:prstGeom>
          <a:noFill/>
        </p:spPr>
        <p:txBody>
          <a:bodyPr wrap="square" rtlCol="0">
            <a:spAutoFit/>
          </a:bodyPr>
          <a:lstStyle/>
          <a:p>
            <a:r>
              <a:rPr lang="en-US" sz="600" dirty="0"/>
              <a:t>https://www.igfmining.org/fr/digging-out-of-conflict-can-artisanal-mining-support-peacebuilding/</a:t>
            </a:r>
          </a:p>
        </p:txBody>
      </p:sp>
      <p:sp>
        <p:nvSpPr>
          <p:cNvPr id="12" name="TextBox 11">
            <a:extLst>
              <a:ext uri="{FF2B5EF4-FFF2-40B4-BE49-F238E27FC236}">
                <a16:creationId xmlns:a16="http://schemas.microsoft.com/office/drawing/2014/main" xmlns="" id="{B5DC9E79-1F47-BCE2-F659-252EE59773B0}"/>
              </a:ext>
            </a:extLst>
          </p:cNvPr>
          <p:cNvSpPr txBox="1"/>
          <p:nvPr/>
        </p:nvSpPr>
        <p:spPr>
          <a:xfrm>
            <a:off x="16950" y="6555158"/>
            <a:ext cx="2532491" cy="276999"/>
          </a:xfrm>
          <a:prstGeom prst="rect">
            <a:avLst/>
          </a:prstGeom>
          <a:noFill/>
        </p:spPr>
        <p:txBody>
          <a:bodyPr wrap="square">
            <a:spAutoFit/>
          </a:bodyPr>
          <a:lstStyle/>
          <a:p>
            <a:r>
              <a:rPr lang="en-US" sz="600" dirty="0"/>
              <a:t>https://afrimag.net/rdc-gecamines-ameliore-la-quantite-et-la-qualite-de-son-cuivre/</a:t>
            </a:r>
          </a:p>
        </p:txBody>
      </p:sp>
      <p:pic>
        <p:nvPicPr>
          <p:cNvPr id="3074" name="Picture 2">
            <a:extLst>
              <a:ext uri="{FF2B5EF4-FFF2-40B4-BE49-F238E27FC236}">
                <a16:creationId xmlns:a16="http://schemas.microsoft.com/office/drawing/2014/main" xmlns="" id="{7BA01114-E08D-42AC-EEB2-EEE0A490B0C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9332"/>
          <a:stretch>
            <a:fillRect/>
          </a:stretch>
        </p:blipFill>
        <p:spPr bwMode="auto">
          <a:xfrm>
            <a:off x="7649171" y="4897165"/>
            <a:ext cx="2469388" cy="181570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xmlns="" id="{70B663C3-DDE1-0B5B-1395-8A58256B320A}"/>
              </a:ext>
            </a:extLst>
          </p:cNvPr>
          <p:cNvSpPr txBox="1"/>
          <p:nvPr/>
        </p:nvSpPr>
        <p:spPr>
          <a:xfrm>
            <a:off x="7620000" y="6477000"/>
            <a:ext cx="2498558" cy="184666"/>
          </a:xfrm>
          <a:prstGeom prst="rect">
            <a:avLst/>
          </a:prstGeom>
          <a:noFill/>
        </p:spPr>
        <p:txBody>
          <a:bodyPr wrap="square" rtlCol="0">
            <a:spAutoFit/>
          </a:bodyPr>
          <a:lstStyle/>
          <a:p>
            <a:pPr algn="ctr"/>
            <a:r>
              <a:rPr lang="en-US" sz="600" u="sng" dirty="0"/>
              <a:t>www.unicef.org</a:t>
            </a:r>
            <a:endParaRPr lang="en-US" sz="600" dirty="0"/>
          </a:p>
        </p:txBody>
      </p:sp>
    </p:spTree>
    <p:extLst>
      <p:ext uri="{BB962C8B-B14F-4D97-AF65-F5344CB8AC3E}">
        <p14:creationId xmlns:p14="http://schemas.microsoft.com/office/powerpoint/2010/main" val="5156490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A946CDC-6C1A-509F-D55E-826BAFD1195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xmlns="" id="{D4B844CC-3160-E15A-3875-6A0B52274BF5}"/>
              </a:ext>
            </a:extLst>
          </p:cNvPr>
          <p:cNvSpPr/>
          <p:nvPr/>
        </p:nvSpPr>
        <p:spPr>
          <a:xfrm>
            <a:off x="0" y="0"/>
            <a:ext cx="12192000" cy="6858000"/>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B4A6E9C1-EA1F-EEF0-8F07-FC8EE971EF41}"/>
              </a:ext>
            </a:extLst>
          </p:cNvPr>
          <p:cNvSpPr>
            <a:spLocks noGrp="1"/>
          </p:cNvSpPr>
          <p:nvPr>
            <p:ph type="title"/>
          </p:nvPr>
        </p:nvSpPr>
        <p:spPr>
          <a:xfrm>
            <a:off x="612406" y="0"/>
            <a:ext cx="10943925" cy="1943100"/>
          </a:xfrm>
        </p:spPr>
        <p:txBody>
          <a:bodyPr/>
          <a:lstStyle/>
          <a:p>
            <a:r>
              <a:rPr lang="fr-FR" dirty="0"/>
              <a:t>Il faut une nouvelle Stratégie et Plan d’Action pour la Biodiversité.</a:t>
            </a:r>
            <a:br>
              <a:rPr lang="fr-FR" dirty="0"/>
            </a:br>
            <a:r>
              <a:rPr lang="en-US" dirty="0">
                <a:latin typeface="+mn-lt"/>
              </a:rPr>
              <a:t>Et </a:t>
            </a:r>
            <a:r>
              <a:rPr lang="en-US" dirty="0" err="1">
                <a:latin typeface="+mn-lt"/>
              </a:rPr>
              <a:t>pourquoi</a:t>
            </a:r>
            <a:r>
              <a:rPr lang="en-US" dirty="0">
                <a:latin typeface="+mn-lt"/>
              </a:rPr>
              <a:t> </a:t>
            </a:r>
            <a:r>
              <a:rPr lang="en-US" dirty="0" err="1">
                <a:latin typeface="+mn-lt"/>
              </a:rPr>
              <a:t>maintenant</a:t>
            </a:r>
            <a:r>
              <a:rPr lang="en-US" dirty="0">
                <a:latin typeface="+mn-lt"/>
              </a:rPr>
              <a:t>, après trois </a:t>
            </a:r>
            <a:r>
              <a:rPr lang="en-US" dirty="0" err="1">
                <a:latin typeface="+mn-lt"/>
              </a:rPr>
              <a:t>tentatives</a:t>
            </a:r>
            <a:r>
              <a:rPr lang="en-US" dirty="0">
                <a:latin typeface="+mn-lt"/>
              </a:rPr>
              <a:t> peu </a:t>
            </a:r>
            <a:r>
              <a:rPr lang="en-US" dirty="0" err="1">
                <a:latin typeface="+mn-lt"/>
              </a:rPr>
              <a:t>concluantes</a:t>
            </a:r>
            <a:r>
              <a:rPr lang="fr-FR" b="0" dirty="0">
                <a:latin typeface="+mn-lt"/>
              </a:rPr>
              <a:t>?</a:t>
            </a:r>
            <a:endParaRPr lang="en-US" b="0" dirty="0">
              <a:latin typeface="+mn-lt"/>
            </a:endParaRPr>
          </a:p>
        </p:txBody>
      </p:sp>
      <p:sp>
        <p:nvSpPr>
          <p:cNvPr id="3" name="Content Placeholder 2">
            <a:extLst>
              <a:ext uri="{FF2B5EF4-FFF2-40B4-BE49-F238E27FC236}">
                <a16:creationId xmlns:a16="http://schemas.microsoft.com/office/drawing/2014/main" xmlns="" id="{68D5586C-78DC-16BE-3F4A-AFEED538F213}"/>
              </a:ext>
            </a:extLst>
          </p:cNvPr>
          <p:cNvSpPr>
            <a:spLocks noGrp="1"/>
          </p:cNvSpPr>
          <p:nvPr>
            <p:ph sz="quarter" idx="15"/>
          </p:nvPr>
        </p:nvSpPr>
        <p:spPr>
          <a:xfrm>
            <a:off x="600376" y="2412805"/>
            <a:ext cx="10955956" cy="3446573"/>
          </a:xfrm>
          <a:solidFill>
            <a:schemeClr val="accent2">
              <a:lumMod val="40000"/>
              <a:lumOff val="60000"/>
            </a:schemeClr>
          </a:solidFill>
        </p:spPr>
        <p:txBody>
          <a:bodyPr>
            <a:noAutofit/>
          </a:bodyPr>
          <a:lstStyle/>
          <a:p>
            <a:pPr marL="342900" lvl="0" indent="-342900">
              <a:buFont typeface="Wingdings" panose="05000000000000000000" pitchFamily="2" charset="2"/>
              <a:buChar char="§"/>
            </a:pPr>
            <a:r>
              <a:rPr lang="fr-FR" noProof="0" dirty="0"/>
              <a:t>La perte de la biodiversité et des services qu’elle fournit se poursuit</a:t>
            </a:r>
          </a:p>
          <a:p>
            <a:pPr marL="342900" lvl="0" indent="-342900">
              <a:buFont typeface="Wingdings" panose="05000000000000000000" pitchFamily="2" charset="2"/>
              <a:buChar char="§"/>
            </a:pPr>
            <a:r>
              <a:rPr lang="fr-FR" noProof="0" dirty="0"/>
              <a:t>Si rien n’est fait, </a:t>
            </a:r>
            <a:r>
              <a:rPr lang="en-US" dirty="0" err="1"/>
              <a:t>certaines</a:t>
            </a:r>
            <a:r>
              <a:rPr lang="fr-FR" noProof="0" dirty="0"/>
              <a:t> pertes seront irréversibles, avec des conséquences </a:t>
            </a:r>
            <a:r>
              <a:rPr lang="en-US" dirty="0"/>
              <a:t>graves</a:t>
            </a:r>
            <a:r>
              <a:rPr lang="fr-FR" noProof="0" dirty="0"/>
              <a:t> pour les générations présentes et futures</a:t>
            </a:r>
          </a:p>
          <a:p>
            <a:pPr marL="342900" lvl="0" indent="-342900">
              <a:buFont typeface="Wingdings" panose="05000000000000000000" pitchFamily="2" charset="2"/>
              <a:buChar char="§"/>
            </a:pPr>
            <a:r>
              <a:rPr lang="fr-FR" noProof="0" dirty="0"/>
              <a:t>Bien plus, plusieurs menaces/pressions se sont accentuées</a:t>
            </a:r>
          </a:p>
          <a:p>
            <a:pPr marL="342900" lvl="0" indent="-342900">
              <a:buFont typeface="Wingdings" panose="05000000000000000000" pitchFamily="2" charset="2"/>
              <a:buChar char="§"/>
            </a:pPr>
            <a:r>
              <a:rPr lang="fr-FR" dirty="0"/>
              <a:t>La communauté internationale s’est fixée de nouveaux objectifs ambitieux pour 2030: le cadre mondial de la biodiversité de Kunming-Montréal</a:t>
            </a:r>
          </a:p>
          <a:p>
            <a:pPr marL="342900" lvl="0" indent="-342900">
              <a:buFont typeface="Wingdings" panose="05000000000000000000" pitchFamily="2" charset="2"/>
              <a:buChar char="§"/>
            </a:pPr>
            <a:r>
              <a:rPr lang="fr-FR" noProof="0" dirty="0"/>
              <a:t>Nous bénéficions </a:t>
            </a:r>
            <a:r>
              <a:rPr lang="fr-FR" dirty="0"/>
              <a:t>des leçons des plans précédents, des avancées scientifiques et de plusieurs opportunités de financement</a:t>
            </a:r>
            <a:endParaRPr lang="fr-FR" noProof="0" dirty="0"/>
          </a:p>
          <a:p>
            <a:pPr>
              <a:lnSpc>
                <a:spcPct val="100000"/>
              </a:lnSpc>
              <a:spcBef>
                <a:spcPts val="0"/>
              </a:spcBef>
            </a:pPr>
            <a:endParaRPr lang="fr-FR" noProof="0" dirty="0"/>
          </a:p>
        </p:txBody>
      </p:sp>
    </p:spTree>
    <p:extLst>
      <p:ext uri="{BB962C8B-B14F-4D97-AF65-F5344CB8AC3E}">
        <p14:creationId xmlns:p14="http://schemas.microsoft.com/office/powerpoint/2010/main" val="2484448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BA94BC8-EC65-351E-4446-78C8236581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1322D27B-8371-CEF5-FEF6-CF5360032ABC}"/>
              </a:ext>
            </a:extLst>
          </p:cNvPr>
          <p:cNvSpPr>
            <a:spLocks noGrp="1"/>
          </p:cNvSpPr>
          <p:nvPr>
            <p:ph type="title"/>
          </p:nvPr>
        </p:nvSpPr>
        <p:spPr>
          <a:xfrm>
            <a:off x="594360" y="278129"/>
            <a:ext cx="9778365" cy="1494596"/>
          </a:xfrm>
        </p:spPr>
        <p:txBody>
          <a:bodyPr/>
          <a:lstStyle/>
          <a:p>
            <a:r>
              <a:rPr lang="fr-FR" dirty="0"/>
              <a:t>Contenu du Résumé à l’intention des décideurs </a:t>
            </a:r>
            <a:r>
              <a:rPr lang="fr-FR" b="0" dirty="0">
                <a:latin typeface="+mn-lt"/>
              </a:rPr>
              <a:t>(suite)</a:t>
            </a:r>
            <a:endParaRPr lang="en-US" b="0" dirty="0">
              <a:latin typeface="+mn-lt"/>
            </a:endParaRPr>
          </a:p>
        </p:txBody>
      </p:sp>
      <p:graphicFrame>
        <p:nvGraphicFramePr>
          <p:cNvPr id="18" name="Content Placeholder 17">
            <a:extLst>
              <a:ext uri="{FF2B5EF4-FFF2-40B4-BE49-F238E27FC236}">
                <a16:creationId xmlns:a16="http://schemas.microsoft.com/office/drawing/2014/main" xmlns="" id="{4AD03AD1-85F2-BA44-CD33-AA452BDB0CD3}"/>
              </a:ext>
            </a:extLst>
          </p:cNvPr>
          <p:cNvGraphicFramePr>
            <a:graphicFrameLocks noGrp="1"/>
          </p:cNvGraphicFramePr>
          <p:nvPr>
            <p:ph sz="quarter" idx="15"/>
          </p:nvPr>
        </p:nvGraphicFramePr>
        <p:xfrm>
          <a:off x="593724" y="2322095"/>
          <a:ext cx="7597776" cy="39517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9" name="Image 152">
            <a:extLst>
              <a:ext uri="{FF2B5EF4-FFF2-40B4-BE49-F238E27FC236}">
                <a16:creationId xmlns:a16="http://schemas.microsoft.com/office/drawing/2014/main" xmlns="" id="{BE4996E2-A1B8-B885-36FA-C5540EB1C187}"/>
              </a:ext>
            </a:extLst>
          </p:cNvPr>
          <p:cNvPicPr>
            <a:picLocks/>
          </p:cNvPicPr>
          <p:nvPr/>
        </p:nvPicPr>
        <p:blipFill>
          <a:blip r:embed="rId8" cstate="print"/>
          <a:srcRect r="14308"/>
          <a:stretch>
            <a:fillRect/>
          </a:stretch>
        </p:blipFill>
        <p:spPr>
          <a:xfrm>
            <a:off x="5483543" y="4391526"/>
            <a:ext cx="6708458" cy="2550695"/>
          </a:xfrm>
          <a:prstGeom prst="rect">
            <a:avLst/>
          </a:prstGeom>
        </p:spPr>
      </p:pic>
      <p:sp>
        <p:nvSpPr>
          <p:cNvPr id="20" name="Oval 19">
            <a:extLst>
              <a:ext uri="{FF2B5EF4-FFF2-40B4-BE49-F238E27FC236}">
                <a16:creationId xmlns:a16="http://schemas.microsoft.com/office/drawing/2014/main" xmlns="" id="{7029579C-27EC-A1D6-8015-DFA6EA7A9882}"/>
              </a:ext>
            </a:extLst>
          </p:cNvPr>
          <p:cNvSpPr/>
          <p:nvPr/>
        </p:nvSpPr>
        <p:spPr>
          <a:xfrm rot="20407375">
            <a:off x="6304991" y="1427535"/>
            <a:ext cx="2636308" cy="934380"/>
          </a:xfrm>
          <a:prstGeom prst="ellipse">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noProof="0" dirty="0"/>
              <a:t>RDC est très riche en biodiversité</a:t>
            </a:r>
          </a:p>
        </p:txBody>
      </p:sp>
      <p:sp>
        <p:nvSpPr>
          <p:cNvPr id="21" name="Oval 20">
            <a:extLst>
              <a:ext uri="{FF2B5EF4-FFF2-40B4-BE49-F238E27FC236}">
                <a16:creationId xmlns:a16="http://schemas.microsoft.com/office/drawing/2014/main" xmlns="" id="{13323EDF-1D41-028F-84CC-BC467D6ADE1E}"/>
              </a:ext>
            </a:extLst>
          </p:cNvPr>
          <p:cNvSpPr/>
          <p:nvPr/>
        </p:nvSpPr>
        <p:spPr>
          <a:xfrm rot="20407375">
            <a:off x="6304988" y="2315070"/>
            <a:ext cx="2636308" cy="934380"/>
          </a:xfrm>
          <a:prstGeom prst="ellipse">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noProof="0" dirty="0">
                <a:solidFill>
                  <a:schemeClr val="bg1"/>
                </a:solidFill>
              </a:rPr>
              <a:t>Quel est le problème?</a:t>
            </a:r>
          </a:p>
        </p:txBody>
      </p:sp>
      <p:sp>
        <p:nvSpPr>
          <p:cNvPr id="23" name="Oval 22">
            <a:extLst>
              <a:ext uri="{FF2B5EF4-FFF2-40B4-BE49-F238E27FC236}">
                <a16:creationId xmlns:a16="http://schemas.microsoft.com/office/drawing/2014/main" xmlns="" id="{EEBC1622-43BF-F810-686B-53F394775D57}"/>
              </a:ext>
            </a:extLst>
          </p:cNvPr>
          <p:cNvSpPr/>
          <p:nvPr/>
        </p:nvSpPr>
        <p:spPr>
          <a:xfrm rot="20407375">
            <a:off x="6335067" y="3258988"/>
            <a:ext cx="2636308" cy="934380"/>
          </a:xfrm>
          <a:prstGeom prst="ellipse">
            <a:avLst/>
          </a:prstGeom>
          <a:solidFill>
            <a:schemeClr val="tx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bg1"/>
                </a:solidFill>
              </a:rPr>
              <a:t>Que faire?</a:t>
            </a:r>
            <a:endParaRPr lang="en-US" dirty="0">
              <a:solidFill>
                <a:schemeClr val="bg1"/>
              </a:solidFill>
            </a:endParaRPr>
          </a:p>
        </p:txBody>
      </p:sp>
      <p:sp>
        <p:nvSpPr>
          <p:cNvPr id="24" name="Oval 23">
            <a:extLst>
              <a:ext uri="{FF2B5EF4-FFF2-40B4-BE49-F238E27FC236}">
                <a16:creationId xmlns:a16="http://schemas.microsoft.com/office/drawing/2014/main" xmlns="" id="{6344B8CD-2D4B-5F5A-E36B-9A4C9160D2D6}"/>
              </a:ext>
            </a:extLst>
          </p:cNvPr>
          <p:cNvSpPr/>
          <p:nvPr/>
        </p:nvSpPr>
        <p:spPr>
          <a:xfrm rot="20407375">
            <a:off x="6365146" y="4255454"/>
            <a:ext cx="2636308" cy="934380"/>
          </a:xfrm>
          <a:prstGeom prst="ellips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noProof="0" dirty="0">
                <a:solidFill>
                  <a:schemeClr val="bg1"/>
                </a:solidFill>
              </a:rPr>
              <a:t>Comment réussir?</a:t>
            </a:r>
          </a:p>
        </p:txBody>
      </p:sp>
      <p:sp>
        <p:nvSpPr>
          <p:cNvPr id="3" name="Rectangle 2">
            <a:extLst>
              <a:ext uri="{FF2B5EF4-FFF2-40B4-BE49-F238E27FC236}">
                <a16:creationId xmlns:a16="http://schemas.microsoft.com/office/drawing/2014/main" xmlns="" id="{E4F7DCB0-2DFE-B672-2D68-7E475B962653}"/>
              </a:ext>
            </a:extLst>
          </p:cNvPr>
          <p:cNvSpPr/>
          <p:nvPr/>
        </p:nvSpPr>
        <p:spPr>
          <a:xfrm>
            <a:off x="276726" y="2255675"/>
            <a:ext cx="8744887" cy="1224837"/>
          </a:xfrm>
          <a:prstGeom prst="rect">
            <a:avLst/>
          </a:prstGeom>
          <a:solidFill>
            <a:schemeClr val="tx1">
              <a:lumMod val="8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xmlns="" id="{5813D8C8-ED4B-977D-E548-77625D1364BE}"/>
              </a:ext>
            </a:extLst>
          </p:cNvPr>
          <p:cNvSpPr/>
          <p:nvPr/>
        </p:nvSpPr>
        <p:spPr>
          <a:xfrm>
            <a:off x="513413" y="4350750"/>
            <a:ext cx="8744887" cy="1771177"/>
          </a:xfrm>
          <a:prstGeom prst="rect">
            <a:avLst/>
          </a:prstGeom>
          <a:solidFill>
            <a:schemeClr val="tx1">
              <a:lumMod val="8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xmlns="" id="{7693E6C3-BA43-25A1-E708-20A793395A88}"/>
              </a:ext>
            </a:extLst>
          </p:cNvPr>
          <p:cNvSpPr/>
          <p:nvPr/>
        </p:nvSpPr>
        <p:spPr>
          <a:xfrm>
            <a:off x="144380" y="2859594"/>
            <a:ext cx="8518358" cy="1940384"/>
          </a:xfrm>
          <a:prstGeom prst="ellipse">
            <a:avLst/>
          </a:prstGeom>
          <a:solidFill>
            <a:schemeClr val="accent1">
              <a:alpha val="0"/>
            </a:schemeClr>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1826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6" presetClass="entr" presetSubtype="16"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ircle(in)">
                                      <p:cBhvr>
                                        <p:cTn id="15" dur="2000"/>
                                        <p:tgtEl>
                                          <p:spTgt spid="3"/>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circle(in)">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animBg="1"/>
      <p:bldP spid="24" grpId="0" animBg="1"/>
      <p:bldP spid="3" grpId="0" animBg="1"/>
      <p:bldP spid="4" grpId="0" animBg="1"/>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072930A-52CC-2D19-0234-E1D73A934F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BC6E1358-E269-7FAC-CF24-2199A14DED1B}"/>
              </a:ext>
            </a:extLst>
          </p:cNvPr>
          <p:cNvSpPr>
            <a:spLocks noGrp="1"/>
          </p:cNvSpPr>
          <p:nvPr>
            <p:ph type="title"/>
          </p:nvPr>
        </p:nvSpPr>
        <p:spPr>
          <a:xfrm>
            <a:off x="594360" y="715204"/>
            <a:ext cx="9778365" cy="1494596"/>
          </a:xfrm>
        </p:spPr>
        <p:txBody>
          <a:bodyPr/>
          <a:lstStyle/>
          <a:p>
            <a:r>
              <a:rPr lang="fr-FR" dirty="0"/>
              <a:t>La nouvelle SPANB doit:</a:t>
            </a:r>
            <a:br>
              <a:rPr lang="fr-FR" dirty="0"/>
            </a:br>
            <a:endParaRPr lang="en-US" dirty="0"/>
          </a:p>
        </p:txBody>
      </p:sp>
      <p:sp>
        <p:nvSpPr>
          <p:cNvPr id="3" name="Content Placeholder 2">
            <a:extLst>
              <a:ext uri="{FF2B5EF4-FFF2-40B4-BE49-F238E27FC236}">
                <a16:creationId xmlns:a16="http://schemas.microsoft.com/office/drawing/2014/main" xmlns="" id="{748F4CCE-2AA5-6009-A84C-4F4C0829A31F}"/>
              </a:ext>
            </a:extLst>
          </p:cNvPr>
          <p:cNvSpPr>
            <a:spLocks noGrp="1"/>
          </p:cNvSpPr>
          <p:nvPr>
            <p:ph sz="quarter" idx="15"/>
          </p:nvPr>
        </p:nvSpPr>
        <p:spPr>
          <a:xfrm>
            <a:off x="594360" y="2412805"/>
            <a:ext cx="10955956" cy="3915806"/>
          </a:xfrm>
          <a:solidFill>
            <a:schemeClr val="tx2">
              <a:lumMod val="20000"/>
              <a:lumOff val="80000"/>
            </a:schemeClr>
          </a:solidFill>
        </p:spPr>
        <p:txBody>
          <a:bodyPr>
            <a:noAutofit/>
          </a:bodyPr>
          <a:lstStyle/>
          <a:p>
            <a:pPr marL="457200" indent="-457200">
              <a:buFont typeface="+mj-lt"/>
              <a:buAutoNum type="arabicPeriod"/>
            </a:pPr>
            <a:r>
              <a:rPr lang="fr-FR" b="1" dirty="0"/>
              <a:t>Avoir une vision renouvelée en ligne avec le CMBKM pour 2050:</a:t>
            </a:r>
            <a:r>
              <a:rPr lang="fr-FR" dirty="0"/>
              <a:t/>
            </a:r>
            <a:br>
              <a:rPr lang="fr-FR" dirty="0"/>
            </a:br>
            <a:r>
              <a:rPr lang="fr-FR" dirty="0"/>
              <a:t>Une biodiversité congolaise </a:t>
            </a:r>
            <a:br>
              <a:rPr lang="fr-FR" dirty="0"/>
            </a:br>
            <a:r>
              <a:rPr lang="fr-FR" dirty="0">
                <a:highlight>
                  <a:srgbClr val="00FF00"/>
                </a:highlight>
              </a:rPr>
              <a:t>«(1) </a:t>
            </a:r>
            <a:r>
              <a:rPr lang="fr-FR" b="1" dirty="0">
                <a:highlight>
                  <a:srgbClr val="00FF00"/>
                </a:highlight>
              </a:rPr>
              <a:t>valorisée, (2) conservée, (3) restaurée, et (4) utilisée et (5) gérée de manière durable, </a:t>
            </a:r>
            <a:r>
              <a:rPr lang="fr-FR" b="1" dirty="0"/>
              <a:t/>
            </a:r>
            <a:br>
              <a:rPr lang="fr-FR" b="1" dirty="0"/>
            </a:br>
            <a:r>
              <a:rPr lang="fr-FR" b="1" dirty="0">
                <a:highlight>
                  <a:srgbClr val="FFFF00"/>
                </a:highlight>
              </a:rPr>
              <a:t>pour le bien-être des populations, tout en soutenant la santé de la planète </a:t>
            </a:r>
            <a:r>
              <a:rPr lang="fr-FR" b="1" dirty="0"/>
              <a:t>»</a:t>
            </a:r>
            <a:endParaRPr lang="fr-FR" i="1" dirty="0"/>
          </a:p>
          <a:p>
            <a:r>
              <a:rPr lang="fr-FR" i="1" dirty="0"/>
              <a:t>= </a:t>
            </a:r>
            <a:r>
              <a:rPr lang="fr-FR" dirty="0"/>
              <a:t>Une vision ancrée dans les réalités congolaises, notamment besoins de restauration, avec une portée planétaire</a:t>
            </a:r>
            <a:endParaRPr lang="en-US" dirty="0"/>
          </a:p>
          <a:p>
            <a:pPr marL="457200" lvl="0" indent="-457200">
              <a:buFont typeface="+mj-lt"/>
              <a:buAutoNum type="arabicPeriod" startAt="2"/>
            </a:pPr>
            <a:r>
              <a:rPr lang="fr-FR" b="1" dirty="0"/>
              <a:t>Arrêter/réduire significativement les pertes de la biodiversité et services écosystémiques (BSE), notamment par restauration</a:t>
            </a:r>
          </a:p>
          <a:p>
            <a:pPr marL="457200" lvl="0" indent="-457200">
              <a:buFont typeface="+mj-lt"/>
              <a:buAutoNum type="arabicPeriod" startAt="2"/>
            </a:pPr>
            <a:r>
              <a:rPr lang="fr-FR" b="1" dirty="0"/>
              <a:t>Gérer les pressions/menaces </a:t>
            </a:r>
            <a:r>
              <a:rPr lang="fr-FR" dirty="0"/>
              <a:t>(</a:t>
            </a:r>
            <a:r>
              <a:rPr lang="fr-FR" dirty="0">
                <a:highlight>
                  <a:srgbClr val="00FFFF"/>
                </a:highlight>
              </a:rPr>
              <a:t>directes/indirectes et endogènes et exogènes</a:t>
            </a:r>
            <a:r>
              <a:rPr lang="fr-FR" dirty="0"/>
              <a:t>) </a:t>
            </a:r>
            <a:r>
              <a:rPr lang="fr-FR" b="1" dirty="0"/>
              <a:t>sur BSE</a:t>
            </a:r>
          </a:p>
          <a:p>
            <a:pPr lvl="0"/>
            <a:r>
              <a:rPr lang="fr-FR" dirty="0"/>
              <a:t>NB: Notre riche biodiversité = notre capital naturel, pilier de la souveraineté économique et écologique</a:t>
            </a:r>
            <a:endParaRPr lang="en-US" dirty="0"/>
          </a:p>
          <a:p>
            <a:pPr>
              <a:lnSpc>
                <a:spcPct val="100000"/>
              </a:lnSpc>
              <a:spcBef>
                <a:spcPts val="0"/>
              </a:spcBef>
            </a:pPr>
            <a:endParaRPr lang="en-US" dirty="0"/>
          </a:p>
        </p:txBody>
      </p:sp>
      <p:pic>
        <p:nvPicPr>
          <p:cNvPr id="1026" name="Picture 2">
            <a:extLst>
              <a:ext uri="{FF2B5EF4-FFF2-40B4-BE49-F238E27FC236}">
                <a16:creationId xmlns:a16="http://schemas.microsoft.com/office/drawing/2014/main" xmlns="" id="{C5BE611F-07EC-C71E-E079-0DE4C41F4E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436730">
            <a:off x="8815856" y="-645160"/>
            <a:ext cx="3849010" cy="3819831"/>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xmlns="" id="{03FFF34B-50EB-03E9-DBE1-265BBF6D8AAE}"/>
              </a:ext>
            </a:extLst>
          </p:cNvPr>
          <p:cNvSpPr/>
          <p:nvPr/>
        </p:nvSpPr>
        <p:spPr>
          <a:xfrm>
            <a:off x="9014861" y="2124866"/>
            <a:ext cx="2612858" cy="1913021"/>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noProof="0" dirty="0"/>
              <a:t>Vision =&gt; 5 Axes stratégiques  regroupant les objectifs </a:t>
            </a:r>
          </a:p>
        </p:txBody>
      </p:sp>
      <p:sp>
        <p:nvSpPr>
          <p:cNvPr id="6" name="Oval 5">
            <a:extLst>
              <a:ext uri="{FF2B5EF4-FFF2-40B4-BE49-F238E27FC236}">
                <a16:creationId xmlns:a16="http://schemas.microsoft.com/office/drawing/2014/main" xmlns="" id="{08FAF506-9985-6F3C-050C-372DC6821887}"/>
              </a:ext>
            </a:extLst>
          </p:cNvPr>
          <p:cNvSpPr/>
          <p:nvPr/>
        </p:nvSpPr>
        <p:spPr>
          <a:xfrm>
            <a:off x="9014861" y="4222014"/>
            <a:ext cx="2612858" cy="1913021"/>
          </a:xfrm>
          <a:prstGeom prst="ellipse">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noProof="0" dirty="0"/>
              <a:t>Pertes et menaces =&gt; Cadre</a:t>
            </a:r>
          </a:p>
          <a:p>
            <a:pPr algn="ctr"/>
            <a:r>
              <a:rPr lang="fr-FR" b="1" noProof="0" dirty="0"/>
              <a:t>des actions</a:t>
            </a:r>
          </a:p>
        </p:txBody>
      </p:sp>
    </p:spTree>
    <p:extLst>
      <p:ext uri="{BB962C8B-B14F-4D97-AF65-F5344CB8AC3E}">
        <p14:creationId xmlns:p14="http://schemas.microsoft.com/office/powerpoint/2010/main" val="2047162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5588372-0948-9DF2-72F3-9BCC65E6646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xmlns="" id="{9674E5E6-B424-0E85-5054-D9945A79B8AB}"/>
              </a:ext>
            </a:extLst>
          </p:cNvPr>
          <p:cNvSpPr/>
          <p:nvPr/>
        </p:nvSpPr>
        <p:spPr>
          <a:xfrm>
            <a:off x="0" y="0"/>
            <a:ext cx="12192000" cy="6858000"/>
          </a:xfrm>
          <a:prstGeom prst="rect">
            <a:avLst/>
          </a:prstGeom>
          <a:solidFill>
            <a:schemeClr val="tx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10E1DBC5-C55B-497D-66B8-8A0F9D25C740}"/>
              </a:ext>
            </a:extLst>
          </p:cNvPr>
          <p:cNvSpPr>
            <a:spLocks noGrp="1"/>
          </p:cNvSpPr>
          <p:nvPr>
            <p:ph type="title"/>
          </p:nvPr>
        </p:nvSpPr>
        <p:spPr>
          <a:xfrm>
            <a:off x="594360" y="365125"/>
            <a:ext cx="11003280" cy="1325563"/>
          </a:xfrm>
        </p:spPr>
        <p:txBody>
          <a:bodyPr>
            <a:normAutofit/>
          </a:bodyPr>
          <a:lstStyle/>
          <a:p>
            <a:r>
              <a:rPr lang="en-CA" sz="3600" dirty="0"/>
              <a:t>Axes et </a:t>
            </a:r>
            <a:r>
              <a:rPr lang="en-CA" sz="3600" dirty="0" err="1"/>
              <a:t>objectifs</a:t>
            </a:r>
            <a:r>
              <a:rPr lang="en-CA" sz="3600" dirty="0"/>
              <a:t> de la SPANB 2025-2030</a:t>
            </a:r>
            <a:endParaRPr lang="en-US" sz="3600" dirty="0"/>
          </a:p>
        </p:txBody>
      </p:sp>
      <p:sp>
        <p:nvSpPr>
          <p:cNvPr id="3" name="Content Placeholder 2">
            <a:extLst>
              <a:ext uri="{FF2B5EF4-FFF2-40B4-BE49-F238E27FC236}">
                <a16:creationId xmlns:a16="http://schemas.microsoft.com/office/drawing/2014/main" xmlns="" id="{B7266A3D-10B0-636A-FE27-B0564F53242D}"/>
              </a:ext>
            </a:extLst>
          </p:cNvPr>
          <p:cNvSpPr>
            <a:spLocks noGrp="1"/>
          </p:cNvSpPr>
          <p:nvPr>
            <p:ph idx="1"/>
          </p:nvPr>
        </p:nvSpPr>
        <p:spPr>
          <a:xfrm>
            <a:off x="594360" y="1479884"/>
            <a:ext cx="10382250" cy="5378116"/>
          </a:xfrm>
        </p:spPr>
        <p:txBody>
          <a:bodyPr>
            <a:normAutofit/>
          </a:bodyPr>
          <a:lstStyle/>
          <a:p>
            <a:pPr>
              <a:buFont typeface="Wingdings" panose="05000000000000000000" pitchFamily="2" charset="2"/>
              <a:buChar char="§"/>
            </a:pPr>
            <a:r>
              <a:rPr lang="fr-FR" sz="2400" noProof="0" dirty="0"/>
              <a:t>Les 23 objectifs du CMBKM sont pertinents</a:t>
            </a:r>
          </a:p>
          <a:p>
            <a:pPr>
              <a:buFont typeface="Wingdings" panose="05000000000000000000" pitchFamily="2" charset="2"/>
              <a:buChar char="§"/>
            </a:pPr>
            <a:r>
              <a:rPr lang="fr-FR" sz="2400" noProof="0" dirty="0"/>
              <a:t>Notre analyse a révélé </a:t>
            </a:r>
          </a:p>
          <a:p>
            <a:pPr marL="859536" lvl="1" indent="-457200">
              <a:buFont typeface="+mj-lt"/>
              <a:buAutoNum type="arabicPeriod"/>
            </a:pPr>
            <a:r>
              <a:rPr lang="fr-FR" noProof="0" dirty="0"/>
              <a:t>des pressions/menaces/risques peu ou pas considérés </a:t>
            </a:r>
            <a:br>
              <a:rPr lang="fr-FR" noProof="0" dirty="0"/>
            </a:br>
            <a:r>
              <a:rPr lang="fr-FR" noProof="0" dirty="0"/>
              <a:t>dans le CMBKM: sècheresses, inondations, </a:t>
            </a:r>
            <a:r>
              <a:rPr lang="fr-FR" dirty="0"/>
              <a:t>incendies/feux de </a:t>
            </a:r>
            <a:br>
              <a:rPr lang="fr-FR" dirty="0"/>
            </a:br>
            <a:r>
              <a:rPr lang="fr-FR" dirty="0"/>
              <a:t>brousse, ravageurs, </a:t>
            </a:r>
            <a:r>
              <a:rPr lang="fr-FR" noProof="0" dirty="0"/>
              <a:t>zoonoses, </a:t>
            </a:r>
            <a:r>
              <a:rPr lang="fr-FR" dirty="0"/>
              <a:t>conflits armés</a:t>
            </a:r>
            <a:r>
              <a:rPr lang="fr-FR" noProof="0" dirty="0"/>
              <a:t> </a:t>
            </a:r>
          </a:p>
          <a:p>
            <a:pPr marL="402336" lvl="1" indent="0">
              <a:buNone/>
            </a:pPr>
            <a:r>
              <a:rPr lang="fr-FR" b="1" dirty="0"/>
              <a:t>=&gt; Objectif pour la</a:t>
            </a:r>
            <a:r>
              <a:rPr lang="fr-FR" dirty="0"/>
              <a:t> </a:t>
            </a:r>
            <a:r>
              <a:rPr lang="fr-FR" b="1" dirty="0"/>
              <a:t>gestion intégrée des risques liés à ces pressions spécifiques</a:t>
            </a:r>
            <a:endParaRPr lang="fr-FR" noProof="0" dirty="0"/>
          </a:p>
          <a:p>
            <a:pPr marL="859536" lvl="1" indent="-457200">
              <a:spcBef>
                <a:spcPts val="1200"/>
              </a:spcBef>
              <a:buFont typeface="+mj-lt"/>
              <a:buAutoNum type="arabicPeriod" startAt="2"/>
            </a:pPr>
            <a:r>
              <a:rPr lang="fr-FR" dirty="0"/>
              <a:t>Des pertes post-récoltes et de revenus</a:t>
            </a:r>
          </a:p>
          <a:p>
            <a:pPr lvl="1">
              <a:buFont typeface="Symbol" panose="05050102010706020507" pitchFamily="18" charset="2"/>
              <a:buChar char="Þ"/>
            </a:pPr>
            <a:r>
              <a:rPr lang="fr-FR" b="1" dirty="0"/>
              <a:t>Objectif pour valorisation économique de la biodiversité</a:t>
            </a:r>
            <a:r>
              <a:rPr lang="fr-FR" dirty="0"/>
              <a:t> à travers le développement de filières locales durables (valeur ajoutée) au bénéfice des communautés</a:t>
            </a:r>
          </a:p>
          <a:p>
            <a:pPr marL="457200" indent="-457200">
              <a:buFont typeface="Wingdings" panose="05000000000000000000" pitchFamily="2" charset="2"/>
              <a:buChar char="§"/>
            </a:pPr>
            <a:r>
              <a:rPr lang="fr-FR" sz="2400" b="1" noProof="0" dirty="0"/>
              <a:t>Total de 25 objectifs nationaux </a:t>
            </a:r>
            <a:r>
              <a:rPr lang="fr-FR" sz="2400" noProof="0" dirty="0"/>
              <a:t>dans la SPANB 2025-2030 regroupés en 5 axes stratégiques issus de la vision: (i) </a:t>
            </a:r>
            <a:r>
              <a:rPr lang="fr-FR" sz="2400" dirty="0"/>
              <a:t>conservation, (ii) restauration,(iii) utilisation durable, (iv) valorisation économique, et (v) gouvernance</a:t>
            </a:r>
            <a:endParaRPr lang="fr-FR" sz="2400" noProof="0" dirty="0"/>
          </a:p>
        </p:txBody>
      </p:sp>
      <p:pic>
        <p:nvPicPr>
          <p:cNvPr id="2050" name="Picture 2" descr="Free democratic republic of the congo flag congo vector">
            <a:extLst>
              <a:ext uri="{FF2B5EF4-FFF2-40B4-BE49-F238E27FC236}">
                <a16:creationId xmlns:a16="http://schemas.microsoft.com/office/drawing/2014/main" xmlns="" id="{B033A93C-3C0A-1226-5C88-D6214A5F209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65005" y="365125"/>
            <a:ext cx="3252080" cy="3224463"/>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xmlns="" id="{CAB295C9-A20D-EAEA-DEF4-6388F438F13E}"/>
              </a:ext>
            </a:extLst>
          </p:cNvPr>
          <p:cNvSpPr/>
          <p:nvPr/>
        </p:nvSpPr>
        <p:spPr>
          <a:xfrm>
            <a:off x="9144457" y="1020595"/>
            <a:ext cx="3252080" cy="1486067"/>
          </a:xfrm>
          <a:prstGeom prst="ellipse">
            <a:avLst/>
          </a:prstGeom>
          <a:solidFill>
            <a:schemeClr val="accent2">
              <a:lumMod val="20000"/>
              <a:lumOff val="80000"/>
              <a:alpha val="4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noProof="0" dirty="0">
                <a:solidFill>
                  <a:schemeClr val="bg1"/>
                </a:solidFill>
              </a:rPr>
              <a:t>RDC = Pays-solution</a:t>
            </a:r>
            <a:br>
              <a:rPr lang="fr-FR" b="1" noProof="0" dirty="0">
                <a:solidFill>
                  <a:schemeClr val="bg1"/>
                </a:solidFill>
              </a:rPr>
            </a:br>
            <a:r>
              <a:rPr lang="fr-FR" b="1" noProof="0" dirty="0">
                <a:solidFill>
                  <a:schemeClr val="bg1"/>
                </a:solidFill>
              </a:rPr>
              <a:t>face aux crises écologiques (biodiversité et climat)</a:t>
            </a:r>
          </a:p>
        </p:txBody>
      </p:sp>
      <p:sp>
        <p:nvSpPr>
          <p:cNvPr id="7" name="Oval 6">
            <a:extLst>
              <a:ext uri="{FF2B5EF4-FFF2-40B4-BE49-F238E27FC236}">
                <a16:creationId xmlns:a16="http://schemas.microsoft.com/office/drawing/2014/main" xmlns="" id="{0182EEBD-5F81-9276-A87D-B5B789EBAE34}"/>
              </a:ext>
            </a:extLst>
          </p:cNvPr>
          <p:cNvSpPr/>
          <p:nvPr/>
        </p:nvSpPr>
        <p:spPr>
          <a:xfrm>
            <a:off x="1430215" y="2055813"/>
            <a:ext cx="5275385" cy="95701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xmlns="" id="{BE244D7B-B71B-BDA0-50D4-797E63E6B7BB}"/>
              </a:ext>
            </a:extLst>
          </p:cNvPr>
          <p:cNvSpPr/>
          <p:nvPr/>
        </p:nvSpPr>
        <p:spPr>
          <a:xfrm>
            <a:off x="1430215" y="3845171"/>
            <a:ext cx="5275385" cy="95701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Badge 1 with solid fill">
            <a:extLst>
              <a:ext uri="{FF2B5EF4-FFF2-40B4-BE49-F238E27FC236}">
                <a16:creationId xmlns:a16="http://schemas.microsoft.com/office/drawing/2014/main" xmlns="" id="{0E193A35-5056-8D9A-186A-310577E200B3}"/>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3610707" y="2098430"/>
            <a:ext cx="914400" cy="914400"/>
          </a:xfrm>
          <a:prstGeom prst="rect">
            <a:avLst/>
          </a:prstGeom>
        </p:spPr>
      </p:pic>
      <p:pic>
        <p:nvPicPr>
          <p:cNvPr id="12" name="Graphic 11" descr="Badge with solid fill">
            <a:extLst>
              <a:ext uri="{FF2B5EF4-FFF2-40B4-BE49-F238E27FC236}">
                <a16:creationId xmlns:a16="http://schemas.microsoft.com/office/drawing/2014/main" xmlns="" id="{45C2089B-1840-C21E-0A7C-ADCB4BC8D687}"/>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3610707" y="3886200"/>
            <a:ext cx="914400" cy="914400"/>
          </a:xfrm>
          <a:prstGeom prst="rect">
            <a:avLst/>
          </a:prstGeom>
        </p:spPr>
      </p:pic>
    </p:spTree>
    <p:extLst>
      <p:ext uri="{BB962C8B-B14F-4D97-AF65-F5344CB8AC3E}">
        <p14:creationId xmlns:p14="http://schemas.microsoft.com/office/powerpoint/2010/main" val="2492920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FFBE2B9-CB1E-F50E-3856-53DC2609F8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A4AA3FEF-78A4-AD7A-6BCC-82464BF2A17D}"/>
              </a:ext>
            </a:extLst>
          </p:cNvPr>
          <p:cNvSpPr>
            <a:spLocks noGrp="1"/>
          </p:cNvSpPr>
          <p:nvPr>
            <p:ph type="title"/>
          </p:nvPr>
        </p:nvSpPr>
        <p:spPr>
          <a:xfrm>
            <a:off x="594360" y="278129"/>
            <a:ext cx="9778365" cy="1494596"/>
          </a:xfrm>
        </p:spPr>
        <p:txBody>
          <a:bodyPr/>
          <a:lstStyle/>
          <a:p>
            <a:r>
              <a:rPr lang="fr-FR" dirty="0"/>
              <a:t>Les pressions majeures sur la biodiversité congolaise</a:t>
            </a:r>
            <a:endParaRPr lang="en-US" dirty="0"/>
          </a:p>
        </p:txBody>
      </p:sp>
      <p:sp>
        <p:nvSpPr>
          <p:cNvPr id="3" name="Content Placeholder 2">
            <a:extLst>
              <a:ext uri="{FF2B5EF4-FFF2-40B4-BE49-F238E27FC236}">
                <a16:creationId xmlns:a16="http://schemas.microsoft.com/office/drawing/2014/main" xmlns="" id="{879B71D6-9954-6B91-C3E8-D338FF261191}"/>
              </a:ext>
            </a:extLst>
          </p:cNvPr>
          <p:cNvSpPr>
            <a:spLocks noGrp="1"/>
          </p:cNvSpPr>
          <p:nvPr>
            <p:ph sz="quarter" idx="15"/>
          </p:nvPr>
        </p:nvSpPr>
        <p:spPr>
          <a:xfrm>
            <a:off x="594360" y="2412805"/>
            <a:ext cx="7466798" cy="3869060"/>
          </a:xfrm>
          <a:solidFill>
            <a:schemeClr val="tx2">
              <a:lumMod val="20000"/>
              <a:lumOff val="80000"/>
            </a:schemeClr>
          </a:solidFill>
        </p:spPr>
        <p:txBody>
          <a:bodyPr>
            <a:noAutofit/>
          </a:bodyPr>
          <a:lstStyle/>
          <a:p>
            <a:pPr marL="342900" lvl="0" indent="-342900">
              <a:lnSpc>
                <a:spcPct val="100000"/>
              </a:lnSpc>
              <a:spcBef>
                <a:spcPts val="0"/>
              </a:spcBef>
              <a:buFont typeface="Wingdings" panose="05000000000000000000" pitchFamily="2" charset="2"/>
              <a:buChar char="§"/>
            </a:pPr>
            <a:r>
              <a:rPr lang="fr-FR" b="1" dirty="0"/>
              <a:t>Pressions internes</a:t>
            </a:r>
            <a:r>
              <a:rPr lang="fr-FR" dirty="0"/>
              <a:t> (dont NOUS sommes directement responsables, donc </a:t>
            </a:r>
            <a:r>
              <a:rPr lang="fr-FR" b="1" dirty="0"/>
              <a:t>NOUS pouvons contrôler</a:t>
            </a:r>
            <a:r>
              <a:rPr lang="fr-FR" dirty="0"/>
              <a:t>): </a:t>
            </a:r>
          </a:p>
          <a:p>
            <a:pPr marL="937260" lvl="2" indent="-342900">
              <a:lnSpc>
                <a:spcPct val="100000"/>
              </a:lnSpc>
              <a:spcBef>
                <a:spcPts val="0"/>
              </a:spcBef>
              <a:buFont typeface="Courier New" panose="02070309020205020404" pitchFamily="49" charset="0"/>
              <a:buChar char="o"/>
            </a:pPr>
            <a:r>
              <a:rPr lang="fr-FR" dirty="0"/>
              <a:t>Directes: déforestation, agriculture non planifiée, exploitation illégale, pollution, </a:t>
            </a:r>
          </a:p>
          <a:p>
            <a:pPr marL="937260" lvl="2" indent="-342900">
              <a:lnSpc>
                <a:spcPct val="100000"/>
              </a:lnSpc>
              <a:spcBef>
                <a:spcPts val="0"/>
              </a:spcBef>
              <a:buFont typeface="Courier New" panose="02070309020205020404" pitchFamily="49" charset="0"/>
              <a:buChar char="o"/>
            </a:pPr>
            <a:r>
              <a:rPr lang="fr-FR" dirty="0"/>
              <a:t>Indirectes/sous-jacentes: ressources financières, techniques, humaines, institutionnelles limitées, conflits , perte des savoirs</a:t>
            </a:r>
            <a:endParaRPr lang="en-US" dirty="0"/>
          </a:p>
          <a:p>
            <a:pPr marL="342900" lvl="0" indent="-342900">
              <a:lnSpc>
                <a:spcPct val="100000"/>
              </a:lnSpc>
              <a:buFont typeface="Wingdings" panose="05000000000000000000" pitchFamily="2" charset="2"/>
              <a:buChar char="§"/>
            </a:pPr>
            <a:r>
              <a:rPr lang="fr-FR" b="1" dirty="0"/>
              <a:t>Pressions externes</a:t>
            </a:r>
            <a:r>
              <a:rPr lang="fr-FR" dirty="0"/>
              <a:t> : conflits armés, accaparement des terres, changement climatique, marchés mondiaux</a:t>
            </a:r>
            <a:endParaRPr lang="en-US" dirty="0"/>
          </a:p>
          <a:p>
            <a:pPr lvl="0">
              <a:lnSpc>
                <a:spcPct val="100000"/>
              </a:lnSpc>
            </a:pPr>
            <a:r>
              <a:rPr lang="fr-FR" b="1" dirty="0"/>
              <a:t>Donc, des réponses différenciées, multi-acteurs, nationales et internationales nécessaires</a:t>
            </a:r>
            <a:endParaRPr lang="en-US" dirty="0"/>
          </a:p>
          <a:p>
            <a:pPr>
              <a:lnSpc>
                <a:spcPct val="100000"/>
              </a:lnSpc>
              <a:spcBef>
                <a:spcPts val="0"/>
              </a:spcBef>
            </a:pPr>
            <a:endParaRPr lang="en-US" dirty="0"/>
          </a:p>
        </p:txBody>
      </p:sp>
      <p:pic>
        <p:nvPicPr>
          <p:cNvPr id="4" name="Picture 4" descr="Un dépotoir de déchets sur la rivière Kalamu à Limeté. &lt;small&gt;© Ley Uwera&#10;&lt;/small&gt;">
            <a:extLst>
              <a:ext uri="{FF2B5EF4-FFF2-40B4-BE49-F238E27FC236}">
                <a16:creationId xmlns:a16="http://schemas.microsoft.com/office/drawing/2014/main" xmlns="" id="{9AA9F208-FE18-28FA-F9CC-FD3D5798B6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6217" r="9567" b="2"/>
          <a:stretch/>
        </p:blipFill>
        <p:spPr bwMode="auto">
          <a:xfrm>
            <a:off x="8061158" y="2183225"/>
            <a:ext cx="4130842" cy="42937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xmlns="" id="{31E7D7FE-52C7-2A17-FE92-E3984D3F9F8F}"/>
              </a:ext>
            </a:extLst>
          </p:cNvPr>
          <p:cNvSpPr txBox="1"/>
          <p:nvPr/>
        </p:nvSpPr>
        <p:spPr>
          <a:xfrm>
            <a:off x="8058960" y="6477000"/>
            <a:ext cx="4130842" cy="338554"/>
          </a:xfrm>
          <a:prstGeom prst="rect">
            <a:avLst/>
          </a:prstGeom>
          <a:noFill/>
        </p:spPr>
        <p:txBody>
          <a:bodyPr wrap="square" rtlCol="0">
            <a:spAutoFit/>
          </a:bodyPr>
          <a:lstStyle/>
          <a:p>
            <a:pPr algn="ctr"/>
            <a:r>
              <a:rPr lang="en-US" sz="800" dirty="0">
                <a:solidFill>
                  <a:schemeClr val="bg1"/>
                </a:solidFill>
              </a:rPr>
              <a:t>https://www.agora-francophone.org/rd-congo-kinshasa-la-pollution-des-dechets-plastiques-etouffe-la-ville</a:t>
            </a:r>
            <a:endParaRPr lang="en-US" dirty="0">
              <a:solidFill>
                <a:schemeClr val="bg1"/>
              </a:solidFill>
            </a:endParaRPr>
          </a:p>
        </p:txBody>
      </p:sp>
      <p:pic>
        <p:nvPicPr>
          <p:cNvPr id="6" name="Graphic 5" descr="Badge 1 with solid fill">
            <a:extLst>
              <a:ext uri="{FF2B5EF4-FFF2-40B4-BE49-F238E27FC236}">
                <a16:creationId xmlns:a16="http://schemas.microsoft.com/office/drawing/2014/main" xmlns="" id="{843AC8CD-3EE4-4086-E7B0-D58C1386A954}"/>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0574215" y="160652"/>
            <a:ext cx="914400" cy="914400"/>
          </a:xfrm>
          <a:prstGeom prst="rect">
            <a:avLst/>
          </a:prstGeom>
        </p:spPr>
      </p:pic>
    </p:spTree>
    <p:extLst>
      <p:ext uri="{BB962C8B-B14F-4D97-AF65-F5344CB8AC3E}">
        <p14:creationId xmlns:p14="http://schemas.microsoft.com/office/powerpoint/2010/main" val="5141779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31FD306-EDF6-73C7-0CE5-99E0F2C2E9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44BB6143-118B-C744-584C-50AD20752C05}"/>
              </a:ext>
            </a:extLst>
          </p:cNvPr>
          <p:cNvSpPr>
            <a:spLocks noGrp="1"/>
          </p:cNvSpPr>
          <p:nvPr>
            <p:ph type="title"/>
          </p:nvPr>
        </p:nvSpPr>
        <p:spPr>
          <a:xfrm>
            <a:off x="594360" y="-322243"/>
            <a:ext cx="9778365" cy="1198543"/>
          </a:xfrm>
        </p:spPr>
        <p:txBody>
          <a:bodyPr/>
          <a:lstStyle/>
          <a:p>
            <a:r>
              <a:rPr lang="fr-FR" dirty="0"/>
              <a:t>Manque à gagner, perte de richesse et d’emplois</a:t>
            </a:r>
            <a:endParaRPr lang="en-US" dirty="0"/>
          </a:p>
        </p:txBody>
      </p:sp>
      <p:sp>
        <p:nvSpPr>
          <p:cNvPr id="3" name="Content Placeholder 2">
            <a:extLst>
              <a:ext uri="{FF2B5EF4-FFF2-40B4-BE49-F238E27FC236}">
                <a16:creationId xmlns:a16="http://schemas.microsoft.com/office/drawing/2014/main" xmlns="" id="{861DE763-DF51-8757-1C21-E544B3808AFE}"/>
              </a:ext>
            </a:extLst>
          </p:cNvPr>
          <p:cNvSpPr>
            <a:spLocks noGrp="1"/>
          </p:cNvSpPr>
          <p:nvPr>
            <p:ph sz="quarter" idx="15"/>
          </p:nvPr>
        </p:nvSpPr>
        <p:spPr>
          <a:xfrm>
            <a:off x="594360" y="876300"/>
            <a:ext cx="10955956" cy="3789485"/>
          </a:xfrm>
          <a:solidFill>
            <a:schemeClr val="tx2">
              <a:lumMod val="20000"/>
              <a:lumOff val="80000"/>
            </a:schemeClr>
          </a:solidFill>
        </p:spPr>
        <p:txBody>
          <a:bodyPr>
            <a:noAutofit/>
          </a:bodyPr>
          <a:lstStyle/>
          <a:p>
            <a:pPr>
              <a:lnSpc>
                <a:spcPct val="100000"/>
              </a:lnSpc>
              <a:spcBef>
                <a:spcPts val="0"/>
              </a:spcBef>
            </a:pPr>
            <a:r>
              <a:rPr lang="fr-FR" b="1" dirty="0"/>
              <a:t>1. Pertes post-récolte</a:t>
            </a:r>
          </a:p>
          <a:p>
            <a:pPr marL="740664" lvl="1" indent="-457200">
              <a:lnSpc>
                <a:spcPct val="100000"/>
              </a:lnSpc>
              <a:spcBef>
                <a:spcPts val="0"/>
              </a:spcBef>
              <a:buFont typeface="Wingdings" panose="05000000000000000000" pitchFamily="2" charset="2"/>
              <a:buChar char="§"/>
            </a:pPr>
            <a:r>
              <a:rPr lang="fr-FR" dirty="0"/>
              <a:t>Conditions d’hygiène précaires et accès limité à l’eau potable.</a:t>
            </a:r>
          </a:p>
          <a:p>
            <a:pPr marL="740664" lvl="1" indent="-457200">
              <a:lnSpc>
                <a:spcPct val="100000"/>
              </a:lnSpc>
              <a:spcBef>
                <a:spcPts val="0"/>
              </a:spcBef>
              <a:buFont typeface="Wingdings" panose="05000000000000000000" pitchFamily="2" charset="2"/>
              <a:buChar char="§"/>
            </a:pPr>
            <a:r>
              <a:rPr lang="fr-FR" dirty="0"/>
              <a:t>Faible capacité de conservation et de transformation pour prolonger la durée de vie des produits (routes et transports limités, industrie de conservation presqu’inexistante, réfrigération rare, dépendance au bois-énergie pour le séchage et le fumage).</a:t>
            </a:r>
          </a:p>
          <a:p>
            <a:pPr>
              <a:lnSpc>
                <a:spcPct val="100000"/>
              </a:lnSpc>
              <a:spcBef>
                <a:spcPts val="0"/>
              </a:spcBef>
            </a:pPr>
            <a:r>
              <a:rPr lang="fr-FR" b="1" dirty="0"/>
              <a:t>2. Exporter à bas prix, importer à prix fort</a:t>
            </a:r>
          </a:p>
          <a:p>
            <a:pPr marL="626364" lvl="1" indent="-342900">
              <a:lnSpc>
                <a:spcPct val="100000"/>
              </a:lnSpc>
              <a:spcBef>
                <a:spcPts val="0"/>
              </a:spcBef>
              <a:buFont typeface="Wingdings" panose="05000000000000000000" pitchFamily="2" charset="2"/>
              <a:buChar char="§"/>
            </a:pPr>
            <a:r>
              <a:rPr lang="fr-FR" dirty="0"/>
              <a:t>Produits exportés sans valeur ajoutée (feuilles médicinales, cacao, café, bois brut), souvent à des prix dérisoires.</a:t>
            </a:r>
          </a:p>
          <a:p>
            <a:pPr marL="626364" lvl="1" indent="-342900">
              <a:lnSpc>
                <a:spcPct val="100000"/>
              </a:lnSpc>
              <a:spcBef>
                <a:spcPts val="0"/>
              </a:spcBef>
              <a:buFont typeface="Wingdings" panose="05000000000000000000" pitchFamily="2" charset="2"/>
              <a:buChar char="§"/>
            </a:pPr>
            <a:r>
              <a:rPr lang="fr-FR" dirty="0"/>
              <a:t>Les mêmes produits reviennent transformés, beaucoup plus chers.</a:t>
            </a:r>
          </a:p>
          <a:p>
            <a:pPr>
              <a:lnSpc>
                <a:spcPct val="100000"/>
              </a:lnSpc>
              <a:spcBef>
                <a:spcPts val="0"/>
              </a:spcBef>
            </a:pPr>
            <a:r>
              <a:rPr lang="fr-FR" b="1" dirty="0"/>
              <a:t>3. Écotourisme sous-exploité</a:t>
            </a:r>
          </a:p>
          <a:p>
            <a:pPr lvl="2">
              <a:lnSpc>
                <a:spcPct val="100000"/>
              </a:lnSpc>
              <a:spcBef>
                <a:spcPts val="0"/>
              </a:spcBef>
              <a:buFont typeface="Wingdings" panose="05000000000000000000" pitchFamily="2" charset="2"/>
              <a:buChar char="§"/>
            </a:pPr>
            <a:r>
              <a:rPr lang="fr-FR" dirty="0"/>
              <a:t>Espèces, paysages et cultures uniques, mais peu valorisés.</a:t>
            </a:r>
          </a:p>
          <a:p>
            <a:pPr lvl="2">
              <a:lnSpc>
                <a:spcPct val="100000"/>
              </a:lnSpc>
              <a:spcBef>
                <a:spcPts val="0"/>
              </a:spcBef>
              <a:buFont typeface="Wingdings" panose="05000000000000000000" pitchFamily="2" charset="2"/>
              <a:buChar char="§"/>
            </a:pPr>
            <a:r>
              <a:rPr lang="fr-FR" dirty="0"/>
              <a:t>Manque d’infrastructures, d’investissements et d’offres attractives pour les visiteurs.</a:t>
            </a:r>
            <a:endParaRPr lang="en-CA" dirty="0"/>
          </a:p>
          <a:p>
            <a:pPr marL="457200" indent="-457200">
              <a:buAutoNum type="arabicPeriod"/>
            </a:pPr>
            <a:endParaRPr lang="fr-FR" b="1" noProof="0" dirty="0"/>
          </a:p>
        </p:txBody>
      </p:sp>
      <p:pic>
        <p:nvPicPr>
          <p:cNvPr id="6" name="Picture 2">
            <a:extLst>
              <a:ext uri="{FF2B5EF4-FFF2-40B4-BE49-F238E27FC236}">
                <a16:creationId xmlns:a16="http://schemas.microsoft.com/office/drawing/2014/main" xmlns="" id="{5097E382-0566-FC13-861D-FE1416BE21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599" y="4706102"/>
            <a:ext cx="2888358" cy="2166269"/>
          </a:xfrm>
          <a:prstGeom prst="rect">
            <a:avLst/>
          </a:prstGeom>
          <a:noFill/>
          <a:extLst>
            <a:ext uri="{909E8E84-426E-40DD-AFC4-6F175D3DCCD1}">
              <a14:hiddenFill xmlns:a14="http://schemas.microsoft.com/office/drawing/2010/main">
                <a:solidFill>
                  <a:srgbClr val="FFFFFF"/>
                </a:solidFill>
              </a14:hiddenFill>
            </a:ext>
          </a:extLst>
        </p:spPr>
      </p:pic>
      <p:pic>
        <p:nvPicPr>
          <p:cNvPr id="4" name="Graphic 3" descr="Badge with solid fill">
            <a:extLst>
              <a:ext uri="{FF2B5EF4-FFF2-40B4-BE49-F238E27FC236}">
                <a16:creationId xmlns:a16="http://schemas.microsoft.com/office/drawing/2014/main" xmlns="" id="{C9A2FA15-7A34-E1CA-A261-5E04EBCB12B4}"/>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0635916" y="193431"/>
            <a:ext cx="914400" cy="914400"/>
          </a:xfrm>
          <a:prstGeom prst="rect">
            <a:avLst/>
          </a:prstGeom>
        </p:spPr>
      </p:pic>
      <p:pic>
        <p:nvPicPr>
          <p:cNvPr id="5" name="Picture 2">
            <a:extLst>
              <a:ext uri="{FF2B5EF4-FFF2-40B4-BE49-F238E27FC236}">
                <a16:creationId xmlns:a16="http://schemas.microsoft.com/office/drawing/2014/main" xmlns="" id="{28FCFC2F-ADB5-029E-F446-98200FDD89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36" y="4747093"/>
            <a:ext cx="3668135" cy="2110907"/>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Tourisme en RDC : Guide complet pour visiter et séjourner en RD Congo">
            <a:extLst>
              <a:ext uri="{FF2B5EF4-FFF2-40B4-BE49-F238E27FC236}">
                <a16:creationId xmlns:a16="http://schemas.microsoft.com/office/drawing/2014/main" xmlns="" id="{D6218E0B-D61C-EE47-0D43-DAA16B9032C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45957" y="4888523"/>
            <a:ext cx="5458475" cy="189767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xmlns="" id="{8B902E0A-1F19-4180-F63F-B318548D6E39}"/>
              </a:ext>
            </a:extLst>
          </p:cNvPr>
          <p:cNvSpPr txBox="1"/>
          <p:nvPr/>
        </p:nvSpPr>
        <p:spPr>
          <a:xfrm>
            <a:off x="-10537" y="6621992"/>
            <a:ext cx="3668135" cy="276999"/>
          </a:xfrm>
          <a:prstGeom prst="rect">
            <a:avLst/>
          </a:prstGeom>
          <a:noFill/>
        </p:spPr>
        <p:txBody>
          <a:bodyPr wrap="square" rtlCol="0">
            <a:spAutoFit/>
          </a:bodyPr>
          <a:lstStyle/>
          <a:p>
            <a:r>
              <a:rPr lang="en-US" sz="600" dirty="0"/>
              <a:t>https://www.fao.org/africa/news-stories/news-detail/Reducing-post-harvest-losses-A-challenge-for-fisheries-in-DR-Congo/fr</a:t>
            </a:r>
            <a:endParaRPr lang="en-US" dirty="0"/>
          </a:p>
        </p:txBody>
      </p:sp>
      <p:sp>
        <p:nvSpPr>
          <p:cNvPr id="8" name="TextBox 7">
            <a:extLst>
              <a:ext uri="{FF2B5EF4-FFF2-40B4-BE49-F238E27FC236}">
                <a16:creationId xmlns:a16="http://schemas.microsoft.com/office/drawing/2014/main" xmlns="" id="{D53FA502-1595-5501-11BF-AE6CC1B7B58A}"/>
              </a:ext>
            </a:extLst>
          </p:cNvPr>
          <p:cNvSpPr txBox="1"/>
          <p:nvPr/>
        </p:nvSpPr>
        <p:spPr>
          <a:xfrm>
            <a:off x="3701549" y="6598532"/>
            <a:ext cx="2553201" cy="369332"/>
          </a:xfrm>
          <a:prstGeom prst="rect">
            <a:avLst/>
          </a:prstGeom>
          <a:noFill/>
        </p:spPr>
        <p:txBody>
          <a:bodyPr wrap="square" rtlCol="0">
            <a:spAutoFit/>
          </a:bodyPr>
          <a:lstStyle/>
          <a:p>
            <a:r>
              <a:rPr lang="en-CA" sz="600" dirty="0"/>
              <a:t>Bois a </a:t>
            </a:r>
            <a:r>
              <a:rPr lang="en-CA" sz="600" dirty="0" err="1"/>
              <a:t>l’exportation</a:t>
            </a:r>
            <a:r>
              <a:rPr lang="en-CA" sz="600" dirty="0"/>
              <a:t> </a:t>
            </a:r>
            <a:r>
              <a:rPr lang="en-CA" sz="600" dirty="0" err="1"/>
              <a:t>en</a:t>
            </a:r>
            <a:r>
              <a:rPr lang="en-CA" sz="600" dirty="0"/>
              <a:t> RDC: https://lemaximum.cd/2019/08/23/a-la-une/filiere-bois-deux-poids-deux-mesures-des-ong-dorent-la-pilule-du-congo-brazza/</a:t>
            </a:r>
            <a:endParaRPr lang="en-US" sz="600" dirty="0"/>
          </a:p>
        </p:txBody>
      </p:sp>
    </p:spTree>
    <p:extLst>
      <p:ext uri="{BB962C8B-B14F-4D97-AF65-F5344CB8AC3E}">
        <p14:creationId xmlns:p14="http://schemas.microsoft.com/office/powerpoint/2010/main" val="35517318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66D77D5-3342-1250-0264-B1F6B38D7F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1BE5A917-5940-307E-C03A-636F6D950A2E}"/>
              </a:ext>
            </a:extLst>
          </p:cNvPr>
          <p:cNvSpPr>
            <a:spLocks noGrp="1"/>
          </p:cNvSpPr>
          <p:nvPr>
            <p:ph type="title"/>
          </p:nvPr>
        </p:nvSpPr>
        <p:spPr>
          <a:xfrm>
            <a:off x="594360" y="278129"/>
            <a:ext cx="9778365" cy="1494596"/>
          </a:xfrm>
        </p:spPr>
        <p:txBody>
          <a:bodyPr/>
          <a:lstStyle/>
          <a:p>
            <a:r>
              <a:rPr lang="fr-FR" dirty="0"/>
              <a:t>Contenu du Résumé à l’intention des décideurs </a:t>
            </a:r>
            <a:r>
              <a:rPr lang="fr-FR" b="0" dirty="0">
                <a:latin typeface="+mn-lt"/>
              </a:rPr>
              <a:t>(suite)</a:t>
            </a:r>
            <a:endParaRPr lang="en-US" b="0" dirty="0">
              <a:latin typeface="+mn-lt"/>
            </a:endParaRPr>
          </a:p>
        </p:txBody>
      </p:sp>
      <p:graphicFrame>
        <p:nvGraphicFramePr>
          <p:cNvPr id="18" name="Content Placeholder 17">
            <a:extLst>
              <a:ext uri="{FF2B5EF4-FFF2-40B4-BE49-F238E27FC236}">
                <a16:creationId xmlns:a16="http://schemas.microsoft.com/office/drawing/2014/main" xmlns="" id="{9A550B7D-9200-0009-4D3F-2DB81F5BF6FD}"/>
              </a:ext>
            </a:extLst>
          </p:cNvPr>
          <p:cNvGraphicFramePr>
            <a:graphicFrameLocks noGrp="1"/>
          </p:cNvGraphicFramePr>
          <p:nvPr>
            <p:ph sz="quarter" idx="15"/>
            <p:extLst>
              <p:ext uri="{D42A27DB-BD31-4B8C-83A1-F6EECF244321}">
                <p14:modId xmlns:p14="http://schemas.microsoft.com/office/powerpoint/2010/main" val="485605169"/>
              </p:ext>
            </p:extLst>
          </p:nvPr>
        </p:nvGraphicFramePr>
        <p:xfrm>
          <a:off x="593724" y="2322095"/>
          <a:ext cx="7597776" cy="39517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9" name="Image 152">
            <a:extLst>
              <a:ext uri="{FF2B5EF4-FFF2-40B4-BE49-F238E27FC236}">
                <a16:creationId xmlns:a16="http://schemas.microsoft.com/office/drawing/2014/main" xmlns="" id="{D09152F0-BDD7-C96A-7B88-1B1031DD15CD}"/>
              </a:ext>
            </a:extLst>
          </p:cNvPr>
          <p:cNvPicPr>
            <a:picLocks/>
          </p:cNvPicPr>
          <p:nvPr/>
        </p:nvPicPr>
        <p:blipFill>
          <a:blip r:embed="rId8" cstate="print"/>
          <a:srcRect r="14308"/>
          <a:stretch>
            <a:fillRect/>
          </a:stretch>
        </p:blipFill>
        <p:spPr>
          <a:xfrm>
            <a:off x="5483543" y="4391526"/>
            <a:ext cx="6708458" cy="2550695"/>
          </a:xfrm>
          <a:prstGeom prst="rect">
            <a:avLst/>
          </a:prstGeom>
        </p:spPr>
      </p:pic>
      <p:sp>
        <p:nvSpPr>
          <p:cNvPr id="20" name="Oval 19">
            <a:extLst>
              <a:ext uri="{FF2B5EF4-FFF2-40B4-BE49-F238E27FC236}">
                <a16:creationId xmlns:a16="http://schemas.microsoft.com/office/drawing/2014/main" xmlns="" id="{0FD5D61F-5FAB-88B1-5038-00A207062A33}"/>
              </a:ext>
            </a:extLst>
          </p:cNvPr>
          <p:cNvSpPr/>
          <p:nvPr/>
        </p:nvSpPr>
        <p:spPr>
          <a:xfrm rot="20407375">
            <a:off x="6304991" y="1427535"/>
            <a:ext cx="2636308" cy="934380"/>
          </a:xfrm>
          <a:prstGeom prst="ellipse">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noProof="0" dirty="0"/>
              <a:t>RDC est très riche en biodiversité</a:t>
            </a:r>
          </a:p>
        </p:txBody>
      </p:sp>
      <p:sp>
        <p:nvSpPr>
          <p:cNvPr id="21" name="Oval 20">
            <a:extLst>
              <a:ext uri="{FF2B5EF4-FFF2-40B4-BE49-F238E27FC236}">
                <a16:creationId xmlns:a16="http://schemas.microsoft.com/office/drawing/2014/main" xmlns="" id="{313EF3B3-9A28-01F8-C125-7A7533C0E48C}"/>
              </a:ext>
            </a:extLst>
          </p:cNvPr>
          <p:cNvSpPr/>
          <p:nvPr/>
        </p:nvSpPr>
        <p:spPr>
          <a:xfrm rot="20407375">
            <a:off x="6304988" y="2315070"/>
            <a:ext cx="2636308" cy="934380"/>
          </a:xfrm>
          <a:prstGeom prst="ellipse">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noProof="0" dirty="0">
                <a:solidFill>
                  <a:schemeClr val="bg1"/>
                </a:solidFill>
              </a:rPr>
              <a:t>Quel est le problème?</a:t>
            </a:r>
          </a:p>
        </p:txBody>
      </p:sp>
      <p:sp>
        <p:nvSpPr>
          <p:cNvPr id="23" name="Oval 22">
            <a:extLst>
              <a:ext uri="{FF2B5EF4-FFF2-40B4-BE49-F238E27FC236}">
                <a16:creationId xmlns:a16="http://schemas.microsoft.com/office/drawing/2014/main" xmlns="" id="{7BDEAD48-C98C-778F-F68B-EDD41D701AA2}"/>
              </a:ext>
            </a:extLst>
          </p:cNvPr>
          <p:cNvSpPr/>
          <p:nvPr/>
        </p:nvSpPr>
        <p:spPr>
          <a:xfrm rot="20407375">
            <a:off x="6335067" y="3258988"/>
            <a:ext cx="2636308" cy="934380"/>
          </a:xfrm>
          <a:prstGeom prst="ellipse">
            <a:avLst/>
          </a:prstGeom>
          <a:solidFill>
            <a:schemeClr val="tx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bg1"/>
                </a:solidFill>
              </a:rPr>
              <a:t>Que faire?</a:t>
            </a:r>
            <a:endParaRPr lang="en-US" dirty="0">
              <a:solidFill>
                <a:schemeClr val="bg1"/>
              </a:solidFill>
            </a:endParaRPr>
          </a:p>
        </p:txBody>
      </p:sp>
      <p:sp>
        <p:nvSpPr>
          <p:cNvPr id="24" name="Oval 23">
            <a:extLst>
              <a:ext uri="{FF2B5EF4-FFF2-40B4-BE49-F238E27FC236}">
                <a16:creationId xmlns:a16="http://schemas.microsoft.com/office/drawing/2014/main" xmlns="" id="{FE92030C-009D-988D-B33E-F520C17C6415}"/>
              </a:ext>
            </a:extLst>
          </p:cNvPr>
          <p:cNvSpPr/>
          <p:nvPr/>
        </p:nvSpPr>
        <p:spPr>
          <a:xfrm rot="20407375">
            <a:off x="6365146" y="4255454"/>
            <a:ext cx="2636308" cy="934380"/>
          </a:xfrm>
          <a:prstGeom prst="ellips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noProof="0" dirty="0">
                <a:solidFill>
                  <a:schemeClr val="bg1"/>
                </a:solidFill>
              </a:rPr>
              <a:t>Comment réussir?</a:t>
            </a:r>
          </a:p>
        </p:txBody>
      </p:sp>
      <p:sp>
        <p:nvSpPr>
          <p:cNvPr id="3" name="Rectangle 2">
            <a:extLst>
              <a:ext uri="{FF2B5EF4-FFF2-40B4-BE49-F238E27FC236}">
                <a16:creationId xmlns:a16="http://schemas.microsoft.com/office/drawing/2014/main" xmlns="" id="{D0F81D12-C1C0-5034-ED85-563E04FDB30C}"/>
              </a:ext>
            </a:extLst>
          </p:cNvPr>
          <p:cNvSpPr/>
          <p:nvPr/>
        </p:nvSpPr>
        <p:spPr>
          <a:xfrm>
            <a:off x="276726" y="2255675"/>
            <a:ext cx="8744887" cy="1224837"/>
          </a:xfrm>
          <a:prstGeom prst="rect">
            <a:avLst/>
          </a:prstGeom>
          <a:solidFill>
            <a:schemeClr val="tx1">
              <a:lumMod val="8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xmlns="" id="{03C6ECFC-E66A-29D8-C9A6-DEE5D5EFEA89}"/>
              </a:ext>
            </a:extLst>
          </p:cNvPr>
          <p:cNvSpPr/>
          <p:nvPr/>
        </p:nvSpPr>
        <p:spPr>
          <a:xfrm>
            <a:off x="291765" y="3433901"/>
            <a:ext cx="8759927" cy="1091197"/>
          </a:xfrm>
          <a:prstGeom prst="rect">
            <a:avLst/>
          </a:prstGeom>
          <a:solidFill>
            <a:schemeClr val="tx1">
              <a:lumMod val="8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xmlns="" id="{3F8B6793-0D88-4661-3B6C-F339E707B8BB}"/>
              </a:ext>
            </a:extLst>
          </p:cNvPr>
          <p:cNvSpPr/>
          <p:nvPr/>
        </p:nvSpPr>
        <p:spPr>
          <a:xfrm>
            <a:off x="0" y="4335816"/>
            <a:ext cx="8518358" cy="1940384"/>
          </a:xfrm>
          <a:prstGeom prst="ellipse">
            <a:avLst/>
          </a:prstGeom>
          <a:solidFill>
            <a:schemeClr val="accent1">
              <a:alpha val="0"/>
            </a:schemeClr>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2068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6" presetClass="entr" presetSubtype="16"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ircle(in)">
                                      <p:cBhvr>
                                        <p:cTn id="15" dur="2000"/>
                                        <p:tgtEl>
                                          <p:spTgt spid="3"/>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circle(in)">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animBg="1"/>
      <p:bldP spid="24" grpId="0" animBg="1"/>
      <p:bldP spid="3" grpId="0" animBg="1"/>
      <p:bldP spid="4" grpId="0" animBg="1"/>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4CC904B-161E-1B52-2E41-077F7D2C66D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xmlns="" id="{CFF81865-40A9-4259-5AA8-6FC24040D8F7}"/>
              </a:ext>
            </a:extLst>
          </p:cNvPr>
          <p:cNvSpPr/>
          <p:nvPr/>
        </p:nvSpPr>
        <p:spPr>
          <a:xfrm>
            <a:off x="0" y="0"/>
            <a:ext cx="12192000" cy="685800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C5BD7E76-7C50-4828-EF53-00B94F1F638F}"/>
              </a:ext>
            </a:extLst>
          </p:cNvPr>
          <p:cNvSpPr>
            <a:spLocks noGrp="1"/>
          </p:cNvSpPr>
          <p:nvPr>
            <p:ph type="title"/>
          </p:nvPr>
        </p:nvSpPr>
        <p:spPr>
          <a:xfrm>
            <a:off x="594359" y="365125"/>
            <a:ext cx="11028145" cy="1325563"/>
          </a:xfrm>
        </p:spPr>
        <p:txBody>
          <a:bodyPr/>
          <a:lstStyle/>
          <a:p>
            <a:pPr algn="ctr"/>
            <a:r>
              <a:rPr lang="en-CA" dirty="0"/>
              <a:t>De la vision +  </a:t>
            </a:r>
            <a:r>
              <a:rPr lang="en-CA" dirty="0" err="1"/>
              <a:t>objectifs</a:t>
            </a:r>
            <a:r>
              <a:rPr lang="en-CA" dirty="0"/>
              <a:t> aux actions</a:t>
            </a:r>
            <a:endParaRPr lang="en-US" dirty="0"/>
          </a:p>
        </p:txBody>
      </p:sp>
      <p:graphicFrame>
        <p:nvGraphicFramePr>
          <p:cNvPr id="5" name="Content Placeholder 4">
            <a:extLst>
              <a:ext uri="{FF2B5EF4-FFF2-40B4-BE49-F238E27FC236}">
                <a16:creationId xmlns:a16="http://schemas.microsoft.com/office/drawing/2014/main" xmlns="" id="{6F8DEB6A-6DC8-5A76-47FF-60D36135E037}"/>
              </a:ext>
            </a:extLst>
          </p:cNvPr>
          <p:cNvGraphicFramePr>
            <a:graphicFrameLocks noGrp="1"/>
          </p:cNvGraphicFramePr>
          <p:nvPr>
            <p:ph idx="1"/>
            <p:extLst>
              <p:ext uri="{D42A27DB-BD31-4B8C-83A1-F6EECF244321}">
                <p14:modId xmlns:p14="http://schemas.microsoft.com/office/powerpoint/2010/main" val="1086773120"/>
              </p:ext>
            </p:extLst>
          </p:nvPr>
        </p:nvGraphicFramePr>
        <p:xfrm>
          <a:off x="904875" y="1479885"/>
          <a:ext cx="10382250" cy="5226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28917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290FA7EB-E10B-0CEF-9B4F-86A90BE2D7F2}"/>
              </a:ext>
            </a:extLst>
          </p:cNvPr>
          <p:cNvSpPr/>
          <p:nvPr/>
        </p:nvSpPr>
        <p:spPr>
          <a:xfrm>
            <a:off x="0" y="0"/>
            <a:ext cx="12192000" cy="6858000"/>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2585603-7CFE-FE5D-F3D6-D51AEE953CAD}"/>
              </a:ext>
            </a:extLst>
          </p:cNvPr>
          <p:cNvSpPr>
            <a:spLocks noGrp="1"/>
          </p:cNvSpPr>
          <p:nvPr>
            <p:ph type="title"/>
          </p:nvPr>
        </p:nvSpPr>
        <p:spPr>
          <a:xfrm>
            <a:off x="594360" y="175910"/>
            <a:ext cx="11003280" cy="1325563"/>
          </a:xfrm>
        </p:spPr>
        <p:txBody>
          <a:bodyPr>
            <a:normAutofit/>
          </a:bodyPr>
          <a:lstStyle/>
          <a:p>
            <a:r>
              <a:rPr lang="fr-FR" sz="3600" b="0" dirty="0"/>
              <a:t>Près de 500 actions identifiées pour atteindre les 25 objectifs nationaux</a:t>
            </a:r>
            <a:endParaRPr lang="en-US" sz="3600" b="0" dirty="0">
              <a:latin typeface="+mn-lt"/>
            </a:endParaRPr>
          </a:p>
        </p:txBody>
      </p:sp>
      <p:sp>
        <p:nvSpPr>
          <p:cNvPr id="3" name="Content Placeholder 2">
            <a:extLst>
              <a:ext uri="{FF2B5EF4-FFF2-40B4-BE49-F238E27FC236}">
                <a16:creationId xmlns:a16="http://schemas.microsoft.com/office/drawing/2014/main" xmlns="" id="{E3764547-8904-163D-1B22-C819C96A6275}"/>
              </a:ext>
            </a:extLst>
          </p:cNvPr>
          <p:cNvSpPr>
            <a:spLocks noGrp="1"/>
          </p:cNvSpPr>
          <p:nvPr>
            <p:ph idx="1"/>
          </p:nvPr>
        </p:nvSpPr>
        <p:spPr>
          <a:xfrm>
            <a:off x="594360" y="1442864"/>
            <a:ext cx="11003280" cy="2730551"/>
          </a:xfrm>
          <a:solidFill>
            <a:schemeClr val="accent1">
              <a:lumMod val="60000"/>
              <a:lumOff val="40000"/>
            </a:schemeClr>
          </a:solidFill>
        </p:spPr>
        <p:txBody>
          <a:bodyPr>
            <a:normAutofit fontScale="77500" lnSpcReduction="20000"/>
          </a:bodyPr>
          <a:lstStyle/>
          <a:p>
            <a:pPr marL="0" indent="0">
              <a:lnSpc>
                <a:spcPct val="120000"/>
              </a:lnSpc>
              <a:spcBef>
                <a:spcPts val="600"/>
              </a:spcBef>
              <a:buNone/>
            </a:pPr>
            <a:r>
              <a:rPr lang="fr-FR" b="1" dirty="0"/>
              <a:t>Ces actions sont puisées ou inspirées des stratégies, plans et programmes nationaux en cours, ainsi que des engagements internationaux et continentaux</a:t>
            </a:r>
            <a:r>
              <a:rPr lang="fr-FR" dirty="0"/>
              <a:t>, notamment :</a:t>
            </a:r>
          </a:p>
          <a:p>
            <a:pPr>
              <a:buFont typeface="Wingdings" panose="05000000000000000000" pitchFamily="2" charset="2"/>
              <a:buChar char="§"/>
            </a:pPr>
            <a:r>
              <a:rPr lang="fr-FR" dirty="0"/>
              <a:t>Plan national stratégique de développement (PNSD) 2024–2028</a:t>
            </a:r>
          </a:p>
          <a:p>
            <a:pPr>
              <a:buFont typeface="Wingdings" panose="05000000000000000000" pitchFamily="2" charset="2"/>
              <a:buChar char="§"/>
            </a:pPr>
            <a:r>
              <a:rPr lang="fr-FR" dirty="0"/>
              <a:t>Engagements climatiques, la neutralité en matière de dégradation des terres (LDN)</a:t>
            </a:r>
          </a:p>
          <a:p>
            <a:pPr>
              <a:buFont typeface="Wingdings" panose="05000000000000000000" pitchFamily="2" charset="2"/>
              <a:buChar char="§"/>
            </a:pPr>
            <a:r>
              <a:rPr lang="fr-FR" dirty="0"/>
              <a:t>Autres accords environnementaux multilatéraux (MEA)</a:t>
            </a:r>
          </a:p>
          <a:p>
            <a:pPr>
              <a:buFont typeface="Wingdings" panose="05000000000000000000" pitchFamily="2" charset="2"/>
              <a:buChar char="§"/>
            </a:pPr>
            <a:r>
              <a:rPr lang="fr-FR" dirty="0"/>
              <a:t>Agenda 2063 de l’Union africaine et son 2</a:t>
            </a:r>
            <a:r>
              <a:rPr lang="fr-FR" baseline="30000" dirty="0"/>
              <a:t>e</a:t>
            </a:r>
            <a:r>
              <a:rPr lang="fr-FR" dirty="0"/>
              <a:t> plan de mise en </a:t>
            </a:r>
            <a:r>
              <a:rPr lang="fr-FR" dirty="0" err="1"/>
              <a:t>oeuvre</a:t>
            </a:r>
            <a:endParaRPr lang="fr-FR" dirty="0"/>
          </a:p>
          <a:p>
            <a:pPr>
              <a:buFont typeface="Wingdings" panose="05000000000000000000" pitchFamily="2" charset="2"/>
              <a:buChar char="§"/>
            </a:pPr>
            <a:r>
              <a:rPr lang="fr-FR" dirty="0"/>
              <a:t>Stratégie de l’Union africaine et plan d’action pour la biodiversité (ABSAP) 2023–2030</a:t>
            </a:r>
          </a:p>
          <a:p>
            <a:endParaRPr lang="en-US" dirty="0"/>
          </a:p>
        </p:txBody>
      </p:sp>
      <p:pic>
        <p:nvPicPr>
          <p:cNvPr id="8" name="Content Placeholder 6" descr="A cover of a book&#10;&#10;AI-generated content may be incorrect.">
            <a:extLst>
              <a:ext uri="{FF2B5EF4-FFF2-40B4-BE49-F238E27FC236}">
                <a16:creationId xmlns:a16="http://schemas.microsoft.com/office/drawing/2014/main" xmlns="" id="{BF9ED4BC-ADC3-D0D8-3065-F1D0EDA3E6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6812" y="4215372"/>
            <a:ext cx="1725495" cy="2449994"/>
          </a:xfrm>
          <a:prstGeom prst="rect">
            <a:avLst/>
          </a:prstGeom>
          <a:ln>
            <a:solidFill>
              <a:schemeClr val="bg1"/>
            </a:solidFill>
          </a:ln>
        </p:spPr>
      </p:pic>
      <p:pic>
        <p:nvPicPr>
          <p:cNvPr id="9" name="Picture 2">
            <a:extLst>
              <a:ext uri="{FF2B5EF4-FFF2-40B4-BE49-F238E27FC236}">
                <a16:creationId xmlns:a16="http://schemas.microsoft.com/office/drawing/2014/main" xmlns="" id="{FB6CC2C5-7E3D-0486-9CCA-5B1D2C6CE9A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45792" y="4215371"/>
            <a:ext cx="1740517" cy="24499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xmlns="" id="{E3494B25-C754-6EC9-C800-C78285AF12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3796" y="4232096"/>
            <a:ext cx="1732805" cy="2449994"/>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11" name="Picture 8" descr="image">
            <a:extLst>
              <a:ext uri="{FF2B5EF4-FFF2-40B4-BE49-F238E27FC236}">
                <a16:creationId xmlns:a16="http://schemas.microsoft.com/office/drawing/2014/main" xmlns="" id="{8B9A9D28-149E-2DD9-1700-A474C51942B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59794" y="4232096"/>
            <a:ext cx="1726906" cy="2449994"/>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12293" name="Picture 5">
            <a:extLst>
              <a:ext uri="{FF2B5EF4-FFF2-40B4-BE49-F238E27FC236}">
                <a16:creationId xmlns:a16="http://schemas.microsoft.com/office/drawing/2014/main" xmlns="" id="{54627EB4-A206-08BF-2A18-C6A3F994B6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72600" y="1760389"/>
            <a:ext cx="2781300" cy="2095500"/>
          </a:xfrm>
          <a:prstGeom prst="rect">
            <a:avLst/>
          </a:prstGeom>
          <a:noFill/>
          <a:extLst>
            <a:ext uri="{909E8E84-426E-40DD-AFC4-6F175D3DCCD1}">
              <a14:hiddenFill xmlns:a14="http://schemas.microsoft.com/office/drawing/2010/main">
                <a:solidFill>
                  <a:srgbClr val="FFFFFF"/>
                </a:solidFill>
              </a14:hiddenFill>
            </a:ext>
          </a:extLst>
        </p:spPr>
      </p:pic>
      <p:sp>
        <p:nvSpPr>
          <p:cNvPr id="12" name="Thought Bubble: Cloud 11">
            <a:extLst>
              <a:ext uri="{FF2B5EF4-FFF2-40B4-BE49-F238E27FC236}">
                <a16:creationId xmlns:a16="http://schemas.microsoft.com/office/drawing/2014/main" xmlns="" id="{08131266-E953-498B-654E-109EC978FF75}"/>
              </a:ext>
            </a:extLst>
          </p:cNvPr>
          <p:cNvSpPr/>
          <p:nvPr/>
        </p:nvSpPr>
        <p:spPr>
          <a:xfrm>
            <a:off x="10105292" y="-44901"/>
            <a:ext cx="2203938" cy="1805290"/>
          </a:xfrm>
          <a:prstGeom prst="cloudCallou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b="1" dirty="0">
                <a:solidFill>
                  <a:schemeClr val="bg1"/>
                </a:solidFill>
              </a:rPr>
              <a:t>500!</a:t>
            </a:r>
          </a:p>
          <a:p>
            <a:pPr algn="ctr"/>
            <a:r>
              <a:rPr lang="en-CA" b="1" dirty="0" err="1">
                <a:solidFill>
                  <a:schemeClr val="bg1"/>
                </a:solidFill>
              </a:rPr>
              <a:t>C’est</a:t>
            </a:r>
            <a:r>
              <a:rPr lang="en-CA" b="1" dirty="0">
                <a:solidFill>
                  <a:schemeClr val="bg1"/>
                </a:solidFill>
              </a:rPr>
              <a:t> beaucoup!</a:t>
            </a:r>
            <a:endParaRPr lang="en-US" b="1" dirty="0">
              <a:solidFill>
                <a:schemeClr val="bg1"/>
              </a:solidFill>
            </a:endParaRPr>
          </a:p>
        </p:txBody>
      </p:sp>
      <p:sp>
        <p:nvSpPr>
          <p:cNvPr id="4" name="TextBox 3">
            <a:extLst>
              <a:ext uri="{FF2B5EF4-FFF2-40B4-BE49-F238E27FC236}">
                <a16:creationId xmlns:a16="http://schemas.microsoft.com/office/drawing/2014/main" xmlns="" id="{76627EC6-F014-1ED0-3EA2-CD630460F871}"/>
              </a:ext>
            </a:extLst>
          </p:cNvPr>
          <p:cNvSpPr txBox="1"/>
          <p:nvPr/>
        </p:nvSpPr>
        <p:spPr>
          <a:xfrm>
            <a:off x="9334500" y="3608231"/>
            <a:ext cx="2857499" cy="184666"/>
          </a:xfrm>
          <a:prstGeom prst="rect">
            <a:avLst/>
          </a:prstGeom>
          <a:noFill/>
        </p:spPr>
        <p:txBody>
          <a:bodyPr wrap="square">
            <a:spAutoFit/>
          </a:bodyPr>
          <a:lstStyle/>
          <a:p>
            <a:pPr algn="ctr"/>
            <a:r>
              <a:rPr lang="en-US" sz="600" b="0" i="0" u="sng" dirty="0">
                <a:solidFill>
                  <a:schemeClr val="tx1">
                    <a:lumMod val="85000"/>
                  </a:schemeClr>
                </a:solidFill>
                <a:effectLst/>
                <a:latin typeface="Roboto" panose="02000000000000000000" pitchFamily="2" charset="0"/>
              </a:rPr>
              <a:t>fr.freepik.com</a:t>
            </a:r>
          </a:p>
        </p:txBody>
      </p:sp>
    </p:spTree>
    <p:extLst>
      <p:ext uri="{BB962C8B-B14F-4D97-AF65-F5344CB8AC3E}">
        <p14:creationId xmlns:p14="http://schemas.microsoft.com/office/powerpoint/2010/main" val="1089449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293"/>
                                        </p:tgtEl>
                                        <p:attrNameLst>
                                          <p:attrName>style.visibility</p:attrName>
                                        </p:attrNameLst>
                                      </p:cBhvr>
                                      <p:to>
                                        <p:strVal val="visible"/>
                                      </p:to>
                                    </p:set>
                                    <p:anim calcmode="lin" valueType="num">
                                      <p:cBhvr additive="base">
                                        <p:cTn id="11" dur="500" fill="hold"/>
                                        <p:tgtEl>
                                          <p:spTgt spid="12293"/>
                                        </p:tgtEl>
                                        <p:attrNameLst>
                                          <p:attrName>ppt_x</p:attrName>
                                        </p:attrNameLst>
                                      </p:cBhvr>
                                      <p:tavLst>
                                        <p:tav tm="0">
                                          <p:val>
                                            <p:strVal val="#ppt_x"/>
                                          </p:val>
                                        </p:tav>
                                        <p:tav tm="100000">
                                          <p:val>
                                            <p:strVal val="#ppt_x"/>
                                          </p:val>
                                        </p:tav>
                                      </p:tavLst>
                                    </p:anim>
                                    <p:anim calcmode="lin" valueType="num">
                                      <p:cBhvr additive="base">
                                        <p:cTn id="12" dur="500" fill="hold"/>
                                        <p:tgtEl>
                                          <p:spTgt spid="122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ACD8AB9-57B9-2F38-A922-620C194D9E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B14395BF-DB88-DDB3-14B1-344028E5AC8C}"/>
              </a:ext>
            </a:extLst>
          </p:cNvPr>
          <p:cNvSpPr>
            <a:spLocks noGrp="1"/>
          </p:cNvSpPr>
          <p:nvPr>
            <p:ph type="title"/>
          </p:nvPr>
        </p:nvSpPr>
        <p:spPr>
          <a:xfrm>
            <a:off x="594360" y="365125"/>
            <a:ext cx="11003280" cy="1325563"/>
          </a:xfrm>
        </p:spPr>
        <p:txBody>
          <a:bodyPr>
            <a:normAutofit fontScale="90000"/>
          </a:bodyPr>
          <a:lstStyle/>
          <a:p>
            <a:r>
              <a:rPr lang="en-CA" sz="3600" dirty="0"/>
              <a:t>209 actions </a:t>
            </a:r>
            <a:r>
              <a:rPr lang="en-CA" sz="3600" dirty="0" err="1"/>
              <a:t>prioritaires</a:t>
            </a:r>
            <a:r>
              <a:rPr lang="en-CA" sz="3600" dirty="0"/>
              <a:t> pour </a:t>
            </a:r>
            <a:r>
              <a:rPr lang="en-CA" sz="3600" dirty="0" err="1"/>
              <a:t>atteindre</a:t>
            </a:r>
            <a:r>
              <a:rPr lang="en-CA" sz="3600" dirty="0"/>
              <a:t> les 25 </a:t>
            </a:r>
            <a:r>
              <a:rPr lang="en-CA" sz="3600" dirty="0" err="1"/>
              <a:t>objectifs</a:t>
            </a:r>
            <a:r>
              <a:rPr lang="en-CA" sz="3600" dirty="0"/>
              <a:t/>
            </a:r>
            <a:br>
              <a:rPr lang="en-CA" sz="3600" dirty="0"/>
            </a:br>
            <a:r>
              <a:rPr lang="fr-FR" sz="3600" dirty="0">
                <a:latin typeface="+mn-lt"/>
              </a:rPr>
              <a:t>en tenant compte des leçons tirés des plans précédents, des avancées scientifiques et du contexte national actuel</a:t>
            </a:r>
            <a:endParaRPr lang="en-US" sz="3600" dirty="0">
              <a:latin typeface="+mn-lt"/>
            </a:endParaRPr>
          </a:p>
        </p:txBody>
      </p:sp>
      <p:sp>
        <p:nvSpPr>
          <p:cNvPr id="3" name="Content Placeholder 2">
            <a:extLst>
              <a:ext uri="{FF2B5EF4-FFF2-40B4-BE49-F238E27FC236}">
                <a16:creationId xmlns:a16="http://schemas.microsoft.com/office/drawing/2014/main" xmlns="" id="{DE8D621B-FED3-AEE1-0C6B-CE7D72FD6BC8}"/>
              </a:ext>
            </a:extLst>
          </p:cNvPr>
          <p:cNvSpPr>
            <a:spLocks noGrp="1"/>
          </p:cNvSpPr>
          <p:nvPr>
            <p:ph idx="1"/>
          </p:nvPr>
        </p:nvSpPr>
        <p:spPr>
          <a:xfrm>
            <a:off x="594360" y="1864896"/>
            <a:ext cx="11003280" cy="4477290"/>
          </a:xfrm>
          <a:solidFill>
            <a:schemeClr val="accent1">
              <a:lumMod val="20000"/>
              <a:lumOff val="80000"/>
            </a:schemeClr>
          </a:solidFill>
        </p:spPr>
        <p:txBody>
          <a:bodyPr>
            <a:normAutofit/>
          </a:bodyPr>
          <a:lstStyle/>
          <a:p>
            <a:pPr marL="457200" lvl="0" indent="-457200">
              <a:lnSpc>
                <a:spcPct val="100000"/>
              </a:lnSpc>
              <a:spcBef>
                <a:spcPts val="600"/>
              </a:spcBef>
              <a:buFont typeface="Wingdings" panose="05000000000000000000" pitchFamily="2" charset="2"/>
              <a:buChar char="§"/>
            </a:pPr>
            <a:r>
              <a:rPr lang="fr-FR" sz="2000" b="1" noProof="0" dirty="0"/>
              <a:t>Chaque action liée à un ou plusieurs objectifs nationaux</a:t>
            </a:r>
            <a:r>
              <a:rPr lang="fr-FR" sz="2000" noProof="0" dirty="0"/>
              <a:t>, avec :</a:t>
            </a:r>
          </a:p>
          <a:p>
            <a:pPr lvl="2">
              <a:lnSpc>
                <a:spcPct val="100000"/>
              </a:lnSpc>
              <a:spcBef>
                <a:spcPts val="600"/>
              </a:spcBef>
              <a:buFont typeface="Courier New" panose="02070309020205020404" pitchFamily="49" charset="0"/>
              <a:buChar char="o"/>
            </a:pPr>
            <a:r>
              <a:rPr lang="fr-FR" dirty="0"/>
              <a:t>J</a:t>
            </a:r>
            <a:r>
              <a:rPr lang="fr-FR" noProof="0" dirty="0" err="1"/>
              <a:t>ustification</a:t>
            </a:r>
            <a:r>
              <a:rPr lang="fr-FR" noProof="0" dirty="0"/>
              <a:t> claire</a:t>
            </a:r>
          </a:p>
          <a:p>
            <a:pPr lvl="2">
              <a:lnSpc>
                <a:spcPct val="100000"/>
              </a:lnSpc>
              <a:spcBef>
                <a:spcPts val="600"/>
              </a:spcBef>
              <a:buFont typeface="Courier New" panose="02070309020205020404" pitchFamily="49" charset="0"/>
              <a:buChar char="o"/>
            </a:pPr>
            <a:r>
              <a:rPr lang="fr-FR" dirty="0"/>
              <a:t>I</a:t>
            </a:r>
            <a:r>
              <a:rPr lang="fr-FR" noProof="0" dirty="0" err="1"/>
              <a:t>ndicateurs</a:t>
            </a:r>
            <a:r>
              <a:rPr lang="fr-FR" noProof="0" dirty="0"/>
              <a:t> de suivi</a:t>
            </a:r>
          </a:p>
          <a:p>
            <a:pPr lvl="2">
              <a:lnSpc>
                <a:spcPct val="100000"/>
              </a:lnSpc>
              <a:spcBef>
                <a:spcPts val="600"/>
              </a:spcBef>
              <a:buFont typeface="Courier New" panose="02070309020205020404" pitchFamily="49" charset="0"/>
              <a:buChar char="o"/>
            </a:pPr>
            <a:r>
              <a:rPr lang="fr-FR" noProof="0" dirty="0"/>
              <a:t>Principaux acteurs et partenaires désignés: portage multisectoriel (ministères, provinces, PAP + CL, femmes, jeunes, société civile, secteur privé, partenaires techniques et financiers)</a:t>
            </a:r>
          </a:p>
          <a:p>
            <a:pPr lvl="2">
              <a:lnSpc>
                <a:spcPct val="100000"/>
              </a:lnSpc>
              <a:spcBef>
                <a:spcPts val="600"/>
              </a:spcBef>
              <a:buFont typeface="Courier New" panose="02070309020205020404" pitchFamily="49" charset="0"/>
              <a:buChar char="o"/>
            </a:pPr>
            <a:r>
              <a:rPr lang="fr-FR" dirty="0"/>
              <a:t>B</a:t>
            </a:r>
            <a:r>
              <a:rPr lang="fr-FR" noProof="0" dirty="0" err="1"/>
              <a:t>udget</a:t>
            </a:r>
            <a:r>
              <a:rPr lang="fr-FR" noProof="0" dirty="0"/>
              <a:t> estimatif</a:t>
            </a:r>
          </a:p>
          <a:p>
            <a:pPr marL="457200" lvl="0" indent="-457200">
              <a:lnSpc>
                <a:spcPct val="100000"/>
              </a:lnSpc>
              <a:spcBef>
                <a:spcPts val="1200"/>
              </a:spcBef>
              <a:buFont typeface="Wingdings" panose="05000000000000000000" pitchFamily="2" charset="2"/>
              <a:buChar char="§"/>
            </a:pPr>
            <a:r>
              <a:rPr lang="fr-FR" sz="2000" b="1" noProof="0" dirty="0"/>
              <a:t>Plan d’action comprenant phasage sur 2 périodes</a:t>
            </a:r>
            <a:r>
              <a:rPr lang="fr-FR" sz="2000" noProof="0" dirty="0"/>
              <a:t> :</a:t>
            </a:r>
          </a:p>
          <a:p>
            <a:pPr lvl="2">
              <a:lnSpc>
                <a:spcPct val="100000"/>
              </a:lnSpc>
              <a:spcBef>
                <a:spcPts val="600"/>
              </a:spcBef>
              <a:buFont typeface="Courier New" panose="02070309020205020404" pitchFamily="49" charset="0"/>
              <a:buChar char="o"/>
            </a:pPr>
            <a:r>
              <a:rPr lang="fr-FR" b="1" noProof="0" dirty="0"/>
              <a:t>2025–2027</a:t>
            </a:r>
            <a:r>
              <a:rPr lang="fr-FR" noProof="0" dirty="0"/>
              <a:t> : mise en place et renforcement des capacités</a:t>
            </a:r>
          </a:p>
          <a:p>
            <a:pPr lvl="2">
              <a:lnSpc>
                <a:spcPct val="100000"/>
              </a:lnSpc>
              <a:spcBef>
                <a:spcPts val="600"/>
              </a:spcBef>
              <a:buFont typeface="Courier New" panose="02070309020205020404" pitchFamily="49" charset="0"/>
              <a:buChar char="o"/>
            </a:pPr>
            <a:r>
              <a:rPr lang="fr-FR" b="1" noProof="0" dirty="0"/>
              <a:t>2028–2030</a:t>
            </a:r>
            <a:r>
              <a:rPr lang="fr-FR" noProof="0" dirty="0"/>
              <a:t> : mise en œuvre à grande échelle</a:t>
            </a:r>
          </a:p>
          <a:p>
            <a:pPr marL="457200" lvl="0" indent="-457200">
              <a:lnSpc>
                <a:spcPct val="100000"/>
              </a:lnSpc>
              <a:spcBef>
                <a:spcPts val="1200"/>
              </a:spcBef>
              <a:buFont typeface="Wingdings" panose="05000000000000000000" pitchFamily="2" charset="2"/>
              <a:buChar char="§"/>
            </a:pPr>
            <a:r>
              <a:rPr lang="fr-FR" sz="2000" b="1" noProof="0" dirty="0"/>
              <a:t>Leviers de réussite = </a:t>
            </a:r>
            <a:r>
              <a:rPr lang="fr-FR" sz="2000" b="1" dirty="0"/>
              <a:t>Éléments stratégiques pour la mise en œuvre</a:t>
            </a:r>
            <a:endParaRPr lang="fr-FR" sz="2000" b="1" noProof="0" dirty="0"/>
          </a:p>
          <a:p>
            <a:pPr marL="283464" lvl="1" indent="0">
              <a:lnSpc>
                <a:spcPct val="100000"/>
              </a:lnSpc>
              <a:spcBef>
                <a:spcPts val="600"/>
              </a:spcBef>
              <a:buNone/>
            </a:pPr>
            <a:endParaRPr lang="fr-FR" noProof="0" dirty="0"/>
          </a:p>
          <a:p>
            <a:endParaRPr lang="fr-FR" noProof="0" dirty="0"/>
          </a:p>
        </p:txBody>
      </p:sp>
    </p:spTree>
    <p:extLst>
      <p:ext uri="{BB962C8B-B14F-4D97-AF65-F5344CB8AC3E}">
        <p14:creationId xmlns:p14="http://schemas.microsoft.com/office/powerpoint/2010/main" val="28619389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0A39D5D-A996-1785-DA94-6D8EFF8FA2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FAF3E634-09DA-A535-C9B1-7CB7E0C71027}"/>
              </a:ext>
            </a:extLst>
          </p:cNvPr>
          <p:cNvSpPr>
            <a:spLocks noGrp="1"/>
          </p:cNvSpPr>
          <p:nvPr>
            <p:ph type="title"/>
          </p:nvPr>
        </p:nvSpPr>
        <p:spPr>
          <a:xfrm>
            <a:off x="1558736" y="559483"/>
            <a:ext cx="9991579" cy="1494596"/>
          </a:xfrm>
        </p:spPr>
        <p:txBody>
          <a:bodyPr/>
          <a:lstStyle/>
          <a:p>
            <a:r>
              <a:rPr lang="fr-FR" dirty="0"/>
              <a:t>7 leviers de réussite</a:t>
            </a:r>
            <a:br>
              <a:rPr lang="fr-FR" dirty="0"/>
            </a:br>
            <a:r>
              <a:rPr lang="fr-FR" dirty="0">
                <a:latin typeface="+mn-lt"/>
              </a:rPr>
              <a:t>Clés de mise en œuvre de la SPANB 2025–2030</a:t>
            </a:r>
            <a:endParaRPr lang="en-US" dirty="0">
              <a:latin typeface="+mn-lt"/>
            </a:endParaRPr>
          </a:p>
        </p:txBody>
      </p:sp>
      <p:sp>
        <p:nvSpPr>
          <p:cNvPr id="3" name="Content Placeholder 2">
            <a:extLst>
              <a:ext uri="{FF2B5EF4-FFF2-40B4-BE49-F238E27FC236}">
                <a16:creationId xmlns:a16="http://schemas.microsoft.com/office/drawing/2014/main" xmlns="" id="{0B1B3263-95B8-6FB4-6C37-1FAD5F4C730B}"/>
              </a:ext>
            </a:extLst>
          </p:cNvPr>
          <p:cNvSpPr>
            <a:spLocks noGrp="1"/>
          </p:cNvSpPr>
          <p:nvPr>
            <p:ph sz="quarter" idx="15"/>
          </p:nvPr>
        </p:nvSpPr>
        <p:spPr>
          <a:xfrm>
            <a:off x="1558738" y="2330743"/>
            <a:ext cx="9991578" cy="4445195"/>
          </a:xfrm>
          <a:solidFill>
            <a:schemeClr val="accent1">
              <a:lumMod val="20000"/>
              <a:lumOff val="80000"/>
            </a:schemeClr>
          </a:solidFill>
        </p:spPr>
        <p:txBody>
          <a:bodyPr>
            <a:noAutofit/>
          </a:bodyPr>
          <a:lstStyle/>
          <a:p>
            <a:endParaRPr lang="en-US" dirty="0"/>
          </a:p>
          <a:p>
            <a:pPr marL="768096" lvl="2" indent="-457200">
              <a:spcBef>
                <a:spcPts val="600"/>
              </a:spcBef>
              <a:buFont typeface="+mj-lt"/>
              <a:buAutoNum type="arabicPeriod"/>
            </a:pPr>
            <a:r>
              <a:rPr lang="fr-FR" b="1" dirty="0"/>
              <a:t>Financements diversifiés et durables</a:t>
            </a:r>
            <a:r>
              <a:rPr lang="fr-FR" dirty="0"/>
              <a:t>, incluant des mécanismes innovants</a:t>
            </a:r>
            <a:endParaRPr lang="en-US" dirty="0"/>
          </a:p>
          <a:p>
            <a:pPr marL="768096" lvl="2" indent="-457200">
              <a:buFont typeface="+mj-lt"/>
              <a:buAutoNum type="arabicPeriod"/>
            </a:pPr>
            <a:r>
              <a:rPr lang="fr-FR" b="1" dirty="0"/>
              <a:t>Transformation des mentalités</a:t>
            </a:r>
            <a:r>
              <a:rPr lang="fr-FR" dirty="0"/>
              <a:t> : la biodiversité comme levier de développement</a:t>
            </a:r>
            <a:endParaRPr lang="en-US" dirty="0"/>
          </a:p>
          <a:p>
            <a:pPr marL="768096" lvl="2" indent="-457200">
              <a:buFont typeface="+mj-lt"/>
              <a:buAutoNum type="arabicPeriod"/>
            </a:pPr>
            <a:r>
              <a:rPr lang="fr-FR" b="1" dirty="0"/>
              <a:t>Communication stratégique</a:t>
            </a:r>
            <a:r>
              <a:rPr lang="fr-FR" dirty="0"/>
              <a:t> et valorisation économique de la biodiversité</a:t>
            </a:r>
            <a:endParaRPr lang="en-US" dirty="0"/>
          </a:p>
          <a:p>
            <a:pPr marL="768096" lvl="2" indent="-457200">
              <a:buFont typeface="+mj-lt"/>
              <a:buAutoNum type="arabicPeriod"/>
            </a:pPr>
            <a:r>
              <a:rPr lang="fr-FR" b="1" dirty="0"/>
              <a:t>Production, gestion et diffusion des données</a:t>
            </a:r>
            <a:r>
              <a:rPr lang="fr-FR" dirty="0"/>
              <a:t> via les universités et le CHM</a:t>
            </a:r>
            <a:endParaRPr lang="en-US" dirty="0"/>
          </a:p>
          <a:p>
            <a:pPr marL="768096" lvl="2" indent="-457200">
              <a:buFont typeface="+mj-lt"/>
              <a:buAutoNum type="arabicPeriod"/>
            </a:pPr>
            <a:r>
              <a:rPr lang="fr-FR" b="1" dirty="0"/>
              <a:t>Mobilisation </a:t>
            </a:r>
            <a:r>
              <a:rPr lang="fr-FR" dirty="0"/>
              <a:t>à tous les niveaux (ministres, gouverneurs, territoires; femmes, secteur privé, monde de la recherche etc.)</a:t>
            </a:r>
            <a:endParaRPr lang="en-US" dirty="0"/>
          </a:p>
          <a:p>
            <a:pPr marL="768096" lvl="2" indent="-457200">
              <a:buFont typeface="+mj-lt"/>
              <a:buAutoNum type="arabicPeriod"/>
            </a:pPr>
            <a:r>
              <a:rPr lang="fr-FR" b="1" dirty="0"/>
              <a:t>Pilotage national structuré</a:t>
            </a:r>
            <a:r>
              <a:rPr lang="fr-FR" dirty="0"/>
              <a:t> et coordination intersectorielle renforcée</a:t>
            </a:r>
            <a:endParaRPr lang="en-US" dirty="0"/>
          </a:p>
          <a:p>
            <a:pPr marL="768096" lvl="2" indent="-457200">
              <a:buFont typeface="+mj-lt"/>
              <a:buAutoNum type="arabicPeriod"/>
            </a:pPr>
            <a:r>
              <a:rPr lang="fr-FR" b="1" dirty="0"/>
              <a:t>Implication effective des PAP + CL et leurs savoirs</a:t>
            </a:r>
            <a:r>
              <a:rPr lang="fr-FR" dirty="0"/>
              <a:t>, avec reconnaissance de leurs droits et savoirs</a:t>
            </a:r>
          </a:p>
          <a:p>
            <a:pPr marL="310896" lvl="2" indent="0">
              <a:buNone/>
            </a:pPr>
            <a:endParaRPr lang="en-US" dirty="0"/>
          </a:p>
          <a:p>
            <a:pPr>
              <a:lnSpc>
                <a:spcPct val="100000"/>
              </a:lnSpc>
              <a:spcBef>
                <a:spcPts val="0"/>
              </a:spcBef>
            </a:pPr>
            <a:endParaRPr lang="en-US" dirty="0"/>
          </a:p>
        </p:txBody>
      </p:sp>
      <p:pic>
        <p:nvPicPr>
          <p:cNvPr id="9" name="Picture 1027">
            <a:extLst>
              <a:ext uri="{FF2B5EF4-FFF2-40B4-BE49-F238E27FC236}">
                <a16:creationId xmlns:a16="http://schemas.microsoft.com/office/drawing/2014/main" xmlns="" id="{04702808-1D79-11F5-AF42-EE49F53F2D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0" y="0"/>
            <a:ext cx="1607087" cy="26717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570856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2000" fill="hold"/>
                                        <p:tgtEl>
                                          <p:spTgt spid="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31A8B5C-EC38-3ACA-A4E7-38532094E4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D110F0FB-DF34-A760-46EC-BF4B3BBF6DCC}"/>
              </a:ext>
            </a:extLst>
          </p:cNvPr>
          <p:cNvSpPr>
            <a:spLocks noGrp="1"/>
          </p:cNvSpPr>
          <p:nvPr>
            <p:ph type="title"/>
          </p:nvPr>
        </p:nvSpPr>
        <p:spPr>
          <a:xfrm>
            <a:off x="594360" y="278129"/>
            <a:ext cx="9778365" cy="1494596"/>
          </a:xfrm>
        </p:spPr>
        <p:txBody>
          <a:bodyPr/>
          <a:lstStyle/>
          <a:p>
            <a:r>
              <a:rPr lang="fr-FR" dirty="0"/>
              <a:t>1. Financements durables</a:t>
            </a:r>
            <a:endParaRPr lang="en-US" dirty="0"/>
          </a:p>
        </p:txBody>
      </p:sp>
      <p:sp>
        <p:nvSpPr>
          <p:cNvPr id="3" name="Content Placeholder 2">
            <a:extLst>
              <a:ext uri="{FF2B5EF4-FFF2-40B4-BE49-F238E27FC236}">
                <a16:creationId xmlns:a16="http://schemas.microsoft.com/office/drawing/2014/main" xmlns="" id="{91D268DE-E532-3C65-6EBF-889DD43C0C8D}"/>
              </a:ext>
            </a:extLst>
          </p:cNvPr>
          <p:cNvSpPr>
            <a:spLocks noGrp="1"/>
          </p:cNvSpPr>
          <p:nvPr>
            <p:ph sz="quarter" idx="15"/>
          </p:nvPr>
        </p:nvSpPr>
        <p:spPr>
          <a:xfrm>
            <a:off x="618022" y="2412805"/>
            <a:ext cx="10955956" cy="4064195"/>
          </a:xfrm>
          <a:solidFill>
            <a:schemeClr val="accent1">
              <a:lumMod val="20000"/>
              <a:lumOff val="80000"/>
            </a:schemeClr>
          </a:solidFill>
        </p:spPr>
        <p:txBody>
          <a:bodyPr>
            <a:noAutofit/>
          </a:bodyPr>
          <a:lstStyle/>
          <a:p>
            <a:r>
              <a:rPr lang="fr-FR" b="1" dirty="0"/>
              <a:t>Assurer la mise en œuvre par un financement à la hauteur des enjeux</a:t>
            </a:r>
            <a:endParaRPr lang="en-US" dirty="0"/>
          </a:p>
          <a:p>
            <a:pPr marL="626364" lvl="1" indent="-342900">
              <a:buFont typeface="Wingdings" panose="05000000000000000000" pitchFamily="2" charset="2"/>
              <a:buChar char="§"/>
            </a:pPr>
            <a:r>
              <a:rPr lang="fr-FR" b="1" dirty="0"/>
              <a:t>Ressources publiques internes</a:t>
            </a:r>
            <a:r>
              <a:rPr lang="fr-FR" dirty="0"/>
              <a:t> : budgets ministériels, taxes écologiques, financements provinciaux</a:t>
            </a:r>
            <a:endParaRPr lang="en-US" dirty="0"/>
          </a:p>
          <a:p>
            <a:pPr marL="626364" lvl="1" indent="-342900">
              <a:buFont typeface="Wingdings" panose="05000000000000000000" pitchFamily="2" charset="2"/>
              <a:buChar char="§"/>
            </a:pPr>
            <a:r>
              <a:rPr lang="en-US" b="1" dirty="0" err="1"/>
              <a:t>Financements</a:t>
            </a:r>
            <a:r>
              <a:rPr lang="en-US" b="1" dirty="0"/>
              <a:t> </a:t>
            </a:r>
            <a:r>
              <a:rPr lang="en-US" b="1" dirty="0" err="1"/>
              <a:t>internationaux</a:t>
            </a:r>
            <a:r>
              <a:rPr lang="en-US" dirty="0"/>
              <a:t> : FEM, Bezos Earth Fund, FVC, CAFI, KfW, etc.</a:t>
            </a:r>
          </a:p>
          <a:p>
            <a:pPr marL="626364" lvl="1" indent="-342900">
              <a:buFont typeface="Wingdings" panose="05000000000000000000" pitchFamily="2" charset="2"/>
              <a:buChar char="§"/>
            </a:pPr>
            <a:r>
              <a:rPr lang="en-US" b="1" dirty="0" err="1"/>
              <a:t>Mécanismes</a:t>
            </a:r>
            <a:r>
              <a:rPr lang="en-US" b="1" dirty="0"/>
              <a:t> </a:t>
            </a:r>
            <a:r>
              <a:rPr lang="en-US" b="1" dirty="0" err="1"/>
              <a:t>innovants</a:t>
            </a:r>
            <a:r>
              <a:rPr lang="en-US" dirty="0"/>
              <a:t> :</a:t>
            </a:r>
          </a:p>
          <a:p>
            <a:pPr lvl="3">
              <a:buFont typeface="Courier New" panose="02070309020205020404" pitchFamily="49" charset="0"/>
              <a:buChar char="o"/>
            </a:pPr>
            <a:r>
              <a:rPr lang="en-US" dirty="0" err="1"/>
              <a:t>Crédits</a:t>
            </a:r>
            <a:r>
              <a:rPr lang="en-US" dirty="0"/>
              <a:t> </a:t>
            </a:r>
            <a:r>
              <a:rPr lang="en-US" dirty="0" err="1"/>
              <a:t>biodiversité</a:t>
            </a:r>
            <a:endParaRPr lang="en-US" dirty="0"/>
          </a:p>
          <a:p>
            <a:pPr lvl="3">
              <a:buFont typeface="Courier New" panose="02070309020205020404" pitchFamily="49" charset="0"/>
              <a:buChar char="o"/>
            </a:pPr>
            <a:r>
              <a:rPr lang="en-US" dirty="0"/>
              <a:t>Fonds </a:t>
            </a:r>
            <a:r>
              <a:rPr lang="en-US" dirty="0" err="1"/>
              <a:t>fiduciaires</a:t>
            </a:r>
            <a:r>
              <a:rPr lang="en-US" dirty="0"/>
              <a:t> </a:t>
            </a:r>
            <a:r>
              <a:rPr lang="en-US" dirty="0" err="1"/>
              <a:t>nationaux</a:t>
            </a:r>
            <a:r>
              <a:rPr lang="en-US" dirty="0"/>
              <a:t> </a:t>
            </a:r>
            <a:r>
              <a:rPr lang="en-US" dirty="0" err="1"/>
              <a:t>ou</a:t>
            </a:r>
            <a:r>
              <a:rPr lang="en-US" dirty="0"/>
              <a:t> </a:t>
            </a:r>
            <a:r>
              <a:rPr lang="en-US" dirty="0" err="1"/>
              <a:t>mixtes</a:t>
            </a:r>
            <a:endParaRPr lang="en-US" dirty="0"/>
          </a:p>
          <a:p>
            <a:pPr lvl="3">
              <a:buFont typeface="Courier New" panose="02070309020205020404" pitchFamily="49" charset="0"/>
              <a:buChar char="o"/>
            </a:pPr>
            <a:r>
              <a:rPr lang="fr-FR" dirty="0"/>
              <a:t>Paiements pour services écosystémiques (PSE)</a:t>
            </a:r>
            <a:endParaRPr lang="en-US" dirty="0"/>
          </a:p>
          <a:p>
            <a:pPr>
              <a:lnSpc>
                <a:spcPct val="100000"/>
              </a:lnSpc>
              <a:spcBef>
                <a:spcPts val="0"/>
              </a:spcBef>
            </a:pPr>
            <a:endParaRPr lang="en-US" dirty="0"/>
          </a:p>
        </p:txBody>
      </p:sp>
      <p:pic>
        <p:nvPicPr>
          <p:cNvPr id="2050" name="Picture 2" descr="Franc congolais 1280x720 1">
            <a:extLst>
              <a:ext uri="{FF2B5EF4-FFF2-40B4-BE49-F238E27FC236}">
                <a16:creationId xmlns:a16="http://schemas.microsoft.com/office/drawing/2014/main" xmlns="" id="{FA16CA9D-E339-5BA7-0284-DF1248EE684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91500" y="4569069"/>
            <a:ext cx="3798276" cy="213653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A00C3780-91B6-12B9-E873-EB93362D7EC8}"/>
              </a:ext>
            </a:extLst>
          </p:cNvPr>
          <p:cNvSpPr txBox="1"/>
          <p:nvPr/>
        </p:nvSpPr>
        <p:spPr>
          <a:xfrm>
            <a:off x="8191500" y="6705599"/>
            <a:ext cx="3798276" cy="184666"/>
          </a:xfrm>
          <a:prstGeom prst="rect">
            <a:avLst/>
          </a:prstGeom>
          <a:noFill/>
        </p:spPr>
        <p:txBody>
          <a:bodyPr wrap="square" rtlCol="0">
            <a:spAutoFit/>
          </a:bodyPr>
          <a:lstStyle/>
          <a:p>
            <a:r>
              <a:rPr lang="en-US" sz="600" dirty="0">
                <a:solidFill>
                  <a:schemeClr val="bg1"/>
                </a:solidFill>
              </a:rPr>
              <a:t>https://zoom-eco.net/a-la-une/rdc-le-franc-congolais-sest-apprecie-de-23-face-au-dollar-a-fin-mai-2020-raisons/</a:t>
            </a:r>
          </a:p>
        </p:txBody>
      </p:sp>
    </p:spTree>
    <p:extLst>
      <p:ext uri="{BB962C8B-B14F-4D97-AF65-F5344CB8AC3E}">
        <p14:creationId xmlns:p14="http://schemas.microsoft.com/office/powerpoint/2010/main" val="40439647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A15A446-757C-EA8E-ACA8-CCF457516A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A1CBA8B6-A375-B247-4B62-DE810A30CD04}"/>
              </a:ext>
            </a:extLst>
          </p:cNvPr>
          <p:cNvSpPr>
            <a:spLocks noGrp="1"/>
          </p:cNvSpPr>
          <p:nvPr>
            <p:ph type="title"/>
          </p:nvPr>
        </p:nvSpPr>
        <p:spPr>
          <a:xfrm>
            <a:off x="594360" y="278129"/>
            <a:ext cx="9778365" cy="1494596"/>
          </a:xfrm>
        </p:spPr>
        <p:txBody>
          <a:bodyPr/>
          <a:lstStyle/>
          <a:p>
            <a:r>
              <a:rPr lang="fr-FR" dirty="0"/>
              <a:t>2.Transformation des mentalités</a:t>
            </a:r>
            <a:endParaRPr lang="en-US" dirty="0"/>
          </a:p>
        </p:txBody>
      </p:sp>
      <p:sp>
        <p:nvSpPr>
          <p:cNvPr id="3" name="Content Placeholder 2">
            <a:extLst>
              <a:ext uri="{FF2B5EF4-FFF2-40B4-BE49-F238E27FC236}">
                <a16:creationId xmlns:a16="http://schemas.microsoft.com/office/drawing/2014/main" xmlns="" id="{C8DE82CB-8F3D-8ECD-3A4D-5B538D8B2F23}"/>
              </a:ext>
            </a:extLst>
          </p:cNvPr>
          <p:cNvSpPr>
            <a:spLocks noGrp="1"/>
          </p:cNvSpPr>
          <p:nvPr>
            <p:ph sz="quarter" idx="15"/>
          </p:nvPr>
        </p:nvSpPr>
        <p:spPr>
          <a:xfrm>
            <a:off x="594360" y="2412805"/>
            <a:ext cx="10955956" cy="2832963"/>
          </a:xfrm>
          <a:solidFill>
            <a:schemeClr val="accent1">
              <a:lumMod val="20000"/>
              <a:lumOff val="80000"/>
            </a:schemeClr>
          </a:solidFill>
        </p:spPr>
        <p:txBody>
          <a:bodyPr>
            <a:noAutofit/>
          </a:bodyPr>
          <a:lstStyle/>
          <a:p>
            <a:r>
              <a:rPr lang="fr-FR" b="1" dirty="0"/>
              <a:t>Faire évoluer les perceptions pour changer les comportements</a:t>
            </a:r>
            <a:endParaRPr lang="en-US" dirty="0"/>
          </a:p>
          <a:p>
            <a:pPr marL="626364" lvl="1" indent="-342900">
              <a:buFont typeface="Wingdings" panose="05000000000000000000" pitchFamily="2" charset="2"/>
              <a:buChar char="§"/>
            </a:pPr>
            <a:r>
              <a:rPr lang="fr-FR" dirty="0"/>
              <a:t>Reconnaître la </a:t>
            </a:r>
            <a:r>
              <a:rPr lang="fr-FR" b="1" dirty="0"/>
              <a:t>biodiversité comme un capital</a:t>
            </a:r>
            <a:r>
              <a:rPr lang="fr-FR" dirty="0"/>
              <a:t> stratégique, non un obstacle ou perte de temps</a:t>
            </a:r>
            <a:endParaRPr lang="en-US" dirty="0"/>
          </a:p>
          <a:p>
            <a:pPr marL="626364" lvl="1" indent="-342900">
              <a:buFont typeface="Wingdings" panose="05000000000000000000" pitchFamily="2" charset="2"/>
              <a:buChar char="§"/>
            </a:pPr>
            <a:r>
              <a:rPr lang="fr-FR" dirty="0"/>
              <a:t>Mener des </a:t>
            </a:r>
            <a:r>
              <a:rPr lang="fr-FR" b="1" dirty="0"/>
              <a:t>campagnes ciblées</a:t>
            </a:r>
            <a:r>
              <a:rPr lang="fr-FR" dirty="0"/>
              <a:t> : jeunes, parlementaires, leaders religieux et coutumiers, influenceurs</a:t>
            </a:r>
            <a:endParaRPr lang="en-US" dirty="0"/>
          </a:p>
          <a:p>
            <a:pPr marL="626364" lvl="1" indent="-342900">
              <a:buFont typeface="Wingdings" panose="05000000000000000000" pitchFamily="2" charset="2"/>
              <a:buChar char="§"/>
            </a:pPr>
            <a:r>
              <a:rPr lang="fr-FR" b="1" dirty="0"/>
              <a:t>Intégrer la biodiversité dans les curricula scolaires et universitaires</a:t>
            </a:r>
            <a:endParaRPr lang="en-US" dirty="0"/>
          </a:p>
          <a:p>
            <a:pPr marL="626364" lvl="1" indent="-342900">
              <a:buFont typeface="Wingdings" panose="05000000000000000000" pitchFamily="2" charset="2"/>
              <a:buChar char="§"/>
            </a:pPr>
            <a:r>
              <a:rPr lang="fr-FR" dirty="0"/>
              <a:t>Promouvoir de </a:t>
            </a:r>
            <a:r>
              <a:rPr lang="fr-FR" b="1" dirty="0"/>
              <a:t>nouveaux récits de fierté et d’avenir</a:t>
            </a:r>
            <a:r>
              <a:rPr lang="fr-FR" dirty="0"/>
              <a:t> autour de la nature</a:t>
            </a:r>
            <a:endParaRPr lang="en-US" dirty="0"/>
          </a:p>
          <a:p>
            <a:pPr>
              <a:lnSpc>
                <a:spcPct val="100000"/>
              </a:lnSpc>
              <a:spcBef>
                <a:spcPts val="0"/>
              </a:spcBef>
            </a:pPr>
            <a:endParaRPr lang="en-US" dirty="0"/>
          </a:p>
        </p:txBody>
      </p:sp>
      <p:pic>
        <p:nvPicPr>
          <p:cNvPr id="10242" name="Picture 2" descr="Drapeau national de la République démocratique du Congo en forme de ...">
            <a:extLst>
              <a:ext uri="{FF2B5EF4-FFF2-40B4-BE49-F238E27FC236}">
                <a16:creationId xmlns:a16="http://schemas.microsoft.com/office/drawing/2014/main" xmlns="" id="{0985F092-DE8E-7A63-9C3C-C2F0C1D596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7755" y="4146658"/>
            <a:ext cx="2409092" cy="249437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xmlns="" id="{F63242B9-F861-CF87-A38C-A50580BFBC80}"/>
              </a:ext>
            </a:extLst>
          </p:cNvPr>
          <p:cNvSpPr txBox="1"/>
          <p:nvPr/>
        </p:nvSpPr>
        <p:spPr>
          <a:xfrm>
            <a:off x="9554308" y="6389077"/>
            <a:ext cx="2450123" cy="369332"/>
          </a:xfrm>
          <a:prstGeom prst="rect">
            <a:avLst/>
          </a:prstGeom>
          <a:solidFill>
            <a:schemeClr val="tx1"/>
          </a:solidFill>
        </p:spPr>
        <p:txBody>
          <a:bodyPr wrap="square" rtlCol="0">
            <a:spAutoFit/>
          </a:bodyPr>
          <a:lstStyle/>
          <a:p>
            <a:r>
              <a:rPr lang="en-US" sz="600" dirty="0">
                <a:solidFill>
                  <a:schemeClr val="tx1">
                    <a:lumMod val="65000"/>
                  </a:schemeClr>
                </a:solidFill>
              </a:rPr>
              <a:t>https://www.alamyimages.fr/drapeau-national-de-la-republique-democratique-du-congo-en-forme-de-coeur-et-l-inscription-j-aime-le-congo-illustration-vectorielle-image342906072.html</a:t>
            </a:r>
          </a:p>
        </p:txBody>
      </p:sp>
    </p:spTree>
    <p:extLst>
      <p:ext uri="{BB962C8B-B14F-4D97-AF65-F5344CB8AC3E}">
        <p14:creationId xmlns:p14="http://schemas.microsoft.com/office/powerpoint/2010/main" val="40927256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AB41375-895B-DD8E-61AB-39A60EF947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EB921580-0014-39CD-8A74-FFF0FC4B6235}"/>
              </a:ext>
            </a:extLst>
          </p:cNvPr>
          <p:cNvSpPr>
            <a:spLocks noGrp="1"/>
          </p:cNvSpPr>
          <p:nvPr>
            <p:ph type="title"/>
          </p:nvPr>
        </p:nvSpPr>
        <p:spPr>
          <a:xfrm>
            <a:off x="594360" y="278129"/>
            <a:ext cx="9778365" cy="1494596"/>
          </a:xfrm>
        </p:spPr>
        <p:txBody>
          <a:bodyPr/>
          <a:lstStyle/>
          <a:p>
            <a:r>
              <a:rPr lang="fr-FR" dirty="0"/>
              <a:t>3. Communication et valorisation des bénéfices</a:t>
            </a:r>
            <a:endParaRPr lang="en-US" dirty="0"/>
          </a:p>
        </p:txBody>
      </p:sp>
      <p:sp>
        <p:nvSpPr>
          <p:cNvPr id="3" name="Content Placeholder 2">
            <a:extLst>
              <a:ext uri="{FF2B5EF4-FFF2-40B4-BE49-F238E27FC236}">
                <a16:creationId xmlns:a16="http://schemas.microsoft.com/office/drawing/2014/main" xmlns="" id="{AED45BF0-C19D-091C-1B2D-0FE2F903EFEC}"/>
              </a:ext>
            </a:extLst>
          </p:cNvPr>
          <p:cNvSpPr>
            <a:spLocks noGrp="1"/>
          </p:cNvSpPr>
          <p:nvPr>
            <p:ph sz="quarter" idx="15"/>
          </p:nvPr>
        </p:nvSpPr>
        <p:spPr>
          <a:xfrm>
            <a:off x="4888522" y="2412805"/>
            <a:ext cx="6661793" cy="3648026"/>
          </a:xfrm>
          <a:solidFill>
            <a:schemeClr val="accent1">
              <a:lumMod val="20000"/>
              <a:lumOff val="80000"/>
            </a:schemeClr>
          </a:solidFill>
        </p:spPr>
        <p:txBody>
          <a:bodyPr>
            <a:noAutofit/>
          </a:bodyPr>
          <a:lstStyle/>
          <a:p>
            <a:r>
              <a:rPr lang="fr-FR" b="1" dirty="0"/>
              <a:t>Faire de la biodiversité une fierté nationale et un moteur économique</a:t>
            </a:r>
            <a:endParaRPr lang="en-US" dirty="0"/>
          </a:p>
          <a:p>
            <a:pPr marL="626364" lvl="1" indent="-342900">
              <a:buFont typeface="Wingdings" panose="05000000000000000000" pitchFamily="2" charset="2"/>
              <a:buChar char="§"/>
            </a:pPr>
            <a:r>
              <a:rPr lang="fr-FR" dirty="0"/>
              <a:t>Promouvoir l’</a:t>
            </a:r>
            <a:r>
              <a:rPr lang="fr-FR" b="1" dirty="0"/>
              <a:t>écotourisme</a:t>
            </a:r>
            <a:r>
              <a:rPr lang="fr-FR" dirty="0"/>
              <a:t>, les </a:t>
            </a:r>
            <a:r>
              <a:rPr lang="fr-FR" b="1" dirty="0"/>
              <a:t>produits biologiques</a:t>
            </a:r>
            <a:r>
              <a:rPr lang="fr-FR" dirty="0"/>
              <a:t>, les </a:t>
            </a:r>
            <a:r>
              <a:rPr lang="fr-FR" b="1" dirty="0"/>
              <a:t>filières durables</a:t>
            </a:r>
            <a:endParaRPr lang="en-US" dirty="0"/>
          </a:p>
          <a:p>
            <a:pPr marL="626364" lvl="1" indent="-342900">
              <a:buFont typeface="Wingdings" panose="05000000000000000000" pitchFamily="2" charset="2"/>
              <a:buChar char="§"/>
            </a:pPr>
            <a:r>
              <a:rPr lang="fr-FR" dirty="0"/>
              <a:t>Utiliser les </a:t>
            </a:r>
            <a:r>
              <a:rPr lang="fr-FR" b="1" dirty="0"/>
              <a:t>médias</a:t>
            </a:r>
            <a:r>
              <a:rPr lang="fr-FR" dirty="0"/>
              <a:t>, les </a:t>
            </a:r>
            <a:r>
              <a:rPr lang="fr-FR" b="1" dirty="0"/>
              <a:t>foires</a:t>
            </a:r>
            <a:r>
              <a:rPr lang="fr-FR" dirty="0"/>
              <a:t>, les </a:t>
            </a:r>
            <a:r>
              <a:rPr lang="fr-FR" b="1" dirty="0"/>
              <a:t>réseaux sociaux</a:t>
            </a:r>
            <a:r>
              <a:rPr lang="fr-FR" dirty="0"/>
              <a:t>, les </a:t>
            </a:r>
            <a:r>
              <a:rPr lang="fr-FR" b="1" dirty="0"/>
              <a:t>programmes éducatifs</a:t>
            </a:r>
            <a:endParaRPr lang="en-US" dirty="0"/>
          </a:p>
          <a:p>
            <a:pPr marL="626364" lvl="1" indent="-342900">
              <a:buFont typeface="Wingdings" panose="05000000000000000000" pitchFamily="2" charset="2"/>
              <a:buChar char="§"/>
            </a:pPr>
            <a:r>
              <a:rPr lang="fr-FR" dirty="0"/>
              <a:t>Mettre en lumière les </a:t>
            </a:r>
            <a:r>
              <a:rPr lang="fr-FR" b="1" dirty="0"/>
              <a:t>réussites locales</a:t>
            </a:r>
            <a:r>
              <a:rPr lang="fr-FR" dirty="0"/>
              <a:t> pour inspirer les décideurs, les jeunes, les communautés</a:t>
            </a:r>
            <a:endParaRPr lang="en-US" dirty="0"/>
          </a:p>
        </p:txBody>
      </p:sp>
      <p:pic>
        <p:nvPicPr>
          <p:cNvPr id="9220" name="Picture 4" descr="Naturel cd RDC déforestation et braconnage, deux armes contre les Okapis">
            <a:extLst>
              <a:ext uri="{FF2B5EF4-FFF2-40B4-BE49-F238E27FC236}">
                <a16:creationId xmlns:a16="http://schemas.microsoft.com/office/drawing/2014/main" xmlns="" id="{1925CA08-154E-E9F4-1993-6160B349AE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8" t="961" r="22016" b="1"/>
          <a:stretch>
            <a:fillRect/>
          </a:stretch>
        </p:blipFill>
        <p:spPr bwMode="auto">
          <a:xfrm>
            <a:off x="287216" y="2579077"/>
            <a:ext cx="4394447" cy="348175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xmlns="" id="{0872D184-2039-BCDC-A022-1D8018A1FB47}"/>
              </a:ext>
            </a:extLst>
          </p:cNvPr>
          <p:cNvSpPr txBox="1"/>
          <p:nvPr/>
        </p:nvSpPr>
        <p:spPr>
          <a:xfrm>
            <a:off x="287216" y="5694347"/>
            <a:ext cx="4394447" cy="276999"/>
          </a:xfrm>
          <a:prstGeom prst="rect">
            <a:avLst/>
          </a:prstGeom>
          <a:noFill/>
        </p:spPr>
        <p:txBody>
          <a:bodyPr wrap="square">
            <a:spAutoFit/>
          </a:bodyPr>
          <a:lstStyle/>
          <a:p>
            <a:r>
              <a:rPr lang="en-US" sz="600" dirty="0"/>
              <a:t>https://naturelcd.net/2022/12/20/rdc-parc-de-maikoplaidoyer-pour-la-creation-dun-couloir-ecologique-avec-la-reserve-de-faune-a-okapi-pour-lutter-contre-le-braconnage/</a:t>
            </a:r>
          </a:p>
        </p:txBody>
      </p:sp>
    </p:spTree>
    <p:extLst>
      <p:ext uri="{BB962C8B-B14F-4D97-AF65-F5344CB8AC3E}">
        <p14:creationId xmlns:p14="http://schemas.microsoft.com/office/powerpoint/2010/main" val="31239974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CA8F56D-9F66-8478-4B1F-969183B4A3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023F7F10-E4EA-65B0-41A9-8A108689C03E}"/>
              </a:ext>
            </a:extLst>
          </p:cNvPr>
          <p:cNvSpPr>
            <a:spLocks noGrp="1"/>
          </p:cNvSpPr>
          <p:nvPr>
            <p:ph type="title"/>
          </p:nvPr>
        </p:nvSpPr>
        <p:spPr>
          <a:xfrm>
            <a:off x="594360" y="278129"/>
            <a:ext cx="9778365" cy="1494596"/>
          </a:xfrm>
        </p:spPr>
        <p:txBody>
          <a:bodyPr/>
          <a:lstStyle/>
          <a:p>
            <a:r>
              <a:rPr lang="fr-FR" dirty="0"/>
              <a:t>4. Production et gestion des données</a:t>
            </a:r>
            <a:endParaRPr lang="en-US" dirty="0"/>
          </a:p>
        </p:txBody>
      </p:sp>
      <p:sp>
        <p:nvSpPr>
          <p:cNvPr id="3" name="Content Placeholder 2">
            <a:extLst>
              <a:ext uri="{FF2B5EF4-FFF2-40B4-BE49-F238E27FC236}">
                <a16:creationId xmlns:a16="http://schemas.microsoft.com/office/drawing/2014/main" xmlns="" id="{F8C75178-480D-CA9F-FCBE-4AE367BF7CE9}"/>
              </a:ext>
            </a:extLst>
          </p:cNvPr>
          <p:cNvSpPr>
            <a:spLocks noGrp="1"/>
          </p:cNvSpPr>
          <p:nvPr>
            <p:ph sz="quarter" idx="15"/>
          </p:nvPr>
        </p:nvSpPr>
        <p:spPr>
          <a:xfrm>
            <a:off x="594360" y="2412805"/>
            <a:ext cx="7834532" cy="3425287"/>
          </a:xfrm>
          <a:solidFill>
            <a:schemeClr val="accent1">
              <a:lumMod val="20000"/>
              <a:lumOff val="80000"/>
            </a:schemeClr>
          </a:solidFill>
        </p:spPr>
        <p:txBody>
          <a:bodyPr>
            <a:noAutofit/>
          </a:bodyPr>
          <a:lstStyle/>
          <a:p>
            <a:r>
              <a:rPr lang="fr-FR" b="1" dirty="0"/>
              <a:t>Une stratégie fondée sur la connaissance et l’accès à l’information</a:t>
            </a:r>
            <a:endParaRPr lang="en-US" dirty="0"/>
          </a:p>
          <a:p>
            <a:pPr marL="626364" lvl="1" indent="-342900">
              <a:buFont typeface="Wingdings" panose="05000000000000000000" pitchFamily="2" charset="2"/>
              <a:buChar char="§"/>
            </a:pPr>
            <a:r>
              <a:rPr lang="fr-FR" dirty="0"/>
              <a:t>Renforcer les </a:t>
            </a:r>
            <a:r>
              <a:rPr lang="fr-FR" b="1" dirty="0"/>
              <a:t>capacités nationales et provinciales</a:t>
            </a:r>
            <a:r>
              <a:rPr lang="fr-FR" dirty="0"/>
              <a:t> de collecte, d’analyse et de diffusion des données</a:t>
            </a:r>
          </a:p>
          <a:p>
            <a:pPr marL="626364" lvl="1" indent="-342900">
              <a:buFont typeface="Wingdings" panose="05000000000000000000" pitchFamily="2" charset="2"/>
              <a:buChar char="§"/>
            </a:pPr>
            <a:r>
              <a:rPr lang="fr-FR" dirty="0"/>
              <a:t>Soutenir la </a:t>
            </a:r>
            <a:r>
              <a:rPr lang="fr-FR" b="1" dirty="0"/>
              <a:t>recherche nationale</a:t>
            </a:r>
            <a:r>
              <a:rPr lang="fr-FR" dirty="0"/>
              <a:t> : universités, CRSN, INERA, </a:t>
            </a:r>
            <a:br>
              <a:rPr lang="fr-FR" dirty="0"/>
            </a:br>
            <a:r>
              <a:rPr lang="fr-FR" dirty="0"/>
              <a:t>institutions spécialisées</a:t>
            </a:r>
          </a:p>
          <a:p>
            <a:pPr marL="626364" lvl="1" indent="-342900">
              <a:buFont typeface="Wingdings" panose="05000000000000000000" pitchFamily="2" charset="2"/>
              <a:buChar char="§"/>
            </a:pPr>
            <a:r>
              <a:rPr lang="fr-FR" dirty="0"/>
              <a:t>Développer des </a:t>
            </a:r>
            <a:r>
              <a:rPr lang="fr-FR" b="1" dirty="0"/>
              <a:t>bases de données ouvertes</a:t>
            </a:r>
            <a:r>
              <a:rPr lang="fr-FR" dirty="0"/>
              <a:t>, accessibles </a:t>
            </a:r>
            <a:br>
              <a:rPr lang="fr-FR" dirty="0"/>
            </a:br>
            <a:r>
              <a:rPr lang="fr-FR" dirty="0"/>
              <a:t>via le </a:t>
            </a:r>
            <a:r>
              <a:rPr lang="fr-FR" b="1" dirty="0"/>
              <a:t>Centre d’échange d’informations (CHM)</a:t>
            </a:r>
            <a:endParaRPr lang="en-US" dirty="0"/>
          </a:p>
          <a:p>
            <a:pPr lvl="1" indent="0">
              <a:buNone/>
            </a:pPr>
            <a:endParaRPr lang="en-US" dirty="0"/>
          </a:p>
          <a:p>
            <a:pPr marL="626364" lvl="1" indent="-342900">
              <a:buFont typeface="Wingdings" panose="05000000000000000000" pitchFamily="2" charset="2"/>
              <a:buChar char="§"/>
            </a:pPr>
            <a:endParaRPr lang="en-US" dirty="0"/>
          </a:p>
          <a:p>
            <a:pPr>
              <a:lnSpc>
                <a:spcPct val="100000"/>
              </a:lnSpc>
              <a:spcBef>
                <a:spcPts val="0"/>
              </a:spcBef>
            </a:pPr>
            <a:endParaRPr lang="en-US" dirty="0"/>
          </a:p>
        </p:txBody>
      </p:sp>
      <p:pic>
        <p:nvPicPr>
          <p:cNvPr id="4098" name="Picture 2" descr="Bâtiment réhabilité du CSB - Bâtiment réhabilité du CSB">
            <a:extLst>
              <a:ext uri="{FF2B5EF4-FFF2-40B4-BE49-F238E27FC236}">
                <a16:creationId xmlns:a16="http://schemas.microsoft.com/office/drawing/2014/main" xmlns="" id="{8336821A-BD87-3D55-B51D-9049A7AD119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71692" y="3983538"/>
            <a:ext cx="4075113" cy="271716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8396B180-7980-BB5C-0425-65F0B97F176B}"/>
              </a:ext>
            </a:extLst>
          </p:cNvPr>
          <p:cNvSpPr txBox="1"/>
          <p:nvPr/>
        </p:nvSpPr>
        <p:spPr>
          <a:xfrm>
            <a:off x="7971692" y="6564923"/>
            <a:ext cx="4075113" cy="184666"/>
          </a:xfrm>
          <a:prstGeom prst="rect">
            <a:avLst/>
          </a:prstGeom>
          <a:noFill/>
        </p:spPr>
        <p:txBody>
          <a:bodyPr wrap="square" rtlCol="0">
            <a:spAutoFit/>
          </a:bodyPr>
          <a:lstStyle/>
          <a:p>
            <a:pPr algn="ctr"/>
            <a:r>
              <a:rPr lang="en-US" sz="600" dirty="0">
                <a:solidFill>
                  <a:srgbClr val="FFC000"/>
                </a:solidFill>
              </a:rPr>
              <a:t>https://centresurveillancebiodiversite.org/galerie/</a:t>
            </a:r>
          </a:p>
        </p:txBody>
      </p:sp>
    </p:spTree>
    <p:extLst>
      <p:ext uri="{BB962C8B-B14F-4D97-AF65-F5344CB8AC3E}">
        <p14:creationId xmlns:p14="http://schemas.microsoft.com/office/powerpoint/2010/main" val="11760059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571667F-D75D-2080-DC59-E2FB72935B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AD16ECF4-AACC-8B4B-B7A6-0D796F78B6EB}"/>
              </a:ext>
            </a:extLst>
          </p:cNvPr>
          <p:cNvSpPr>
            <a:spLocks noGrp="1"/>
          </p:cNvSpPr>
          <p:nvPr>
            <p:ph type="title"/>
          </p:nvPr>
        </p:nvSpPr>
        <p:spPr>
          <a:xfrm>
            <a:off x="594360" y="278129"/>
            <a:ext cx="9778365" cy="1494596"/>
          </a:xfrm>
        </p:spPr>
        <p:txBody>
          <a:bodyPr/>
          <a:lstStyle/>
          <a:p>
            <a:r>
              <a:rPr lang="fr-FR" dirty="0"/>
              <a:t>5. Mobilisation politique à tous les niveaux</a:t>
            </a:r>
            <a:endParaRPr lang="en-US" dirty="0"/>
          </a:p>
        </p:txBody>
      </p:sp>
      <p:sp>
        <p:nvSpPr>
          <p:cNvPr id="3" name="Content Placeholder 2">
            <a:extLst>
              <a:ext uri="{FF2B5EF4-FFF2-40B4-BE49-F238E27FC236}">
                <a16:creationId xmlns:a16="http://schemas.microsoft.com/office/drawing/2014/main" xmlns="" id="{353577A9-87DF-7C0F-83D0-36A1CE7DA14C}"/>
              </a:ext>
            </a:extLst>
          </p:cNvPr>
          <p:cNvSpPr>
            <a:spLocks noGrp="1"/>
          </p:cNvSpPr>
          <p:nvPr>
            <p:ph sz="quarter" idx="15"/>
          </p:nvPr>
        </p:nvSpPr>
        <p:spPr>
          <a:xfrm>
            <a:off x="594361" y="2412806"/>
            <a:ext cx="8374902" cy="2979810"/>
          </a:xfrm>
          <a:solidFill>
            <a:schemeClr val="accent1">
              <a:lumMod val="20000"/>
              <a:lumOff val="80000"/>
            </a:schemeClr>
          </a:solidFill>
        </p:spPr>
        <p:txBody>
          <a:bodyPr>
            <a:noAutofit/>
          </a:bodyPr>
          <a:lstStyle/>
          <a:p>
            <a:r>
              <a:rPr lang="fr-FR" b="1" dirty="0"/>
              <a:t>Un leadership politique fort, au cœur de la réussite</a:t>
            </a:r>
            <a:endParaRPr lang="en-US" dirty="0"/>
          </a:p>
          <a:p>
            <a:pPr marL="626364" lvl="1" indent="-342900">
              <a:buFont typeface="Wingdings" panose="05000000000000000000" pitchFamily="2" charset="2"/>
              <a:buChar char="§"/>
            </a:pPr>
            <a:r>
              <a:rPr lang="fr-FR" dirty="0"/>
              <a:t>Intégrer la </a:t>
            </a:r>
            <a:r>
              <a:rPr lang="fr-FR" b="1" dirty="0"/>
              <a:t>biodiversité dans les priorités nationales et provinciales</a:t>
            </a:r>
            <a:endParaRPr lang="en-US" dirty="0"/>
          </a:p>
          <a:p>
            <a:pPr marL="626364" lvl="1" indent="-342900">
              <a:buFont typeface="Wingdings" panose="05000000000000000000" pitchFamily="2" charset="2"/>
              <a:buChar char="§"/>
            </a:pPr>
            <a:r>
              <a:rPr lang="fr-FR" dirty="0"/>
              <a:t>Renforcer le </a:t>
            </a:r>
            <a:r>
              <a:rPr lang="fr-FR" b="1" dirty="0"/>
              <a:t>rôle transversal des ministères</a:t>
            </a:r>
            <a:r>
              <a:rPr lang="fr-FR" dirty="0"/>
              <a:t> : Environnement, Plan, Intérieur, Développement rural, Finances, Santé, Défense, etc.</a:t>
            </a:r>
            <a:endParaRPr lang="en-US" dirty="0"/>
          </a:p>
          <a:p>
            <a:pPr marL="626364" lvl="1" indent="-342900">
              <a:buFont typeface="Wingdings" panose="05000000000000000000" pitchFamily="2" charset="2"/>
              <a:buChar char="§"/>
            </a:pPr>
            <a:r>
              <a:rPr lang="fr-FR" dirty="0"/>
              <a:t>Sensibiliser et impliquer : </a:t>
            </a:r>
            <a:r>
              <a:rPr lang="fr-FR" b="1" dirty="0"/>
              <a:t>Gouverneurs</a:t>
            </a:r>
            <a:r>
              <a:rPr lang="fr-FR" dirty="0"/>
              <a:t>, </a:t>
            </a:r>
            <a:r>
              <a:rPr lang="fr-FR" b="1" dirty="0"/>
              <a:t>Assemblées provinciales</a:t>
            </a:r>
            <a:r>
              <a:rPr lang="fr-FR" dirty="0"/>
              <a:t>, </a:t>
            </a:r>
            <a:r>
              <a:rPr lang="fr-FR" b="1" dirty="0"/>
              <a:t>Cours des comptes</a:t>
            </a:r>
            <a:r>
              <a:rPr lang="fr-FR" dirty="0"/>
              <a:t>, </a:t>
            </a:r>
            <a:r>
              <a:rPr lang="fr-FR" b="1" dirty="0"/>
              <a:t>Inspection générale des finances</a:t>
            </a:r>
            <a:endParaRPr lang="en-US" dirty="0"/>
          </a:p>
        </p:txBody>
      </p:sp>
      <p:pic>
        <p:nvPicPr>
          <p:cNvPr id="11270" name="Picture 6" descr="Ministère de l'Environnement, Développement Durable et Nouvelle Economie du Climat – République Démocratique du Congo">
            <a:extLst>
              <a:ext uri="{FF2B5EF4-FFF2-40B4-BE49-F238E27FC236}">
                <a16:creationId xmlns:a16="http://schemas.microsoft.com/office/drawing/2014/main" xmlns="" id="{E108AE82-82AA-E235-DA63-4340024CD67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2615"/>
          <a:stretch>
            <a:fillRect/>
          </a:stretch>
        </p:blipFill>
        <p:spPr bwMode="auto">
          <a:xfrm>
            <a:off x="8969262" y="3774831"/>
            <a:ext cx="3293231" cy="3083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84343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15D4884-E383-D99F-B4D6-B347766C03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69EE47A2-E719-D7D3-04A4-2E40EE520D0D}"/>
              </a:ext>
            </a:extLst>
          </p:cNvPr>
          <p:cNvSpPr>
            <a:spLocks noGrp="1"/>
          </p:cNvSpPr>
          <p:nvPr>
            <p:ph type="title"/>
          </p:nvPr>
        </p:nvSpPr>
        <p:spPr>
          <a:xfrm>
            <a:off x="594360" y="278129"/>
            <a:ext cx="9778365" cy="1494596"/>
          </a:xfrm>
        </p:spPr>
        <p:txBody>
          <a:bodyPr/>
          <a:lstStyle/>
          <a:p>
            <a:r>
              <a:rPr lang="fr-FR" dirty="0"/>
              <a:t>6. Organe de pilotage dédié et Gouvernance renforcée</a:t>
            </a:r>
            <a:endParaRPr lang="en-US" dirty="0"/>
          </a:p>
        </p:txBody>
      </p:sp>
      <p:sp>
        <p:nvSpPr>
          <p:cNvPr id="3" name="Content Placeholder 2">
            <a:extLst>
              <a:ext uri="{FF2B5EF4-FFF2-40B4-BE49-F238E27FC236}">
                <a16:creationId xmlns:a16="http://schemas.microsoft.com/office/drawing/2014/main" xmlns="" id="{C6CD6205-463A-DB8D-D79A-51DFCD1EB228}"/>
              </a:ext>
            </a:extLst>
          </p:cNvPr>
          <p:cNvSpPr>
            <a:spLocks noGrp="1"/>
          </p:cNvSpPr>
          <p:nvPr>
            <p:ph sz="quarter" idx="15"/>
          </p:nvPr>
        </p:nvSpPr>
        <p:spPr>
          <a:xfrm>
            <a:off x="594360" y="2412806"/>
            <a:ext cx="10955956" cy="2808900"/>
          </a:xfrm>
          <a:solidFill>
            <a:schemeClr val="accent1">
              <a:lumMod val="20000"/>
              <a:lumOff val="80000"/>
            </a:schemeClr>
          </a:solidFill>
        </p:spPr>
        <p:txBody>
          <a:bodyPr>
            <a:noAutofit/>
          </a:bodyPr>
          <a:lstStyle/>
          <a:p>
            <a:r>
              <a:rPr lang="fr-FR" b="1" dirty="0"/>
              <a:t>Des structures solides pour une mise en œuvre efficace</a:t>
            </a:r>
            <a:endParaRPr lang="en-US" dirty="0"/>
          </a:p>
          <a:p>
            <a:pPr marL="626364" lvl="1" indent="-342900">
              <a:buFont typeface="Wingdings" panose="05000000000000000000" pitchFamily="2" charset="2"/>
              <a:buChar char="§"/>
            </a:pPr>
            <a:r>
              <a:rPr lang="fr-FR" b="1" dirty="0"/>
              <a:t>Organe de pilotage dédié</a:t>
            </a:r>
            <a:r>
              <a:rPr lang="fr-FR" dirty="0"/>
              <a:t>, avec un </a:t>
            </a:r>
            <a:r>
              <a:rPr lang="fr-FR" b="1" dirty="0"/>
              <a:t>Secrétariat technique opérationnel</a:t>
            </a:r>
            <a:endParaRPr lang="en-US" dirty="0"/>
          </a:p>
          <a:p>
            <a:pPr marL="626364" lvl="1" indent="-342900">
              <a:buFont typeface="Wingdings" panose="05000000000000000000" pitchFamily="2" charset="2"/>
              <a:buChar char="§"/>
            </a:pPr>
            <a:r>
              <a:rPr lang="fr-FR" b="1" dirty="0"/>
              <a:t>Mécanismes de coordination</a:t>
            </a:r>
            <a:r>
              <a:rPr lang="fr-FR" dirty="0"/>
              <a:t> entre ministères, provinces, PAP et CL, secteurs, société civile et partenaires</a:t>
            </a:r>
            <a:endParaRPr lang="en-US" dirty="0"/>
          </a:p>
          <a:p>
            <a:pPr marL="626364" lvl="1" indent="-342900">
              <a:buFont typeface="Wingdings" panose="05000000000000000000" pitchFamily="2" charset="2"/>
              <a:buChar char="§"/>
            </a:pPr>
            <a:r>
              <a:rPr lang="fr-FR" b="1" dirty="0"/>
              <a:t>Suivi-évaluation régulier</a:t>
            </a:r>
            <a:r>
              <a:rPr lang="fr-FR" dirty="0"/>
              <a:t>, avec rapports publics, indicateurs communs, et outils numériques accessibles via le </a:t>
            </a:r>
            <a:r>
              <a:rPr lang="fr-FR" b="1" dirty="0"/>
              <a:t>CHM</a:t>
            </a:r>
            <a:endParaRPr lang="en-US" dirty="0"/>
          </a:p>
          <a:p>
            <a:pPr>
              <a:lnSpc>
                <a:spcPct val="100000"/>
              </a:lnSpc>
              <a:spcBef>
                <a:spcPts val="0"/>
              </a:spcBef>
            </a:pPr>
            <a:endParaRPr lang="en-US" dirty="0"/>
          </a:p>
        </p:txBody>
      </p:sp>
    </p:spTree>
    <p:extLst>
      <p:ext uri="{BB962C8B-B14F-4D97-AF65-F5344CB8AC3E}">
        <p14:creationId xmlns:p14="http://schemas.microsoft.com/office/powerpoint/2010/main" val="41714301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A93F2BA-4561-6A6F-A184-048374BF28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B582B653-82B5-A685-052A-E562E5245C22}"/>
              </a:ext>
            </a:extLst>
          </p:cNvPr>
          <p:cNvSpPr>
            <a:spLocks noGrp="1"/>
          </p:cNvSpPr>
          <p:nvPr>
            <p:ph type="title"/>
          </p:nvPr>
        </p:nvSpPr>
        <p:spPr>
          <a:xfrm>
            <a:off x="594360" y="278129"/>
            <a:ext cx="9778365" cy="1494596"/>
          </a:xfrm>
        </p:spPr>
        <p:txBody>
          <a:bodyPr/>
          <a:lstStyle/>
          <a:p>
            <a:r>
              <a:rPr lang="fr-FR" dirty="0"/>
              <a:t>7. Participation des Peuples autochtones pygmées et des communautés locales avec reconnaissance de leurs droits et savoirs</a:t>
            </a:r>
            <a:endParaRPr lang="en-US" dirty="0"/>
          </a:p>
        </p:txBody>
      </p:sp>
      <p:sp>
        <p:nvSpPr>
          <p:cNvPr id="3" name="Content Placeholder 2">
            <a:extLst>
              <a:ext uri="{FF2B5EF4-FFF2-40B4-BE49-F238E27FC236}">
                <a16:creationId xmlns:a16="http://schemas.microsoft.com/office/drawing/2014/main" xmlns="" id="{0D74C92E-EB03-6817-0CF0-11AC0B266306}"/>
              </a:ext>
            </a:extLst>
          </p:cNvPr>
          <p:cNvSpPr>
            <a:spLocks noGrp="1"/>
          </p:cNvSpPr>
          <p:nvPr>
            <p:ph sz="quarter" idx="15"/>
          </p:nvPr>
        </p:nvSpPr>
        <p:spPr>
          <a:xfrm>
            <a:off x="6682153" y="1943100"/>
            <a:ext cx="4847493" cy="4739054"/>
          </a:xfrm>
          <a:solidFill>
            <a:schemeClr val="accent1">
              <a:lumMod val="20000"/>
              <a:lumOff val="80000"/>
            </a:schemeClr>
          </a:solidFill>
        </p:spPr>
        <p:txBody>
          <a:bodyPr>
            <a:noAutofit/>
          </a:bodyPr>
          <a:lstStyle/>
          <a:p>
            <a:r>
              <a:rPr lang="fr-FR" sz="2200" b="1" dirty="0"/>
              <a:t>Placer les communautés (hommes et femmes) au cœur de la stratégie</a:t>
            </a:r>
            <a:endParaRPr lang="en-US" sz="2200" dirty="0"/>
          </a:p>
          <a:p>
            <a:pPr marL="626364" lvl="1" indent="-342900">
              <a:buFont typeface="Wingdings" panose="05000000000000000000" pitchFamily="2" charset="2"/>
              <a:buChar char="§"/>
            </a:pPr>
            <a:r>
              <a:rPr lang="fr-FR" sz="2200" dirty="0"/>
              <a:t>Appuyer les </a:t>
            </a:r>
            <a:r>
              <a:rPr lang="fr-FR" sz="2200" b="1" dirty="0"/>
              <a:t>comités de gestion locaux</a:t>
            </a:r>
            <a:r>
              <a:rPr lang="fr-FR" sz="2200" dirty="0"/>
              <a:t> et les </a:t>
            </a:r>
            <a:r>
              <a:rPr lang="fr-FR" sz="2200" b="1" dirty="0"/>
              <a:t>plateformes communautaires</a:t>
            </a:r>
            <a:endParaRPr lang="en-US" sz="2200" dirty="0"/>
          </a:p>
          <a:p>
            <a:pPr marL="626364" lvl="1" indent="-342900">
              <a:buFont typeface="Wingdings" panose="05000000000000000000" pitchFamily="2" charset="2"/>
              <a:buChar char="§"/>
            </a:pPr>
            <a:r>
              <a:rPr lang="fr-FR" sz="2200" dirty="0"/>
              <a:t>Reconnaître les </a:t>
            </a:r>
            <a:r>
              <a:rPr lang="fr-FR" sz="2200" b="1" dirty="0"/>
              <a:t>droits fonciers</a:t>
            </a:r>
            <a:r>
              <a:rPr lang="fr-FR" sz="2200" dirty="0"/>
              <a:t> et les </a:t>
            </a:r>
            <a:r>
              <a:rPr lang="fr-FR" sz="2200" b="1" dirty="0"/>
              <a:t>savoirs traditionnels</a:t>
            </a:r>
            <a:r>
              <a:rPr lang="fr-FR" sz="2200" dirty="0"/>
              <a:t> des Peuples Autochtones pygmées et des Communautés Locales (PAP + CL)</a:t>
            </a:r>
            <a:endParaRPr lang="en-US" sz="2200" dirty="0"/>
          </a:p>
          <a:p>
            <a:pPr marL="626364" lvl="1" indent="-342900">
              <a:buFont typeface="Wingdings" panose="05000000000000000000" pitchFamily="2" charset="2"/>
              <a:buChar char="§"/>
            </a:pPr>
            <a:r>
              <a:rPr lang="fr-FR" sz="2200" dirty="0"/>
              <a:t>Mettre en place des </a:t>
            </a:r>
            <a:r>
              <a:rPr lang="fr-FR" sz="2200" b="1" dirty="0"/>
              <a:t>projets de conservation équitables</a:t>
            </a:r>
            <a:r>
              <a:rPr lang="fr-FR" sz="2200" dirty="0"/>
              <a:t>, avec </a:t>
            </a:r>
            <a:r>
              <a:rPr lang="fr-FR" sz="2200" b="1" dirty="0"/>
              <a:t>partage juste des bénéfices</a:t>
            </a:r>
            <a:endParaRPr lang="en-US" sz="2200" dirty="0"/>
          </a:p>
        </p:txBody>
      </p:sp>
      <p:pic>
        <p:nvPicPr>
          <p:cNvPr id="12290" name="Picture 2" descr="La société Civile environnementale a offert des moulins aux peuples autochtones appelés  pygmées (Twa) riverains de la réserve naturelle dans le Sud-Kivu">
            <a:extLst>
              <a:ext uri="{FF2B5EF4-FFF2-40B4-BE49-F238E27FC236}">
                <a16:creationId xmlns:a16="http://schemas.microsoft.com/office/drawing/2014/main" xmlns="" id="{158D75BB-A841-6B90-70E9-5B6017FBB7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 y="2651114"/>
            <a:ext cx="5910518" cy="33230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47A72A48-4027-926D-DEF9-0BF50BAB04C2}"/>
              </a:ext>
            </a:extLst>
          </p:cNvPr>
          <p:cNvSpPr txBox="1"/>
          <p:nvPr/>
        </p:nvSpPr>
        <p:spPr>
          <a:xfrm>
            <a:off x="594360" y="5974139"/>
            <a:ext cx="5910518" cy="184666"/>
          </a:xfrm>
          <a:prstGeom prst="rect">
            <a:avLst/>
          </a:prstGeom>
          <a:noFill/>
        </p:spPr>
        <p:txBody>
          <a:bodyPr wrap="square" rtlCol="0">
            <a:spAutoFit/>
          </a:bodyPr>
          <a:lstStyle/>
          <a:p>
            <a:pPr algn="ctr"/>
            <a:r>
              <a:rPr lang="en-US" sz="600" dirty="0">
                <a:solidFill>
                  <a:schemeClr val="tx1">
                    <a:lumMod val="65000"/>
                  </a:schemeClr>
                </a:solidFill>
              </a:rPr>
              <a:t>https://therapie-anankea.com/les-pygmees-les-vrais-inventeurs-du-bwiti/</a:t>
            </a:r>
          </a:p>
        </p:txBody>
      </p:sp>
    </p:spTree>
    <p:extLst>
      <p:ext uri="{BB962C8B-B14F-4D97-AF65-F5344CB8AC3E}">
        <p14:creationId xmlns:p14="http://schemas.microsoft.com/office/powerpoint/2010/main" val="28452411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1B0307A-EA34-2B25-BEE1-E87FB4BC45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CC591134-52AC-882F-956B-B65D5FE31714}"/>
              </a:ext>
            </a:extLst>
          </p:cNvPr>
          <p:cNvSpPr>
            <a:spLocks noGrp="1"/>
          </p:cNvSpPr>
          <p:nvPr>
            <p:ph type="title"/>
          </p:nvPr>
        </p:nvSpPr>
        <p:spPr>
          <a:xfrm>
            <a:off x="594360" y="278129"/>
            <a:ext cx="9778365" cy="1494596"/>
          </a:xfrm>
        </p:spPr>
        <p:txBody>
          <a:bodyPr/>
          <a:lstStyle/>
          <a:p>
            <a:r>
              <a:rPr lang="fr-FR" dirty="0"/>
              <a:t>Initiatives concrètes et phares à venir</a:t>
            </a:r>
            <a:endParaRPr lang="en-US" dirty="0"/>
          </a:p>
        </p:txBody>
      </p:sp>
      <p:sp>
        <p:nvSpPr>
          <p:cNvPr id="3" name="Content Placeholder 2">
            <a:extLst>
              <a:ext uri="{FF2B5EF4-FFF2-40B4-BE49-F238E27FC236}">
                <a16:creationId xmlns:a16="http://schemas.microsoft.com/office/drawing/2014/main" xmlns="" id="{A23A936A-713C-AD67-0E1F-11713B8EFE00}"/>
              </a:ext>
            </a:extLst>
          </p:cNvPr>
          <p:cNvSpPr>
            <a:spLocks noGrp="1"/>
          </p:cNvSpPr>
          <p:nvPr>
            <p:ph sz="quarter" idx="15"/>
          </p:nvPr>
        </p:nvSpPr>
        <p:spPr>
          <a:xfrm>
            <a:off x="594360" y="2412806"/>
            <a:ext cx="10955956" cy="2808900"/>
          </a:xfrm>
          <a:solidFill>
            <a:schemeClr val="tx2">
              <a:lumMod val="20000"/>
              <a:lumOff val="80000"/>
            </a:schemeClr>
          </a:solidFill>
        </p:spPr>
        <p:txBody>
          <a:bodyPr>
            <a:noAutofit/>
          </a:bodyPr>
          <a:lstStyle/>
          <a:p>
            <a:r>
              <a:rPr lang="fr-FR" b="1" dirty="0"/>
              <a:t>Des projets emblématiques en cours de lancement ou d’expansion</a:t>
            </a:r>
            <a:endParaRPr lang="en-US" dirty="0"/>
          </a:p>
          <a:p>
            <a:pPr marL="626364" lvl="1" indent="-342900">
              <a:buFont typeface="Wingdings" panose="05000000000000000000" pitchFamily="2" charset="2"/>
              <a:buChar char="§"/>
            </a:pPr>
            <a:r>
              <a:rPr lang="fr-FR" b="1" dirty="0"/>
              <a:t>Stratégie 30x30</a:t>
            </a:r>
            <a:r>
              <a:rPr lang="fr-FR" dirty="0"/>
              <a:t> : extension du réseau d’aires protégées et reconnaissance des </a:t>
            </a:r>
            <a:r>
              <a:rPr lang="fr-FR" b="1" dirty="0"/>
              <a:t>AMECZ</a:t>
            </a:r>
            <a:endParaRPr lang="en-US" dirty="0"/>
          </a:p>
          <a:p>
            <a:pPr marL="626364" lvl="1" indent="-342900">
              <a:buFont typeface="Wingdings" panose="05000000000000000000" pitchFamily="2" charset="2"/>
              <a:buChar char="§"/>
            </a:pPr>
            <a:r>
              <a:rPr lang="fr-FR" b="1" dirty="0"/>
              <a:t>Couloir vert Kivu–Kinshasa</a:t>
            </a:r>
            <a:r>
              <a:rPr lang="fr-FR" dirty="0"/>
              <a:t> : une approche de </a:t>
            </a:r>
            <a:r>
              <a:rPr lang="fr-FR" b="1" dirty="0"/>
              <a:t>conservation connectée</a:t>
            </a:r>
            <a:r>
              <a:rPr lang="fr-FR" dirty="0"/>
              <a:t> et </a:t>
            </a:r>
            <a:r>
              <a:rPr lang="fr-FR" b="1" dirty="0"/>
              <a:t>communautaire</a:t>
            </a:r>
            <a:endParaRPr lang="en-US" dirty="0"/>
          </a:p>
          <a:p>
            <a:pPr marL="626364" lvl="1" indent="-342900">
              <a:buFont typeface="Wingdings" panose="05000000000000000000" pitchFamily="2" charset="2"/>
              <a:buChar char="§"/>
            </a:pPr>
            <a:r>
              <a:rPr lang="fr-FR" b="1" dirty="0"/>
              <a:t>Programme national de restauration écologique</a:t>
            </a:r>
            <a:r>
              <a:rPr lang="fr-FR" dirty="0"/>
              <a:t> : 8 millions d’hectares à restaurer d’ici 2030</a:t>
            </a:r>
            <a:endParaRPr lang="en-US" dirty="0"/>
          </a:p>
          <a:p>
            <a:pPr marL="626364" lvl="1" indent="-342900">
              <a:buFont typeface="Wingdings" panose="05000000000000000000" pitchFamily="2" charset="2"/>
              <a:buChar char="§"/>
            </a:pPr>
            <a:r>
              <a:rPr lang="fr-FR" b="1" dirty="0"/>
              <a:t>Système national de suivi connecté au CHM</a:t>
            </a:r>
            <a:r>
              <a:rPr lang="fr-FR" dirty="0"/>
              <a:t> : indicateurs en temps réel, transparence et redevabilité</a:t>
            </a:r>
            <a:endParaRPr lang="en-US" dirty="0"/>
          </a:p>
        </p:txBody>
      </p:sp>
    </p:spTree>
    <p:extLst>
      <p:ext uri="{BB962C8B-B14F-4D97-AF65-F5344CB8AC3E}">
        <p14:creationId xmlns:p14="http://schemas.microsoft.com/office/powerpoint/2010/main" val="25402615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Freeform 50">
            <a:extLst>
              <a:ext uri="{FF2B5EF4-FFF2-40B4-BE49-F238E27FC236}">
                <a16:creationId xmlns:a16="http://schemas.microsoft.com/office/drawing/2014/main" xmlns="" id="{EC82CD6F-FDE8-7D4C-8157-D837D2CDAB9C}"/>
              </a:ext>
            </a:extLst>
          </p:cNvPr>
          <p:cNvSpPr>
            <a:spLocks/>
          </p:cNvSpPr>
          <p:nvPr/>
        </p:nvSpPr>
        <p:spPr bwMode="auto">
          <a:xfrm>
            <a:off x="6437192" y="3902439"/>
            <a:ext cx="889000" cy="914400"/>
          </a:xfrm>
          <a:custGeom>
            <a:avLst/>
            <a:gdLst>
              <a:gd name="T0" fmla="*/ 2147483647 w 560"/>
              <a:gd name="T1" fmla="*/ 2147483647 h 576"/>
              <a:gd name="T2" fmla="*/ 2147483647 w 560"/>
              <a:gd name="T3" fmla="*/ 2147483647 h 576"/>
              <a:gd name="T4" fmla="*/ 2147483647 w 560"/>
              <a:gd name="T5" fmla="*/ 2147483647 h 576"/>
              <a:gd name="T6" fmla="*/ 2147483647 w 560"/>
              <a:gd name="T7" fmla="*/ 2147483647 h 576"/>
              <a:gd name="T8" fmla="*/ 2147483647 w 560"/>
              <a:gd name="T9" fmla="*/ 2147483647 h 576"/>
              <a:gd name="T10" fmla="*/ 2147483647 w 560"/>
              <a:gd name="T11" fmla="*/ 2147483647 h 576"/>
              <a:gd name="T12" fmla="*/ 2147483647 w 560"/>
              <a:gd name="T13" fmla="*/ 2147483647 h 576"/>
              <a:gd name="T14" fmla="*/ 2147483647 w 560"/>
              <a:gd name="T15" fmla="*/ 2147483647 h 576"/>
              <a:gd name="T16" fmla="*/ 2147483647 w 560"/>
              <a:gd name="T17" fmla="*/ 2147483647 h 576"/>
              <a:gd name="T18" fmla="*/ 2147483647 w 560"/>
              <a:gd name="T19" fmla="*/ 2147483647 h 576"/>
              <a:gd name="T20" fmla="*/ 2147483647 w 560"/>
              <a:gd name="T21" fmla="*/ 2147483647 h 576"/>
              <a:gd name="T22" fmla="*/ 2147483647 w 560"/>
              <a:gd name="T23" fmla="*/ 2147483647 h 576"/>
              <a:gd name="T24" fmla="*/ 2147483647 w 560"/>
              <a:gd name="T25" fmla="*/ 2147483647 h 576"/>
              <a:gd name="T26" fmla="*/ 2147483647 w 560"/>
              <a:gd name="T27" fmla="*/ 2147483647 h 576"/>
              <a:gd name="T28" fmla="*/ 2147483647 w 560"/>
              <a:gd name="T29" fmla="*/ 2147483647 h 576"/>
              <a:gd name="T30" fmla="*/ 2147483647 w 560"/>
              <a:gd name="T31" fmla="*/ 2147483647 h 576"/>
              <a:gd name="T32" fmla="*/ 2147483647 w 560"/>
              <a:gd name="T33" fmla="*/ 2147483647 h 576"/>
              <a:gd name="T34" fmla="*/ 2147483647 w 560"/>
              <a:gd name="T35" fmla="*/ 2147483647 h 576"/>
              <a:gd name="T36" fmla="*/ 2147483647 w 560"/>
              <a:gd name="T37" fmla="*/ 2147483647 h 576"/>
              <a:gd name="T38" fmla="*/ 2147483647 w 560"/>
              <a:gd name="T39" fmla="*/ 2147483647 h 576"/>
              <a:gd name="T40" fmla="*/ 2147483647 w 560"/>
              <a:gd name="T41" fmla="*/ 2147483647 h 576"/>
              <a:gd name="T42" fmla="*/ 2147483647 w 560"/>
              <a:gd name="T43" fmla="*/ 2147483647 h 576"/>
              <a:gd name="T44" fmla="*/ 2147483647 w 560"/>
              <a:gd name="T45" fmla="*/ 2147483647 h 576"/>
              <a:gd name="T46" fmla="*/ 2147483647 w 560"/>
              <a:gd name="T47" fmla="*/ 2147483647 h 576"/>
              <a:gd name="T48" fmla="*/ 2147483647 w 560"/>
              <a:gd name="T49" fmla="*/ 2147483647 h 576"/>
              <a:gd name="T50" fmla="*/ 2147483647 w 560"/>
              <a:gd name="T51" fmla="*/ 2147483647 h 576"/>
              <a:gd name="T52" fmla="*/ 2147483647 w 560"/>
              <a:gd name="T53" fmla="*/ 2147483647 h 576"/>
              <a:gd name="T54" fmla="*/ 2147483647 w 560"/>
              <a:gd name="T55" fmla="*/ 2147483647 h 576"/>
              <a:gd name="T56" fmla="*/ 2147483647 w 560"/>
              <a:gd name="T57" fmla="*/ 2147483647 h 576"/>
              <a:gd name="T58" fmla="*/ 2147483647 w 560"/>
              <a:gd name="T59" fmla="*/ 2147483647 h 576"/>
              <a:gd name="T60" fmla="*/ 2147483647 w 560"/>
              <a:gd name="T61" fmla="*/ 2147483647 h 576"/>
              <a:gd name="T62" fmla="*/ 2147483647 w 560"/>
              <a:gd name="T63" fmla="*/ 2147483647 h 576"/>
              <a:gd name="T64" fmla="*/ 2147483647 w 560"/>
              <a:gd name="T65" fmla="*/ 2147483647 h 576"/>
              <a:gd name="T66" fmla="*/ 2147483647 w 560"/>
              <a:gd name="T67" fmla="*/ 2147483647 h 576"/>
              <a:gd name="T68" fmla="*/ 2147483647 w 560"/>
              <a:gd name="T69" fmla="*/ 2147483647 h 576"/>
              <a:gd name="T70" fmla="*/ 2147483647 w 560"/>
              <a:gd name="T71" fmla="*/ 2147483647 h 576"/>
              <a:gd name="T72" fmla="*/ 2147483647 w 560"/>
              <a:gd name="T73" fmla="*/ 2147483647 h 576"/>
              <a:gd name="T74" fmla="*/ 2147483647 w 560"/>
              <a:gd name="T75" fmla="*/ 2147483647 h 576"/>
              <a:gd name="T76" fmla="*/ 2147483647 w 560"/>
              <a:gd name="T77" fmla="*/ 2147483647 h 576"/>
              <a:gd name="T78" fmla="*/ 2147483647 w 560"/>
              <a:gd name="T79" fmla="*/ 2147483647 h 576"/>
              <a:gd name="T80" fmla="*/ 2147483647 w 560"/>
              <a:gd name="T81" fmla="*/ 2147483647 h 576"/>
              <a:gd name="T82" fmla="*/ 2147483647 w 560"/>
              <a:gd name="T83" fmla="*/ 2147483647 h 576"/>
              <a:gd name="T84" fmla="*/ 2147483647 w 560"/>
              <a:gd name="T85" fmla="*/ 2147483647 h 576"/>
              <a:gd name="T86" fmla="*/ 2147483647 w 560"/>
              <a:gd name="T87" fmla="*/ 2147483647 h 576"/>
              <a:gd name="T88" fmla="*/ 2147483647 w 560"/>
              <a:gd name="T89" fmla="*/ 2147483647 h 576"/>
              <a:gd name="T90" fmla="*/ 2147483647 w 560"/>
              <a:gd name="T91" fmla="*/ 2147483647 h 576"/>
              <a:gd name="T92" fmla="*/ 2147483647 w 560"/>
              <a:gd name="T93" fmla="*/ 2147483647 h 576"/>
              <a:gd name="T94" fmla="*/ 2147483647 w 560"/>
              <a:gd name="T95" fmla="*/ 2147483647 h 576"/>
              <a:gd name="T96" fmla="*/ 2147483647 w 560"/>
              <a:gd name="T97" fmla="*/ 2147483647 h 576"/>
              <a:gd name="T98" fmla="*/ 2147483647 w 560"/>
              <a:gd name="T99" fmla="*/ 2147483647 h 57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60"/>
              <a:gd name="T151" fmla="*/ 0 h 576"/>
              <a:gd name="T152" fmla="*/ 560 w 560"/>
              <a:gd name="T153" fmla="*/ 576 h 57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60" h="576">
                <a:moveTo>
                  <a:pt x="514" y="202"/>
                </a:moveTo>
                <a:lnTo>
                  <a:pt x="430" y="138"/>
                </a:lnTo>
                <a:lnTo>
                  <a:pt x="436" y="114"/>
                </a:lnTo>
                <a:lnTo>
                  <a:pt x="240" y="4"/>
                </a:lnTo>
                <a:lnTo>
                  <a:pt x="238" y="0"/>
                </a:lnTo>
                <a:lnTo>
                  <a:pt x="212" y="46"/>
                </a:lnTo>
                <a:lnTo>
                  <a:pt x="206" y="52"/>
                </a:lnTo>
                <a:lnTo>
                  <a:pt x="200" y="56"/>
                </a:lnTo>
                <a:lnTo>
                  <a:pt x="194" y="60"/>
                </a:lnTo>
                <a:lnTo>
                  <a:pt x="192" y="62"/>
                </a:lnTo>
                <a:lnTo>
                  <a:pt x="190" y="66"/>
                </a:lnTo>
                <a:lnTo>
                  <a:pt x="222" y="66"/>
                </a:lnTo>
                <a:lnTo>
                  <a:pt x="218" y="74"/>
                </a:lnTo>
                <a:lnTo>
                  <a:pt x="214" y="80"/>
                </a:lnTo>
                <a:lnTo>
                  <a:pt x="208" y="84"/>
                </a:lnTo>
                <a:lnTo>
                  <a:pt x="204" y="90"/>
                </a:lnTo>
                <a:lnTo>
                  <a:pt x="200" y="88"/>
                </a:lnTo>
                <a:lnTo>
                  <a:pt x="198" y="84"/>
                </a:lnTo>
                <a:lnTo>
                  <a:pt x="192" y="82"/>
                </a:lnTo>
                <a:lnTo>
                  <a:pt x="186" y="80"/>
                </a:lnTo>
                <a:lnTo>
                  <a:pt x="180" y="82"/>
                </a:lnTo>
                <a:lnTo>
                  <a:pt x="178" y="84"/>
                </a:lnTo>
                <a:lnTo>
                  <a:pt x="176" y="88"/>
                </a:lnTo>
                <a:lnTo>
                  <a:pt x="172" y="88"/>
                </a:lnTo>
                <a:lnTo>
                  <a:pt x="166" y="86"/>
                </a:lnTo>
                <a:lnTo>
                  <a:pt x="160" y="82"/>
                </a:lnTo>
                <a:lnTo>
                  <a:pt x="152" y="78"/>
                </a:lnTo>
                <a:lnTo>
                  <a:pt x="144" y="76"/>
                </a:lnTo>
                <a:lnTo>
                  <a:pt x="138" y="78"/>
                </a:lnTo>
                <a:lnTo>
                  <a:pt x="132" y="82"/>
                </a:lnTo>
                <a:lnTo>
                  <a:pt x="124" y="94"/>
                </a:lnTo>
                <a:lnTo>
                  <a:pt x="120" y="90"/>
                </a:lnTo>
                <a:lnTo>
                  <a:pt x="122" y="86"/>
                </a:lnTo>
                <a:lnTo>
                  <a:pt x="122" y="84"/>
                </a:lnTo>
                <a:lnTo>
                  <a:pt x="124" y="80"/>
                </a:lnTo>
                <a:lnTo>
                  <a:pt x="124" y="76"/>
                </a:lnTo>
                <a:lnTo>
                  <a:pt x="124" y="74"/>
                </a:lnTo>
                <a:lnTo>
                  <a:pt x="122" y="72"/>
                </a:lnTo>
                <a:lnTo>
                  <a:pt x="120" y="72"/>
                </a:lnTo>
                <a:lnTo>
                  <a:pt x="116" y="72"/>
                </a:lnTo>
                <a:lnTo>
                  <a:pt x="116" y="64"/>
                </a:lnTo>
                <a:lnTo>
                  <a:pt x="114" y="54"/>
                </a:lnTo>
                <a:lnTo>
                  <a:pt x="116" y="44"/>
                </a:lnTo>
                <a:lnTo>
                  <a:pt x="120" y="36"/>
                </a:lnTo>
                <a:lnTo>
                  <a:pt x="124" y="26"/>
                </a:lnTo>
                <a:lnTo>
                  <a:pt x="126" y="16"/>
                </a:lnTo>
                <a:lnTo>
                  <a:pt x="124" y="10"/>
                </a:lnTo>
                <a:lnTo>
                  <a:pt x="122" y="6"/>
                </a:lnTo>
                <a:lnTo>
                  <a:pt x="50" y="6"/>
                </a:lnTo>
                <a:lnTo>
                  <a:pt x="46" y="10"/>
                </a:lnTo>
                <a:lnTo>
                  <a:pt x="46" y="14"/>
                </a:lnTo>
                <a:lnTo>
                  <a:pt x="44" y="14"/>
                </a:lnTo>
                <a:lnTo>
                  <a:pt x="50" y="22"/>
                </a:lnTo>
                <a:lnTo>
                  <a:pt x="56" y="30"/>
                </a:lnTo>
                <a:lnTo>
                  <a:pt x="60" y="38"/>
                </a:lnTo>
                <a:lnTo>
                  <a:pt x="62" y="48"/>
                </a:lnTo>
                <a:lnTo>
                  <a:pt x="62" y="52"/>
                </a:lnTo>
                <a:lnTo>
                  <a:pt x="66" y="56"/>
                </a:lnTo>
                <a:lnTo>
                  <a:pt x="68" y="60"/>
                </a:lnTo>
                <a:lnTo>
                  <a:pt x="68" y="64"/>
                </a:lnTo>
                <a:lnTo>
                  <a:pt x="68" y="72"/>
                </a:lnTo>
                <a:lnTo>
                  <a:pt x="66" y="78"/>
                </a:lnTo>
                <a:lnTo>
                  <a:pt x="62" y="82"/>
                </a:lnTo>
                <a:lnTo>
                  <a:pt x="56" y="82"/>
                </a:lnTo>
                <a:lnTo>
                  <a:pt x="42" y="82"/>
                </a:lnTo>
                <a:lnTo>
                  <a:pt x="44" y="82"/>
                </a:lnTo>
                <a:lnTo>
                  <a:pt x="48" y="86"/>
                </a:lnTo>
                <a:lnTo>
                  <a:pt x="50" y="90"/>
                </a:lnTo>
                <a:lnTo>
                  <a:pt x="50" y="102"/>
                </a:lnTo>
                <a:lnTo>
                  <a:pt x="50" y="106"/>
                </a:lnTo>
                <a:lnTo>
                  <a:pt x="54" y="112"/>
                </a:lnTo>
                <a:lnTo>
                  <a:pt x="58" y="114"/>
                </a:lnTo>
                <a:lnTo>
                  <a:pt x="64" y="116"/>
                </a:lnTo>
                <a:lnTo>
                  <a:pt x="64" y="120"/>
                </a:lnTo>
                <a:lnTo>
                  <a:pt x="62" y="116"/>
                </a:lnTo>
                <a:lnTo>
                  <a:pt x="64" y="120"/>
                </a:lnTo>
                <a:lnTo>
                  <a:pt x="66" y="122"/>
                </a:lnTo>
                <a:lnTo>
                  <a:pt x="64" y="128"/>
                </a:lnTo>
                <a:lnTo>
                  <a:pt x="62" y="132"/>
                </a:lnTo>
                <a:lnTo>
                  <a:pt x="52" y="142"/>
                </a:lnTo>
                <a:lnTo>
                  <a:pt x="42" y="150"/>
                </a:lnTo>
                <a:lnTo>
                  <a:pt x="38" y="156"/>
                </a:lnTo>
                <a:lnTo>
                  <a:pt x="36" y="160"/>
                </a:lnTo>
                <a:lnTo>
                  <a:pt x="32" y="170"/>
                </a:lnTo>
                <a:lnTo>
                  <a:pt x="26" y="182"/>
                </a:lnTo>
                <a:lnTo>
                  <a:pt x="16" y="190"/>
                </a:lnTo>
                <a:lnTo>
                  <a:pt x="12" y="194"/>
                </a:lnTo>
                <a:lnTo>
                  <a:pt x="6" y="194"/>
                </a:lnTo>
                <a:lnTo>
                  <a:pt x="0" y="194"/>
                </a:lnTo>
                <a:lnTo>
                  <a:pt x="4" y="210"/>
                </a:lnTo>
                <a:lnTo>
                  <a:pt x="8" y="226"/>
                </a:lnTo>
                <a:lnTo>
                  <a:pt x="10" y="234"/>
                </a:lnTo>
                <a:lnTo>
                  <a:pt x="10" y="240"/>
                </a:lnTo>
                <a:lnTo>
                  <a:pt x="10" y="250"/>
                </a:lnTo>
                <a:lnTo>
                  <a:pt x="10" y="252"/>
                </a:lnTo>
                <a:lnTo>
                  <a:pt x="12" y="256"/>
                </a:lnTo>
                <a:lnTo>
                  <a:pt x="14" y="260"/>
                </a:lnTo>
                <a:lnTo>
                  <a:pt x="18" y="262"/>
                </a:lnTo>
                <a:lnTo>
                  <a:pt x="16" y="270"/>
                </a:lnTo>
                <a:lnTo>
                  <a:pt x="12" y="276"/>
                </a:lnTo>
                <a:lnTo>
                  <a:pt x="10" y="282"/>
                </a:lnTo>
                <a:lnTo>
                  <a:pt x="8" y="288"/>
                </a:lnTo>
                <a:lnTo>
                  <a:pt x="8" y="292"/>
                </a:lnTo>
                <a:lnTo>
                  <a:pt x="12" y="296"/>
                </a:lnTo>
                <a:lnTo>
                  <a:pt x="18" y="300"/>
                </a:lnTo>
                <a:lnTo>
                  <a:pt x="28" y="304"/>
                </a:lnTo>
                <a:lnTo>
                  <a:pt x="32" y="308"/>
                </a:lnTo>
                <a:lnTo>
                  <a:pt x="40" y="318"/>
                </a:lnTo>
                <a:lnTo>
                  <a:pt x="46" y="328"/>
                </a:lnTo>
                <a:lnTo>
                  <a:pt x="48" y="338"/>
                </a:lnTo>
                <a:lnTo>
                  <a:pt x="52" y="350"/>
                </a:lnTo>
                <a:lnTo>
                  <a:pt x="62" y="372"/>
                </a:lnTo>
                <a:lnTo>
                  <a:pt x="70" y="394"/>
                </a:lnTo>
                <a:lnTo>
                  <a:pt x="76" y="402"/>
                </a:lnTo>
                <a:lnTo>
                  <a:pt x="80" y="408"/>
                </a:lnTo>
                <a:lnTo>
                  <a:pt x="84" y="414"/>
                </a:lnTo>
                <a:lnTo>
                  <a:pt x="86" y="422"/>
                </a:lnTo>
                <a:lnTo>
                  <a:pt x="94" y="422"/>
                </a:lnTo>
                <a:lnTo>
                  <a:pt x="96" y="422"/>
                </a:lnTo>
                <a:lnTo>
                  <a:pt x="102" y="428"/>
                </a:lnTo>
                <a:lnTo>
                  <a:pt x="110" y="434"/>
                </a:lnTo>
                <a:lnTo>
                  <a:pt x="130" y="442"/>
                </a:lnTo>
                <a:lnTo>
                  <a:pt x="148" y="448"/>
                </a:lnTo>
                <a:lnTo>
                  <a:pt x="168" y="458"/>
                </a:lnTo>
                <a:lnTo>
                  <a:pt x="186" y="466"/>
                </a:lnTo>
                <a:lnTo>
                  <a:pt x="194" y="468"/>
                </a:lnTo>
                <a:lnTo>
                  <a:pt x="204" y="470"/>
                </a:lnTo>
                <a:lnTo>
                  <a:pt x="214" y="470"/>
                </a:lnTo>
                <a:lnTo>
                  <a:pt x="226" y="468"/>
                </a:lnTo>
                <a:lnTo>
                  <a:pt x="228" y="468"/>
                </a:lnTo>
                <a:lnTo>
                  <a:pt x="230" y="468"/>
                </a:lnTo>
                <a:lnTo>
                  <a:pt x="242" y="478"/>
                </a:lnTo>
                <a:lnTo>
                  <a:pt x="248" y="486"/>
                </a:lnTo>
                <a:lnTo>
                  <a:pt x="258" y="510"/>
                </a:lnTo>
                <a:lnTo>
                  <a:pt x="258" y="536"/>
                </a:lnTo>
                <a:lnTo>
                  <a:pt x="262" y="546"/>
                </a:lnTo>
                <a:lnTo>
                  <a:pt x="262" y="556"/>
                </a:lnTo>
                <a:lnTo>
                  <a:pt x="262" y="562"/>
                </a:lnTo>
                <a:lnTo>
                  <a:pt x="266" y="566"/>
                </a:lnTo>
                <a:lnTo>
                  <a:pt x="272" y="574"/>
                </a:lnTo>
                <a:lnTo>
                  <a:pt x="298" y="566"/>
                </a:lnTo>
                <a:lnTo>
                  <a:pt x="310" y="562"/>
                </a:lnTo>
                <a:lnTo>
                  <a:pt x="320" y="560"/>
                </a:lnTo>
                <a:lnTo>
                  <a:pt x="326" y="562"/>
                </a:lnTo>
                <a:lnTo>
                  <a:pt x="332" y="564"/>
                </a:lnTo>
                <a:lnTo>
                  <a:pt x="342" y="570"/>
                </a:lnTo>
                <a:lnTo>
                  <a:pt x="360" y="574"/>
                </a:lnTo>
                <a:lnTo>
                  <a:pt x="380" y="576"/>
                </a:lnTo>
                <a:lnTo>
                  <a:pt x="392" y="574"/>
                </a:lnTo>
                <a:lnTo>
                  <a:pt x="400" y="572"/>
                </a:lnTo>
                <a:lnTo>
                  <a:pt x="414" y="564"/>
                </a:lnTo>
                <a:lnTo>
                  <a:pt x="428" y="558"/>
                </a:lnTo>
                <a:lnTo>
                  <a:pt x="434" y="554"/>
                </a:lnTo>
                <a:lnTo>
                  <a:pt x="442" y="554"/>
                </a:lnTo>
                <a:lnTo>
                  <a:pt x="462" y="554"/>
                </a:lnTo>
                <a:lnTo>
                  <a:pt x="474" y="552"/>
                </a:lnTo>
                <a:lnTo>
                  <a:pt x="488" y="550"/>
                </a:lnTo>
                <a:lnTo>
                  <a:pt x="504" y="544"/>
                </a:lnTo>
                <a:lnTo>
                  <a:pt x="518" y="538"/>
                </a:lnTo>
                <a:lnTo>
                  <a:pt x="532" y="530"/>
                </a:lnTo>
                <a:lnTo>
                  <a:pt x="544" y="522"/>
                </a:lnTo>
                <a:lnTo>
                  <a:pt x="554" y="514"/>
                </a:lnTo>
                <a:lnTo>
                  <a:pt x="560" y="504"/>
                </a:lnTo>
                <a:lnTo>
                  <a:pt x="552" y="502"/>
                </a:lnTo>
                <a:lnTo>
                  <a:pt x="546" y="498"/>
                </a:lnTo>
                <a:lnTo>
                  <a:pt x="540" y="494"/>
                </a:lnTo>
                <a:lnTo>
                  <a:pt x="536" y="486"/>
                </a:lnTo>
                <a:lnTo>
                  <a:pt x="532" y="470"/>
                </a:lnTo>
                <a:lnTo>
                  <a:pt x="530" y="454"/>
                </a:lnTo>
                <a:lnTo>
                  <a:pt x="528" y="444"/>
                </a:lnTo>
                <a:lnTo>
                  <a:pt x="524" y="432"/>
                </a:lnTo>
                <a:lnTo>
                  <a:pt x="518" y="422"/>
                </a:lnTo>
                <a:lnTo>
                  <a:pt x="516" y="410"/>
                </a:lnTo>
                <a:lnTo>
                  <a:pt x="518" y="404"/>
                </a:lnTo>
                <a:lnTo>
                  <a:pt x="520" y="396"/>
                </a:lnTo>
                <a:lnTo>
                  <a:pt x="522" y="390"/>
                </a:lnTo>
                <a:lnTo>
                  <a:pt x="522" y="382"/>
                </a:lnTo>
                <a:lnTo>
                  <a:pt x="522" y="376"/>
                </a:lnTo>
                <a:lnTo>
                  <a:pt x="520" y="370"/>
                </a:lnTo>
                <a:lnTo>
                  <a:pt x="518" y="366"/>
                </a:lnTo>
                <a:lnTo>
                  <a:pt x="516" y="360"/>
                </a:lnTo>
                <a:lnTo>
                  <a:pt x="516" y="354"/>
                </a:lnTo>
                <a:lnTo>
                  <a:pt x="518" y="352"/>
                </a:lnTo>
                <a:lnTo>
                  <a:pt x="524" y="346"/>
                </a:lnTo>
                <a:lnTo>
                  <a:pt x="528" y="340"/>
                </a:lnTo>
                <a:lnTo>
                  <a:pt x="530" y="338"/>
                </a:lnTo>
                <a:lnTo>
                  <a:pt x="530" y="334"/>
                </a:lnTo>
                <a:lnTo>
                  <a:pt x="530" y="328"/>
                </a:lnTo>
                <a:lnTo>
                  <a:pt x="530" y="324"/>
                </a:lnTo>
                <a:lnTo>
                  <a:pt x="526" y="318"/>
                </a:lnTo>
                <a:lnTo>
                  <a:pt x="520" y="314"/>
                </a:lnTo>
                <a:lnTo>
                  <a:pt x="508" y="306"/>
                </a:lnTo>
                <a:lnTo>
                  <a:pt x="502" y="300"/>
                </a:lnTo>
                <a:lnTo>
                  <a:pt x="498" y="294"/>
                </a:lnTo>
                <a:lnTo>
                  <a:pt x="494" y="288"/>
                </a:lnTo>
                <a:lnTo>
                  <a:pt x="492" y="278"/>
                </a:lnTo>
                <a:lnTo>
                  <a:pt x="494" y="268"/>
                </a:lnTo>
                <a:lnTo>
                  <a:pt x="496" y="258"/>
                </a:lnTo>
                <a:lnTo>
                  <a:pt x="504" y="240"/>
                </a:lnTo>
                <a:lnTo>
                  <a:pt x="510" y="222"/>
                </a:lnTo>
                <a:lnTo>
                  <a:pt x="512" y="214"/>
                </a:lnTo>
                <a:lnTo>
                  <a:pt x="512" y="202"/>
                </a:lnTo>
                <a:lnTo>
                  <a:pt x="514" y="202"/>
                </a:lnTo>
                <a:close/>
              </a:path>
            </a:pathLst>
          </a:custGeom>
          <a:solidFill>
            <a:srgbClr val="92D050"/>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65" name="Freeform 144">
            <a:extLst>
              <a:ext uri="{FF2B5EF4-FFF2-40B4-BE49-F238E27FC236}">
                <a16:creationId xmlns:a16="http://schemas.microsoft.com/office/drawing/2014/main" xmlns="" id="{E87BB8AA-275B-7447-BC47-7D06F61CBC63}"/>
              </a:ext>
            </a:extLst>
          </p:cNvPr>
          <p:cNvSpPr>
            <a:spLocks/>
          </p:cNvSpPr>
          <p:nvPr/>
        </p:nvSpPr>
        <p:spPr bwMode="auto">
          <a:xfrm>
            <a:off x="5760917" y="1834722"/>
            <a:ext cx="1352550" cy="1166812"/>
          </a:xfrm>
          <a:custGeom>
            <a:avLst/>
            <a:gdLst>
              <a:gd name="T0" fmla="*/ 2147483647 w 852"/>
              <a:gd name="T1" fmla="*/ 2147483647 h 735"/>
              <a:gd name="T2" fmla="*/ 2147483647 w 852"/>
              <a:gd name="T3" fmla="*/ 2147483647 h 735"/>
              <a:gd name="T4" fmla="*/ 2147483647 w 852"/>
              <a:gd name="T5" fmla="*/ 2147483647 h 735"/>
              <a:gd name="T6" fmla="*/ 2147483647 w 852"/>
              <a:gd name="T7" fmla="*/ 2147483647 h 735"/>
              <a:gd name="T8" fmla="*/ 2147483647 w 852"/>
              <a:gd name="T9" fmla="*/ 2147483647 h 735"/>
              <a:gd name="T10" fmla="*/ 2147483647 w 852"/>
              <a:gd name="T11" fmla="*/ 2147483647 h 735"/>
              <a:gd name="T12" fmla="*/ 2147483647 w 852"/>
              <a:gd name="T13" fmla="*/ 2147483647 h 735"/>
              <a:gd name="T14" fmla="*/ 2147483647 w 852"/>
              <a:gd name="T15" fmla="*/ 2147483647 h 735"/>
              <a:gd name="T16" fmla="*/ 2147483647 w 852"/>
              <a:gd name="T17" fmla="*/ 2147483647 h 735"/>
              <a:gd name="T18" fmla="*/ 2147483647 w 852"/>
              <a:gd name="T19" fmla="*/ 2147483647 h 735"/>
              <a:gd name="T20" fmla="*/ 2147483647 w 852"/>
              <a:gd name="T21" fmla="*/ 2147483647 h 735"/>
              <a:gd name="T22" fmla="*/ 2147483647 w 852"/>
              <a:gd name="T23" fmla="*/ 2147483647 h 735"/>
              <a:gd name="T24" fmla="*/ 2147483647 w 852"/>
              <a:gd name="T25" fmla="*/ 2147483647 h 735"/>
              <a:gd name="T26" fmla="*/ 2147483647 w 852"/>
              <a:gd name="T27" fmla="*/ 2147483647 h 735"/>
              <a:gd name="T28" fmla="*/ 2147483647 w 852"/>
              <a:gd name="T29" fmla="*/ 2147483647 h 735"/>
              <a:gd name="T30" fmla="*/ 2147483647 w 852"/>
              <a:gd name="T31" fmla="*/ 2147483647 h 735"/>
              <a:gd name="T32" fmla="*/ 2147483647 w 852"/>
              <a:gd name="T33" fmla="*/ 2147483647 h 735"/>
              <a:gd name="T34" fmla="*/ 2147483647 w 852"/>
              <a:gd name="T35" fmla="*/ 2147483647 h 735"/>
              <a:gd name="T36" fmla="*/ 2147483647 w 852"/>
              <a:gd name="T37" fmla="*/ 2147483647 h 735"/>
              <a:gd name="T38" fmla="*/ 2147483647 w 852"/>
              <a:gd name="T39" fmla="*/ 2147483647 h 735"/>
              <a:gd name="T40" fmla="*/ 2147483647 w 852"/>
              <a:gd name="T41" fmla="*/ 2147483647 h 735"/>
              <a:gd name="T42" fmla="*/ 2147483647 w 852"/>
              <a:gd name="T43" fmla="*/ 2147483647 h 735"/>
              <a:gd name="T44" fmla="*/ 2147483647 w 852"/>
              <a:gd name="T45" fmla="*/ 2147483647 h 735"/>
              <a:gd name="T46" fmla="*/ 2147483647 w 852"/>
              <a:gd name="T47" fmla="*/ 2147483647 h 735"/>
              <a:gd name="T48" fmla="*/ 2147483647 w 852"/>
              <a:gd name="T49" fmla="*/ 2147483647 h 735"/>
              <a:gd name="T50" fmla="*/ 2147483647 w 852"/>
              <a:gd name="T51" fmla="*/ 2147483647 h 735"/>
              <a:gd name="T52" fmla="*/ 2147483647 w 852"/>
              <a:gd name="T53" fmla="*/ 2147483647 h 735"/>
              <a:gd name="T54" fmla="*/ 2147483647 w 852"/>
              <a:gd name="T55" fmla="*/ 2147483647 h 735"/>
              <a:gd name="T56" fmla="*/ 2147483647 w 852"/>
              <a:gd name="T57" fmla="*/ 2147483647 h 735"/>
              <a:gd name="T58" fmla="*/ 2147483647 w 852"/>
              <a:gd name="T59" fmla="*/ 2147483647 h 735"/>
              <a:gd name="T60" fmla="*/ 2147483647 w 852"/>
              <a:gd name="T61" fmla="*/ 2147483647 h 735"/>
              <a:gd name="T62" fmla="*/ 2147483647 w 852"/>
              <a:gd name="T63" fmla="*/ 2147483647 h 735"/>
              <a:gd name="T64" fmla="*/ 2147483647 w 852"/>
              <a:gd name="T65" fmla="*/ 2147483647 h 735"/>
              <a:gd name="T66" fmla="*/ 2147483647 w 852"/>
              <a:gd name="T67" fmla="*/ 2147483647 h 735"/>
              <a:gd name="T68" fmla="*/ 2147483647 w 852"/>
              <a:gd name="T69" fmla="*/ 2147483647 h 735"/>
              <a:gd name="T70" fmla="*/ 2147483647 w 852"/>
              <a:gd name="T71" fmla="*/ 2147483647 h 735"/>
              <a:gd name="T72" fmla="*/ 2147483647 w 852"/>
              <a:gd name="T73" fmla="*/ 2147483647 h 735"/>
              <a:gd name="T74" fmla="*/ 2147483647 w 852"/>
              <a:gd name="T75" fmla="*/ 2147483647 h 735"/>
              <a:gd name="T76" fmla="*/ 2147483647 w 852"/>
              <a:gd name="T77" fmla="*/ 2147483647 h 735"/>
              <a:gd name="T78" fmla="*/ 2147483647 w 852"/>
              <a:gd name="T79" fmla="*/ 2147483647 h 735"/>
              <a:gd name="T80" fmla="*/ 2147483647 w 852"/>
              <a:gd name="T81" fmla="*/ 2147483647 h 735"/>
              <a:gd name="T82" fmla="*/ 2147483647 w 852"/>
              <a:gd name="T83" fmla="*/ 2147483647 h 735"/>
              <a:gd name="T84" fmla="*/ 2147483647 w 852"/>
              <a:gd name="T85" fmla="*/ 2147483647 h 735"/>
              <a:gd name="T86" fmla="*/ 2147483647 w 852"/>
              <a:gd name="T87" fmla="*/ 2147483647 h 735"/>
              <a:gd name="T88" fmla="*/ 2147483647 w 852"/>
              <a:gd name="T89" fmla="*/ 2147483647 h 735"/>
              <a:gd name="T90" fmla="*/ 2147483647 w 852"/>
              <a:gd name="T91" fmla="*/ 2147483647 h 735"/>
              <a:gd name="T92" fmla="*/ 2147483647 w 852"/>
              <a:gd name="T93" fmla="*/ 2147483647 h 735"/>
              <a:gd name="T94" fmla="*/ 2147483647 w 852"/>
              <a:gd name="T95" fmla="*/ 2147483647 h 735"/>
              <a:gd name="T96" fmla="*/ 2147483647 w 852"/>
              <a:gd name="T97" fmla="*/ 2147483647 h 735"/>
              <a:gd name="T98" fmla="*/ 2147483647 w 852"/>
              <a:gd name="T99" fmla="*/ 2147483647 h 735"/>
              <a:gd name="T100" fmla="*/ 2147483647 w 852"/>
              <a:gd name="T101" fmla="*/ 2147483647 h 735"/>
              <a:gd name="T102" fmla="*/ 2147483647 w 852"/>
              <a:gd name="T103" fmla="*/ 2147483647 h 735"/>
              <a:gd name="T104" fmla="*/ 2147483647 w 852"/>
              <a:gd name="T105" fmla="*/ 2147483647 h 735"/>
              <a:gd name="T106" fmla="*/ 2147483647 w 852"/>
              <a:gd name="T107" fmla="*/ 2147483647 h 735"/>
              <a:gd name="T108" fmla="*/ 2147483647 w 852"/>
              <a:gd name="T109" fmla="*/ 2147483647 h 735"/>
              <a:gd name="T110" fmla="*/ 2147483647 w 852"/>
              <a:gd name="T111" fmla="*/ 2147483647 h 735"/>
              <a:gd name="T112" fmla="*/ 2147483647 w 852"/>
              <a:gd name="T113" fmla="*/ 2147483647 h 735"/>
              <a:gd name="T114" fmla="*/ 2147483647 w 852"/>
              <a:gd name="T115" fmla="*/ 2147483647 h 735"/>
              <a:gd name="T116" fmla="*/ 2147483647 w 852"/>
              <a:gd name="T117" fmla="*/ 2147483647 h 735"/>
              <a:gd name="T118" fmla="*/ 2147483647 w 852"/>
              <a:gd name="T119" fmla="*/ 2147483647 h 735"/>
              <a:gd name="T120" fmla="*/ 2147483647 w 852"/>
              <a:gd name="T121" fmla="*/ 2147483647 h 735"/>
              <a:gd name="T122" fmla="*/ 2147483647 w 852"/>
              <a:gd name="T123" fmla="*/ 2147483647 h 735"/>
              <a:gd name="T124" fmla="*/ 2147483647 w 852"/>
              <a:gd name="T125" fmla="*/ 2147483647 h 73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52"/>
              <a:gd name="T190" fmla="*/ 0 h 735"/>
              <a:gd name="T191" fmla="*/ 852 w 852"/>
              <a:gd name="T192" fmla="*/ 735 h 73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52" h="735">
                <a:moveTo>
                  <a:pt x="661" y="721"/>
                </a:moveTo>
                <a:lnTo>
                  <a:pt x="667" y="703"/>
                </a:lnTo>
                <a:lnTo>
                  <a:pt x="667" y="687"/>
                </a:lnTo>
                <a:lnTo>
                  <a:pt x="667" y="681"/>
                </a:lnTo>
                <a:lnTo>
                  <a:pt x="671" y="677"/>
                </a:lnTo>
                <a:lnTo>
                  <a:pt x="675" y="675"/>
                </a:lnTo>
                <a:lnTo>
                  <a:pt x="681" y="673"/>
                </a:lnTo>
                <a:lnTo>
                  <a:pt x="689" y="671"/>
                </a:lnTo>
                <a:lnTo>
                  <a:pt x="692" y="671"/>
                </a:lnTo>
                <a:lnTo>
                  <a:pt x="694" y="669"/>
                </a:lnTo>
                <a:lnTo>
                  <a:pt x="698" y="659"/>
                </a:lnTo>
                <a:lnTo>
                  <a:pt x="700" y="647"/>
                </a:lnTo>
                <a:lnTo>
                  <a:pt x="702" y="627"/>
                </a:lnTo>
                <a:lnTo>
                  <a:pt x="708" y="609"/>
                </a:lnTo>
                <a:lnTo>
                  <a:pt x="712" y="601"/>
                </a:lnTo>
                <a:lnTo>
                  <a:pt x="718" y="591"/>
                </a:lnTo>
                <a:lnTo>
                  <a:pt x="722" y="585"/>
                </a:lnTo>
                <a:lnTo>
                  <a:pt x="724" y="579"/>
                </a:lnTo>
                <a:lnTo>
                  <a:pt x="728" y="573"/>
                </a:lnTo>
                <a:lnTo>
                  <a:pt x="734" y="567"/>
                </a:lnTo>
                <a:lnTo>
                  <a:pt x="742" y="567"/>
                </a:lnTo>
                <a:lnTo>
                  <a:pt x="748" y="565"/>
                </a:lnTo>
                <a:lnTo>
                  <a:pt x="752" y="563"/>
                </a:lnTo>
                <a:lnTo>
                  <a:pt x="754" y="559"/>
                </a:lnTo>
                <a:lnTo>
                  <a:pt x="756" y="553"/>
                </a:lnTo>
                <a:lnTo>
                  <a:pt x="756" y="543"/>
                </a:lnTo>
                <a:lnTo>
                  <a:pt x="754" y="533"/>
                </a:lnTo>
                <a:lnTo>
                  <a:pt x="754" y="521"/>
                </a:lnTo>
                <a:lnTo>
                  <a:pt x="756" y="513"/>
                </a:lnTo>
                <a:lnTo>
                  <a:pt x="760" y="505"/>
                </a:lnTo>
                <a:lnTo>
                  <a:pt x="764" y="493"/>
                </a:lnTo>
                <a:lnTo>
                  <a:pt x="766" y="481"/>
                </a:lnTo>
                <a:lnTo>
                  <a:pt x="764" y="471"/>
                </a:lnTo>
                <a:lnTo>
                  <a:pt x="762" y="459"/>
                </a:lnTo>
                <a:lnTo>
                  <a:pt x="760" y="445"/>
                </a:lnTo>
                <a:lnTo>
                  <a:pt x="760" y="433"/>
                </a:lnTo>
                <a:lnTo>
                  <a:pt x="762" y="417"/>
                </a:lnTo>
                <a:lnTo>
                  <a:pt x="768" y="399"/>
                </a:lnTo>
                <a:lnTo>
                  <a:pt x="774" y="383"/>
                </a:lnTo>
                <a:lnTo>
                  <a:pt x="776" y="369"/>
                </a:lnTo>
                <a:lnTo>
                  <a:pt x="776" y="353"/>
                </a:lnTo>
                <a:lnTo>
                  <a:pt x="776" y="345"/>
                </a:lnTo>
                <a:lnTo>
                  <a:pt x="780" y="339"/>
                </a:lnTo>
                <a:lnTo>
                  <a:pt x="784" y="333"/>
                </a:lnTo>
                <a:lnTo>
                  <a:pt x="788" y="327"/>
                </a:lnTo>
                <a:lnTo>
                  <a:pt x="800" y="319"/>
                </a:lnTo>
                <a:lnTo>
                  <a:pt x="814" y="311"/>
                </a:lnTo>
                <a:lnTo>
                  <a:pt x="828" y="303"/>
                </a:lnTo>
                <a:lnTo>
                  <a:pt x="840" y="293"/>
                </a:lnTo>
                <a:lnTo>
                  <a:pt x="846" y="289"/>
                </a:lnTo>
                <a:lnTo>
                  <a:pt x="848" y="283"/>
                </a:lnTo>
                <a:lnTo>
                  <a:pt x="852" y="276"/>
                </a:lnTo>
                <a:lnTo>
                  <a:pt x="852" y="268"/>
                </a:lnTo>
                <a:lnTo>
                  <a:pt x="850" y="264"/>
                </a:lnTo>
                <a:lnTo>
                  <a:pt x="846" y="258"/>
                </a:lnTo>
                <a:lnTo>
                  <a:pt x="832" y="250"/>
                </a:lnTo>
                <a:lnTo>
                  <a:pt x="816" y="242"/>
                </a:lnTo>
                <a:lnTo>
                  <a:pt x="804" y="234"/>
                </a:lnTo>
                <a:lnTo>
                  <a:pt x="800" y="228"/>
                </a:lnTo>
                <a:lnTo>
                  <a:pt x="794" y="218"/>
                </a:lnTo>
                <a:lnTo>
                  <a:pt x="784" y="188"/>
                </a:lnTo>
                <a:lnTo>
                  <a:pt x="776" y="158"/>
                </a:lnTo>
                <a:lnTo>
                  <a:pt x="772" y="134"/>
                </a:lnTo>
                <a:lnTo>
                  <a:pt x="770" y="116"/>
                </a:lnTo>
                <a:lnTo>
                  <a:pt x="768" y="100"/>
                </a:lnTo>
                <a:lnTo>
                  <a:pt x="762" y="86"/>
                </a:lnTo>
                <a:lnTo>
                  <a:pt x="756" y="72"/>
                </a:lnTo>
                <a:lnTo>
                  <a:pt x="748" y="60"/>
                </a:lnTo>
                <a:lnTo>
                  <a:pt x="738" y="50"/>
                </a:lnTo>
                <a:lnTo>
                  <a:pt x="716" y="26"/>
                </a:lnTo>
                <a:lnTo>
                  <a:pt x="708" y="20"/>
                </a:lnTo>
                <a:lnTo>
                  <a:pt x="698" y="16"/>
                </a:lnTo>
                <a:lnTo>
                  <a:pt x="691" y="10"/>
                </a:lnTo>
                <a:lnTo>
                  <a:pt x="685" y="0"/>
                </a:lnTo>
                <a:lnTo>
                  <a:pt x="663" y="12"/>
                </a:lnTo>
                <a:lnTo>
                  <a:pt x="653" y="20"/>
                </a:lnTo>
                <a:lnTo>
                  <a:pt x="645" y="28"/>
                </a:lnTo>
                <a:lnTo>
                  <a:pt x="639" y="42"/>
                </a:lnTo>
                <a:lnTo>
                  <a:pt x="637" y="46"/>
                </a:lnTo>
                <a:lnTo>
                  <a:pt x="631" y="50"/>
                </a:lnTo>
                <a:lnTo>
                  <a:pt x="625" y="52"/>
                </a:lnTo>
                <a:lnTo>
                  <a:pt x="617" y="52"/>
                </a:lnTo>
                <a:lnTo>
                  <a:pt x="609" y="54"/>
                </a:lnTo>
                <a:lnTo>
                  <a:pt x="603" y="56"/>
                </a:lnTo>
                <a:lnTo>
                  <a:pt x="601" y="58"/>
                </a:lnTo>
                <a:lnTo>
                  <a:pt x="599" y="62"/>
                </a:lnTo>
                <a:lnTo>
                  <a:pt x="597" y="70"/>
                </a:lnTo>
                <a:lnTo>
                  <a:pt x="595" y="76"/>
                </a:lnTo>
                <a:lnTo>
                  <a:pt x="591" y="78"/>
                </a:lnTo>
                <a:lnTo>
                  <a:pt x="587" y="78"/>
                </a:lnTo>
                <a:lnTo>
                  <a:pt x="579" y="78"/>
                </a:lnTo>
                <a:lnTo>
                  <a:pt x="575" y="76"/>
                </a:lnTo>
                <a:lnTo>
                  <a:pt x="569" y="72"/>
                </a:lnTo>
                <a:lnTo>
                  <a:pt x="561" y="70"/>
                </a:lnTo>
                <a:lnTo>
                  <a:pt x="148" y="80"/>
                </a:lnTo>
                <a:lnTo>
                  <a:pt x="154" y="188"/>
                </a:lnTo>
                <a:lnTo>
                  <a:pt x="104" y="188"/>
                </a:lnTo>
                <a:lnTo>
                  <a:pt x="104" y="212"/>
                </a:lnTo>
                <a:lnTo>
                  <a:pt x="110" y="421"/>
                </a:lnTo>
                <a:lnTo>
                  <a:pt x="82" y="423"/>
                </a:lnTo>
                <a:lnTo>
                  <a:pt x="58" y="427"/>
                </a:lnTo>
                <a:lnTo>
                  <a:pt x="56" y="441"/>
                </a:lnTo>
                <a:lnTo>
                  <a:pt x="54" y="455"/>
                </a:lnTo>
                <a:lnTo>
                  <a:pt x="48" y="469"/>
                </a:lnTo>
                <a:lnTo>
                  <a:pt x="42" y="477"/>
                </a:lnTo>
                <a:lnTo>
                  <a:pt x="30" y="479"/>
                </a:lnTo>
                <a:lnTo>
                  <a:pt x="30" y="485"/>
                </a:lnTo>
                <a:lnTo>
                  <a:pt x="32" y="491"/>
                </a:lnTo>
                <a:lnTo>
                  <a:pt x="34" y="495"/>
                </a:lnTo>
                <a:lnTo>
                  <a:pt x="38" y="499"/>
                </a:lnTo>
                <a:lnTo>
                  <a:pt x="40" y="501"/>
                </a:lnTo>
                <a:lnTo>
                  <a:pt x="38" y="505"/>
                </a:lnTo>
                <a:lnTo>
                  <a:pt x="36" y="507"/>
                </a:lnTo>
                <a:lnTo>
                  <a:pt x="28" y="515"/>
                </a:lnTo>
                <a:lnTo>
                  <a:pt x="14" y="523"/>
                </a:lnTo>
                <a:lnTo>
                  <a:pt x="20" y="533"/>
                </a:lnTo>
                <a:lnTo>
                  <a:pt x="22" y="537"/>
                </a:lnTo>
                <a:lnTo>
                  <a:pt x="22" y="543"/>
                </a:lnTo>
                <a:lnTo>
                  <a:pt x="22" y="547"/>
                </a:lnTo>
                <a:lnTo>
                  <a:pt x="20" y="549"/>
                </a:lnTo>
                <a:lnTo>
                  <a:pt x="14" y="553"/>
                </a:lnTo>
                <a:lnTo>
                  <a:pt x="16" y="553"/>
                </a:lnTo>
                <a:lnTo>
                  <a:pt x="6" y="561"/>
                </a:lnTo>
                <a:lnTo>
                  <a:pt x="2" y="567"/>
                </a:lnTo>
                <a:lnTo>
                  <a:pt x="0" y="573"/>
                </a:lnTo>
                <a:lnTo>
                  <a:pt x="2" y="581"/>
                </a:lnTo>
                <a:lnTo>
                  <a:pt x="4" y="583"/>
                </a:lnTo>
                <a:lnTo>
                  <a:pt x="8" y="583"/>
                </a:lnTo>
                <a:lnTo>
                  <a:pt x="18" y="585"/>
                </a:lnTo>
                <a:lnTo>
                  <a:pt x="26" y="591"/>
                </a:lnTo>
                <a:lnTo>
                  <a:pt x="32" y="599"/>
                </a:lnTo>
                <a:lnTo>
                  <a:pt x="36" y="609"/>
                </a:lnTo>
                <a:lnTo>
                  <a:pt x="40" y="629"/>
                </a:lnTo>
                <a:lnTo>
                  <a:pt x="42" y="639"/>
                </a:lnTo>
                <a:lnTo>
                  <a:pt x="46" y="645"/>
                </a:lnTo>
                <a:lnTo>
                  <a:pt x="50" y="649"/>
                </a:lnTo>
                <a:lnTo>
                  <a:pt x="56" y="653"/>
                </a:lnTo>
                <a:lnTo>
                  <a:pt x="60" y="657"/>
                </a:lnTo>
                <a:lnTo>
                  <a:pt x="62" y="661"/>
                </a:lnTo>
                <a:lnTo>
                  <a:pt x="62" y="665"/>
                </a:lnTo>
                <a:lnTo>
                  <a:pt x="62" y="669"/>
                </a:lnTo>
                <a:lnTo>
                  <a:pt x="58" y="671"/>
                </a:lnTo>
                <a:lnTo>
                  <a:pt x="56" y="675"/>
                </a:lnTo>
                <a:lnTo>
                  <a:pt x="56" y="677"/>
                </a:lnTo>
                <a:lnTo>
                  <a:pt x="58" y="685"/>
                </a:lnTo>
                <a:lnTo>
                  <a:pt x="60" y="691"/>
                </a:lnTo>
                <a:lnTo>
                  <a:pt x="72" y="705"/>
                </a:lnTo>
                <a:lnTo>
                  <a:pt x="84" y="719"/>
                </a:lnTo>
                <a:lnTo>
                  <a:pt x="90" y="727"/>
                </a:lnTo>
                <a:lnTo>
                  <a:pt x="96" y="735"/>
                </a:lnTo>
                <a:lnTo>
                  <a:pt x="114" y="723"/>
                </a:lnTo>
                <a:lnTo>
                  <a:pt x="114" y="707"/>
                </a:lnTo>
                <a:lnTo>
                  <a:pt x="134" y="689"/>
                </a:lnTo>
                <a:lnTo>
                  <a:pt x="140" y="671"/>
                </a:lnTo>
                <a:lnTo>
                  <a:pt x="186" y="665"/>
                </a:lnTo>
                <a:lnTo>
                  <a:pt x="188" y="681"/>
                </a:lnTo>
                <a:lnTo>
                  <a:pt x="204" y="701"/>
                </a:lnTo>
                <a:lnTo>
                  <a:pt x="206" y="713"/>
                </a:lnTo>
                <a:lnTo>
                  <a:pt x="236" y="721"/>
                </a:lnTo>
                <a:lnTo>
                  <a:pt x="256" y="715"/>
                </a:lnTo>
                <a:lnTo>
                  <a:pt x="298" y="713"/>
                </a:lnTo>
                <a:lnTo>
                  <a:pt x="311" y="729"/>
                </a:lnTo>
                <a:lnTo>
                  <a:pt x="351" y="727"/>
                </a:lnTo>
                <a:lnTo>
                  <a:pt x="363" y="711"/>
                </a:lnTo>
                <a:lnTo>
                  <a:pt x="393" y="709"/>
                </a:lnTo>
                <a:lnTo>
                  <a:pt x="393" y="689"/>
                </a:lnTo>
                <a:lnTo>
                  <a:pt x="423" y="675"/>
                </a:lnTo>
                <a:lnTo>
                  <a:pt x="451" y="691"/>
                </a:lnTo>
                <a:lnTo>
                  <a:pt x="463" y="703"/>
                </a:lnTo>
                <a:lnTo>
                  <a:pt x="501" y="705"/>
                </a:lnTo>
                <a:lnTo>
                  <a:pt x="541" y="651"/>
                </a:lnTo>
                <a:lnTo>
                  <a:pt x="549" y="649"/>
                </a:lnTo>
                <a:lnTo>
                  <a:pt x="569" y="633"/>
                </a:lnTo>
                <a:lnTo>
                  <a:pt x="559" y="625"/>
                </a:lnTo>
                <a:lnTo>
                  <a:pt x="559" y="595"/>
                </a:lnTo>
                <a:lnTo>
                  <a:pt x="545" y="577"/>
                </a:lnTo>
                <a:lnTo>
                  <a:pt x="583" y="577"/>
                </a:lnTo>
                <a:lnTo>
                  <a:pt x="579" y="561"/>
                </a:lnTo>
                <a:lnTo>
                  <a:pt x="615" y="561"/>
                </a:lnTo>
                <a:lnTo>
                  <a:pt x="605" y="595"/>
                </a:lnTo>
                <a:lnTo>
                  <a:pt x="611" y="633"/>
                </a:lnTo>
                <a:lnTo>
                  <a:pt x="611" y="651"/>
                </a:lnTo>
                <a:lnTo>
                  <a:pt x="623" y="655"/>
                </a:lnTo>
                <a:lnTo>
                  <a:pt x="643" y="679"/>
                </a:lnTo>
                <a:lnTo>
                  <a:pt x="653" y="683"/>
                </a:lnTo>
                <a:lnTo>
                  <a:pt x="655" y="701"/>
                </a:lnTo>
                <a:lnTo>
                  <a:pt x="649" y="707"/>
                </a:lnTo>
                <a:lnTo>
                  <a:pt x="647" y="719"/>
                </a:lnTo>
                <a:lnTo>
                  <a:pt x="661" y="721"/>
                </a:lnTo>
                <a:close/>
              </a:path>
            </a:pathLst>
          </a:custGeom>
          <a:solidFill>
            <a:schemeClr val="tx1">
              <a:lumMod val="95000"/>
            </a:schemeClr>
          </a:solidFill>
          <a:ln w="6350">
            <a:solidFill>
              <a:srgbClr val="000000"/>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66" name="Freeform 145">
            <a:extLst>
              <a:ext uri="{FF2B5EF4-FFF2-40B4-BE49-F238E27FC236}">
                <a16:creationId xmlns:a16="http://schemas.microsoft.com/office/drawing/2014/main" xmlns="" id="{C973E43B-D06B-924A-B2E2-39880428D7CC}"/>
              </a:ext>
            </a:extLst>
          </p:cNvPr>
          <p:cNvSpPr>
            <a:spLocks/>
          </p:cNvSpPr>
          <p:nvPr/>
        </p:nvSpPr>
        <p:spPr bwMode="auto">
          <a:xfrm>
            <a:off x="5902205" y="2702290"/>
            <a:ext cx="1063625" cy="811213"/>
          </a:xfrm>
          <a:custGeom>
            <a:avLst/>
            <a:gdLst>
              <a:gd name="T0" fmla="*/ 2147483647 w 670"/>
              <a:gd name="T1" fmla="*/ 2147483647 h 511"/>
              <a:gd name="T2" fmla="*/ 2147483647 w 670"/>
              <a:gd name="T3" fmla="*/ 2147483647 h 511"/>
              <a:gd name="T4" fmla="*/ 2147483647 w 670"/>
              <a:gd name="T5" fmla="*/ 2147483647 h 511"/>
              <a:gd name="T6" fmla="*/ 2147483647 w 670"/>
              <a:gd name="T7" fmla="*/ 2147483647 h 511"/>
              <a:gd name="T8" fmla="*/ 2147483647 w 670"/>
              <a:gd name="T9" fmla="*/ 2147483647 h 511"/>
              <a:gd name="T10" fmla="*/ 2147483647 w 670"/>
              <a:gd name="T11" fmla="*/ 2147483647 h 511"/>
              <a:gd name="T12" fmla="*/ 2147483647 w 670"/>
              <a:gd name="T13" fmla="*/ 2147483647 h 511"/>
              <a:gd name="T14" fmla="*/ 2147483647 w 670"/>
              <a:gd name="T15" fmla="*/ 2147483647 h 511"/>
              <a:gd name="T16" fmla="*/ 2147483647 w 670"/>
              <a:gd name="T17" fmla="*/ 2147483647 h 511"/>
              <a:gd name="T18" fmla="*/ 2147483647 w 670"/>
              <a:gd name="T19" fmla="*/ 2147483647 h 511"/>
              <a:gd name="T20" fmla="*/ 2147483647 w 670"/>
              <a:gd name="T21" fmla="*/ 2147483647 h 511"/>
              <a:gd name="T22" fmla="*/ 2147483647 w 670"/>
              <a:gd name="T23" fmla="*/ 2147483647 h 511"/>
              <a:gd name="T24" fmla="*/ 2147483647 w 670"/>
              <a:gd name="T25" fmla="*/ 2147483647 h 511"/>
              <a:gd name="T26" fmla="*/ 2147483647 w 670"/>
              <a:gd name="T27" fmla="*/ 2147483647 h 511"/>
              <a:gd name="T28" fmla="*/ 2147483647 w 670"/>
              <a:gd name="T29" fmla="*/ 2147483647 h 511"/>
              <a:gd name="T30" fmla="*/ 2147483647 w 670"/>
              <a:gd name="T31" fmla="*/ 2147483647 h 511"/>
              <a:gd name="T32" fmla="*/ 2147483647 w 670"/>
              <a:gd name="T33" fmla="*/ 2147483647 h 511"/>
              <a:gd name="T34" fmla="*/ 2147483647 w 670"/>
              <a:gd name="T35" fmla="*/ 2147483647 h 511"/>
              <a:gd name="T36" fmla="*/ 2147483647 w 670"/>
              <a:gd name="T37" fmla="*/ 2147483647 h 511"/>
              <a:gd name="T38" fmla="*/ 2147483647 w 670"/>
              <a:gd name="T39" fmla="*/ 2147483647 h 511"/>
              <a:gd name="T40" fmla="*/ 2147483647 w 670"/>
              <a:gd name="T41" fmla="*/ 2147483647 h 511"/>
              <a:gd name="T42" fmla="*/ 2147483647 w 670"/>
              <a:gd name="T43" fmla="*/ 2147483647 h 511"/>
              <a:gd name="T44" fmla="*/ 2147483647 w 670"/>
              <a:gd name="T45" fmla="*/ 2147483647 h 511"/>
              <a:gd name="T46" fmla="*/ 2147483647 w 670"/>
              <a:gd name="T47" fmla="*/ 2147483647 h 511"/>
              <a:gd name="T48" fmla="*/ 2147483647 w 670"/>
              <a:gd name="T49" fmla="*/ 2147483647 h 511"/>
              <a:gd name="T50" fmla="*/ 2147483647 w 670"/>
              <a:gd name="T51" fmla="*/ 2147483647 h 511"/>
              <a:gd name="T52" fmla="*/ 2147483647 w 670"/>
              <a:gd name="T53" fmla="*/ 2147483647 h 511"/>
              <a:gd name="T54" fmla="*/ 2147483647 w 670"/>
              <a:gd name="T55" fmla="*/ 2147483647 h 511"/>
              <a:gd name="T56" fmla="*/ 2147483647 w 670"/>
              <a:gd name="T57" fmla="*/ 2147483647 h 511"/>
              <a:gd name="T58" fmla="*/ 2147483647 w 670"/>
              <a:gd name="T59" fmla="*/ 2147483647 h 511"/>
              <a:gd name="T60" fmla="*/ 2147483647 w 670"/>
              <a:gd name="T61" fmla="*/ 2147483647 h 511"/>
              <a:gd name="T62" fmla="*/ 2147483647 w 670"/>
              <a:gd name="T63" fmla="*/ 2147483647 h 511"/>
              <a:gd name="T64" fmla="*/ 2147483647 w 670"/>
              <a:gd name="T65" fmla="*/ 2147483647 h 511"/>
              <a:gd name="T66" fmla="*/ 2147483647 w 670"/>
              <a:gd name="T67" fmla="*/ 2147483647 h 511"/>
              <a:gd name="T68" fmla="*/ 2147483647 w 670"/>
              <a:gd name="T69" fmla="*/ 2147483647 h 511"/>
              <a:gd name="T70" fmla="*/ 2147483647 w 670"/>
              <a:gd name="T71" fmla="*/ 2147483647 h 511"/>
              <a:gd name="T72" fmla="*/ 2147483647 w 670"/>
              <a:gd name="T73" fmla="*/ 2147483647 h 511"/>
              <a:gd name="T74" fmla="*/ 2147483647 w 670"/>
              <a:gd name="T75" fmla="*/ 2147483647 h 511"/>
              <a:gd name="T76" fmla="*/ 2147483647 w 670"/>
              <a:gd name="T77" fmla="*/ 2147483647 h 511"/>
              <a:gd name="T78" fmla="*/ 2147483647 w 670"/>
              <a:gd name="T79" fmla="*/ 2147483647 h 511"/>
              <a:gd name="T80" fmla="*/ 2147483647 w 670"/>
              <a:gd name="T81" fmla="*/ 2147483647 h 511"/>
              <a:gd name="T82" fmla="*/ 2147483647 w 670"/>
              <a:gd name="T83" fmla="*/ 2147483647 h 511"/>
              <a:gd name="T84" fmla="*/ 2147483647 w 670"/>
              <a:gd name="T85" fmla="*/ 2147483647 h 511"/>
              <a:gd name="T86" fmla="*/ 2147483647 w 670"/>
              <a:gd name="T87" fmla="*/ 2147483647 h 511"/>
              <a:gd name="T88" fmla="*/ 2147483647 w 670"/>
              <a:gd name="T89" fmla="*/ 2147483647 h 511"/>
              <a:gd name="T90" fmla="*/ 2147483647 w 670"/>
              <a:gd name="T91" fmla="*/ 2147483647 h 511"/>
              <a:gd name="T92" fmla="*/ 2147483647 w 670"/>
              <a:gd name="T93" fmla="*/ 2147483647 h 511"/>
              <a:gd name="T94" fmla="*/ 2147483647 w 670"/>
              <a:gd name="T95" fmla="*/ 2147483647 h 511"/>
              <a:gd name="T96" fmla="*/ 2147483647 w 670"/>
              <a:gd name="T97" fmla="*/ 2147483647 h 511"/>
              <a:gd name="T98" fmla="*/ 2147483647 w 670"/>
              <a:gd name="T99" fmla="*/ 2147483647 h 511"/>
              <a:gd name="T100" fmla="*/ 2147483647 w 670"/>
              <a:gd name="T101" fmla="*/ 2147483647 h 511"/>
              <a:gd name="T102" fmla="*/ 2147483647 w 670"/>
              <a:gd name="T103" fmla="*/ 2147483647 h 511"/>
              <a:gd name="T104" fmla="*/ 2147483647 w 670"/>
              <a:gd name="T105" fmla="*/ 2147483647 h 511"/>
              <a:gd name="T106" fmla="*/ 2147483647 w 670"/>
              <a:gd name="T107" fmla="*/ 2147483647 h 511"/>
              <a:gd name="T108" fmla="*/ 2147483647 w 670"/>
              <a:gd name="T109" fmla="*/ 2147483647 h 511"/>
              <a:gd name="T110" fmla="*/ 2147483647 w 670"/>
              <a:gd name="T111" fmla="*/ 0 h 511"/>
              <a:gd name="T112" fmla="*/ 2147483647 w 670"/>
              <a:gd name="T113" fmla="*/ 2147483647 h 511"/>
              <a:gd name="T114" fmla="*/ 2147483647 w 670"/>
              <a:gd name="T115" fmla="*/ 2147483647 h 511"/>
              <a:gd name="T116" fmla="*/ 2147483647 w 670"/>
              <a:gd name="T117" fmla="*/ 2147483647 h 51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70"/>
              <a:gd name="T178" fmla="*/ 0 h 511"/>
              <a:gd name="T179" fmla="*/ 670 w 670"/>
              <a:gd name="T180" fmla="*/ 511 h 51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70" h="511">
                <a:moveTo>
                  <a:pt x="573" y="160"/>
                </a:moveTo>
                <a:lnTo>
                  <a:pt x="569" y="172"/>
                </a:lnTo>
                <a:lnTo>
                  <a:pt x="567" y="184"/>
                </a:lnTo>
                <a:lnTo>
                  <a:pt x="567" y="219"/>
                </a:lnTo>
                <a:lnTo>
                  <a:pt x="565" y="229"/>
                </a:lnTo>
                <a:lnTo>
                  <a:pt x="559" y="235"/>
                </a:lnTo>
                <a:lnTo>
                  <a:pt x="553" y="237"/>
                </a:lnTo>
                <a:lnTo>
                  <a:pt x="543" y="239"/>
                </a:lnTo>
                <a:lnTo>
                  <a:pt x="529" y="243"/>
                </a:lnTo>
                <a:lnTo>
                  <a:pt x="523" y="247"/>
                </a:lnTo>
                <a:lnTo>
                  <a:pt x="521" y="253"/>
                </a:lnTo>
                <a:lnTo>
                  <a:pt x="519" y="257"/>
                </a:lnTo>
                <a:lnTo>
                  <a:pt x="517" y="261"/>
                </a:lnTo>
                <a:lnTo>
                  <a:pt x="515" y="263"/>
                </a:lnTo>
                <a:lnTo>
                  <a:pt x="513" y="267"/>
                </a:lnTo>
                <a:lnTo>
                  <a:pt x="515" y="271"/>
                </a:lnTo>
                <a:lnTo>
                  <a:pt x="517" y="275"/>
                </a:lnTo>
                <a:lnTo>
                  <a:pt x="525" y="275"/>
                </a:lnTo>
                <a:lnTo>
                  <a:pt x="535" y="275"/>
                </a:lnTo>
                <a:lnTo>
                  <a:pt x="543" y="277"/>
                </a:lnTo>
                <a:lnTo>
                  <a:pt x="559" y="289"/>
                </a:lnTo>
                <a:lnTo>
                  <a:pt x="577" y="305"/>
                </a:lnTo>
                <a:lnTo>
                  <a:pt x="593" y="321"/>
                </a:lnTo>
                <a:lnTo>
                  <a:pt x="606" y="337"/>
                </a:lnTo>
                <a:lnTo>
                  <a:pt x="610" y="343"/>
                </a:lnTo>
                <a:lnTo>
                  <a:pt x="612" y="351"/>
                </a:lnTo>
                <a:lnTo>
                  <a:pt x="616" y="365"/>
                </a:lnTo>
                <a:lnTo>
                  <a:pt x="618" y="379"/>
                </a:lnTo>
                <a:lnTo>
                  <a:pt x="622" y="385"/>
                </a:lnTo>
                <a:lnTo>
                  <a:pt x="626" y="391"/>
                </a:lnTo>
                <a:lnTo>
                  <a:pt x="632" y="397"/>
                </a:lnTo>
                <a:lnTo>
                  <a:pt x="638" y="397"/>
                </a:lnTo>
                <a:lnTo>
                  <a:pt x="646" y="399"/>
                </a:lnTo>
                <a:lnTo>
                  <a:pt x="654" y="399"/>
                </a:lnTo>
                <a:lnTo>
                  <a:pt x="658" y="401"/>
                </a:lnTo>
                <a:lnTo>
                  <a:pt x="660" y="405"/>
                </a:lnTo>
                <a:lnTo>
                  <a:pt x="664" y="415"/>
                </a:lnTo>
                <a:lnTo>
                  <a:pt x="666" y="425"/>
                </a:lnTo>
                <a:lnTo>
                  <a:pt x="666" y="433"/>
                </a:lnTo>
                <a:lnTo>
                  <a:pt x="668" y="439"/>
                </a:lnTo>
                <a:lnTo>
                  <a:pt x="670" y="445"/>
                </a:lnTo>
                <a:lnTo>
                  <a:pt x="591" y="445"/>
                </a:lnTo>
                <a:lnTo>
                  <a:pt x="581" y="457"/>
                </a:lnTo>
                <a:lnTo>
                  <a:pt x="565" y="473"/>
                </a:lnTo>
                <a:lnTo>
                  <a:pt x="549" y="487"/>
                </a:lnTo>
                <a:lnTo>
                  <a:pt x="543" y="491"/>
                </a:lnTo>
                <a:lnTo>
                  <a:pt x="537" y="493"/>
                </a:lnTo>
                <a:lnTo>
                  <a:pt x="519" y="493"/>
                </a:lnTo>
                <a:lnTo>
                  <a:pt x="509" y="495"/>
                </a:lnTo>
                <a:lnTo>
                  <a:pt x="497" y="499"/>
                </a:lnTo>
                <a:lnTo>
                  <a:pt x="485" y="503"/>
                </a:lnTo>
                <a:lnTo>
                  <a:pt x="473" y="503"/>
                </a:lnTo>
                <a:lnTo>
                  <a:pt x="467" y="503"/>
                </a:lnTo>
                <a:lnTo>
                  <a:pt x="459" y="499"/>
                </a:lnTo>
                <a:lnTo>
                  <a:pt x="451" y="497"/>
                </a:lnTo>
                <a:lnTo>
                  <a:pt x="441" y="495"/>
                </a:lnTo>
                <a:lnTo>
                  <a:pt x="431" y="497"/>
                </a:lnTo>
                <a:lnTo>
                  <a:pt x="425" y="499"/>
                </a:lnTo>
                <a:lnTo>
                  <a:pt x="413" y="503"/>
                </a:lnTo>
                <a:lnTo>
                  <a:pt x="403" y="509"/>
                </a:lnTo>
                <a:lnTo>
                  <a:pt x="399" y="511"/>
                </a:lnTo>
                <a:lnTo>
                  <a:pt x="393" y="511"/>
                </a:lnTo>
                <a:lnTo>
                  <a:pt x="389" y="511"/>
                </a:lnTo>
                <a:lnTo>
                  <a:pt x="387" y="509"/>
                </a:lnTo>
                <a:lnTo>
                  <a:pt x="385" y="505"/>
                </a:lnTo>
                <a:lnTo>
                  <a:pt x="385" y="499"/>
                </a:lnTo>
                <a:lnTo>
                  <a:pt x="385" y="495"/>
                </a:lnTo>
                <a:lnTo>
                  <a:pt x="383" y="493"/>
                </a:lnTo>
                <a:lnTo>
                  <a:pt x="379" y="493"/>
                </a:lnTo>
                <a:lnTo>
                  <a:pt x="369" y="491"/>
                </a:lnTo>
                <a:lnTo>
                  <a:pt x="363" y="489"/>
                </a:lnTo>
                <a:lnTo>
                  <a:pt x="359" y="483"/>
                </a:lnTo>
                <a:lnTo>
                  <a:pt x="351" y="471"/>
                </a:lnTo>
                <a:lnTo>
                  <a:pt x="347" y="465"/>
                </a:lnTo>
                <a:lnTo>
                  <a:pt x="343" y="461"/>
                </a:lnTo>
                <a:lnTo>
                  <a:pt x="337" y="457"/>
                </a:lnTo>
                <a:lnTo>
                  <a:pt x="331" y="455"/>
                </a:lnTo>
                <a:lnTo>
                  <a:pt x="329" y="457"/>
                </a:lnTo>
                <a:lnTo>
                  <a:pt x="325" y="457"/>
                </a:lnTo>
                <a:lnTo>
                  <a:pt x="323" y="463"/>
                </a:lnTo>
                <a:lnTo>
                  <a:pt x="319" y="467"/>
                </a:lnTo>
                <a:lnTo>
                  <a:pt x="317" y="469"/>
                </a:lnTo>
                <a:lnTo>
                  <a:pt x="315" y="469"/>
                </a:lnTo>
                <a:lnTo>
                  <a:pt x="307" y="469"/>
                </a:lnTo>
                <a:lnTo>
                  <a:pt x="299" y="467"/>
                </a:lnTo>
                <a:lnTo>
                  <a:pt x="293" y="465"/>
                </a:lnTo>
                <a:lnTo>
                  <a:pt x="285" y="463"/>
                </a:lnTo>
                <a:lnTo>
                  <a:pt x="277" y="465"/>
                </a:lnTo>
                <a:lnTo>
                  <a:pt x="273" y="469"/>
                </a:lnTo>
                <a:lnTo>
                  <a:pt x="269" y="471"/>
                </a:lnTo>
                <a:lnTo>
                  <a:pt x="263" y="473"/>
                </a:lnTo>
                <a:lnTo>
                  <a:pt x="257" y="473"/>
                </a:lnTo>
                <a:lnTo>
                  <a:pt x="251" y="471"/>
                </a:lnTo>
                <a:lnTo>
                  <a:pt x="243" y="463"/>
                </a:lnTo>
                <a:lnTo>
                  <a:pt x="233" y="447"/>
                </a:lnTo>
                <a:lnTo>
                  <a:pt x="227" y="441"/>
                </a:lnTo>
                <a:lnTo>
                  <a:pt x="219" y="437"/>
                </a:lnTo>
                <a:lnTo>
                  <a:pt x="214" y="433"/>
                </a:lnTo>
                <a:lnTo>
                  <a:pt x="208" y="429"/>
                </a:lnTo>
                <a:lnTo>
                  <a:pt x="206" y="423"/>
                </a:lnTo>
                <a:lnTo>
                  <a:pt x="206" y="417"/>
                </a:lnTo>
                <a:lnTo>
                  <a:pt x="206" y="411"/>
                </a:lnTo>
                <a:lnTo>
                  <a:pt x="206" y="405"/>
                </a:lnTo>
                <a:lnTo>
                  <a:pt x="200" y="397"/>
                </a:lnTo>
                <a:lnTo>
                  <a:pt x="192" y="391"/>
                </a:lnTo>
                <a:lnTo>
                  <a:pt x="174" y="383"/>
                </a:lnTo>
                <a:lnTo>
                  <a:pt x="168" y="379"/>
                </a:lnTo>
                <a:lnTo>
                  <a:pt x="162" y="375"/>
                </a:lnTo>
                <a:lnTo>
                  <a:pt x="160" y="367"/>
                </a:lnTo>
                <a:lnTo>
                  <a:pt x="158" y="361"/>
                </a:lnTo>
                <a:lnTo>
                  <a:pt x="152" y="345"/>
                </a:lnTo>
                <a:lnTo>
                  <a:pt x="150" y="339"/>
                </a:lnTo>
                <a:lnTo>
                  <a:pt x="144" y="333"/>
                </a:lnTo>
                <a:lnTo>
                  <a:pt x="114" y="315"/>
                </a:lnTo>
                <a:lnTo>
                  <a:pt x="100" y="305"/>
                </a:lnTo>
                <a:lnTo>
                  <a:pt x="96" y="301"/>
                </a:lnTo>
                <a:lnTo>
                  <a:pt x="94" y="295"/>
                </a:lnTo>
                <a:lnTo>
                  <a:pt x="94" y="283"/>
                </a:lnTo>
                <a:lnTo>
                  <a:pt x="94" y="279"/>
                </a:lnTo>
                <a:lnTo>
                  <a:pt x="92" y="277"/>
                </a:lnTo>
                <a:lnTo>
                  <a:pt x="84" y="271"/>
                </a:lnTo>
                <a:lnTo>
                  <a:pt x="74" y="269"/>
                </a:lnTo>
                <a:lnTo>
                  <a:pt x="64" y="267"/>
                </a:lnTo>
                <a:lnTo>
                  <a:pt x="54" y="263"/>
                </a:lnTo>
                <a:lnTo>
                  <a:pt x="44" y="259"/>
                </a:lnTo>
                <a:lnTo>
                  <a:pt x="40" y="255"/>
                </a:lnTo>
                <a:lnTo>
                  <a:pt x="38" y="251"/>
                </a:lnTo>
                <a:lnTo>
                  <a:pt x="40" y="247"/>
                </a:lnTo>
                <a:lnTo>
                  <a:pt x="40" y="237"/>
                </a:lnTo>
                <a:lnTo>
                  <a:pt x="18" y="237"/>
                </a:lnTo>
                <a:lnTo>
                  <a:pt x="12" y="235"/>
                </a:lnTo>
                <a:lnTo>
                  <a:pt x="6" y="231"/>
                </a:lnTo>
                <a:lnTo>
                  <a:pt x="2" y="223"/>
                </a:lnTo>
                <a:lnTo>
                  <a:pt x="0" y="213"/>
                </a:lnTo>
                <a:lnTo>
                  <a:pt x="2" y="208"/>
                </a:lnTo>
                <a:lnTo>
                  <a:pt x="6" y="202"/>
                </a:lnTo>
                <a:lnTo>
                  <a:pt x="10" y="196"/>
                </a:lnTo>
                <a:lnTo>
                  <a:pt x="12" y="188"/>
                </a:lnTo>
                <a:lnTo>
                  <a:pt x="10" y="180"/>
                </a:lnTo>
                <a:lnTo>
                  <a:pt x="8" y="174"/>
                </a:lnTo>
                <a:lnTo>
                  <a:pt x="26" y="162"/>
                </a:lnTo>
                <a:lnTo>
                  <a:pt x="26" y="146"/>
                </a:lnTo>
                <a:lnTo>
                  <a:pt x="46" y="128"/>
                </a:lnTo>
                <a:lnTo>
                  <a:pt x="52" y="110"/>
                </a:lnTo>
                <a:lnTo>
                  <a:pt x="98" y="104"/>
                </a:lnTo>
                <a:lnTo>
                  <a:pt x="100" y="120"/>
                </a:lnTo>
                <a:lnTo>
                  <a:pt x="116" y="140"/>
                </a:lnTo>
                <a:lnTo>
                  <a:pt x="118" y="152"/>
                </a:lnTo>
                <a:lnTo>
                  <a:pt x="148" y="160"/>
                </a:lnTo>
                <a:lnTo>
                  <a:pt x="168" y="154"/>
                </a:lnTo>
                <a:lnTo>
                  <a:pt x="210" y="152"/>
                </a:lnTo>
                <a:lnTo>
                  <a:pt x="223" y="168"/>
                </a:lnTo>
                <a:lnTo>
                  <a:pt x="263" y="166"/>
                </a:lnTo>
                <a:lnTo>
                  <a:pt x="275" y="150"/>
                </a:lnTo>
                <a:lnTo>
                  <a:pt x="305" y="148"/>
                </a:lnTo>
                <a:lnTo>
                  <a:pt x="305" y="128"/>
                </a:lnTo>
                <a:lnTo>
                  <a:pt x="335" y="114"/>
                </a:lnTo>
                <a:lnTo>
                  <a:pt x="363" y="130"/>
                </a:lnTo>
                <a:lnTo>
                  <a:pt x="375" y="142"/>
                </a:lnTo>
                <a:lnTo>
                  <a:pt x="413" y="144"/>
                </a:lnTo>
                <a:lnTo>
                  <a:pt x="453" y="90"/>
                </a:lnTo>
                <a:lnTo>
                  <a:pt x="461" y="88"/>
                </a:lnTo>
                <a:lnTo>
                  <a:pt x="481" y="72"/>
                </a:lnTo>
                <a:lnTo>
                  <a:pt x="471" y="64"/>
                </a:lnTo>
                <a:lnTo>
                  <a:pt x="471" y="34"/>
                </a:lnTo>
                <a:lnTo>
                  <a:pt x="457" y="16"/>
                </a:lnTo>
                <a:lnTo>
                  <a:pt x="495" y="16"/>
                </a:lnTo>
                <a:lnTo>
                  <a:pt x="491" y="0"/>
                </a:lnTo>
                <a:lnTo>
                  <a:pt x="527" y="0"/>
                </a:lnTo>
                <a:lnTo>
                  <a:pt x="517" y="34"/>
                </a:lnTo>
                <a:lnTo>
                  <a:pt x="523" y="72"/>
                </a:lnTo>
                <a:lnTo>
                  <a:pt x="523" y="90"/>
                </a:lnTo>
                <a:lnTo>
                  <a:pt x="535" y="94"/>
                </a:lnTo>
                <a:lnTo>
                  <a:pt x="555" y="118"/>
                </a:lnTo>
                <a:lnTo>
                  <a:pt x="565" y="122"/>
                </a:lnTo>
                <a:lnTo>
                  <a:pt x="567" y="140"/>
                </a:lnTo>
                <a:lnTo>
                  <a:pt x="561" y="146"/>
                </a:lnTo>
                <a:lnTo>
                  <a:pt x="559" y="158"/>
                </a:lnTo>
                <a:lnTo>
                  <a:pt x="573" y="160"/>
                </a:lnTo>
                <a:close/>
              </a:path>
            </a:pathLst>
          </a:custGeom>
          <a:solidFill>
            <a:schemeClr val="tx1">
              <a:lumMod val="95000"/>
            </a:schemeClr>
          </a:solidFill>
          <a:ln w="6350">
            <a:solidFill>
              <a:srgbClr val="000000"/>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67" name="Freeform 2">
            <a:extLst>
              <a:ext uri="{FF2B5EF4-FFF2-40B4-BE49-F238E27FC236}">
                <a16:creationId xmlns:a16="http://schemas.microsoft.com/office/drawing/2014/main" xmlns="" id="{4C0F9BD5-B122-9F44-9318-427E93F78104}"/>
              </a:ext>
            </a:extLst>
          </p:cNvPr>
          <p:cNvSpPr>
            <a:spLocks/>
          </p:cNvSpPr>
          <p:nvPr/>
        </p:nvSpPr>
        <p:spPr bwMode="auto">
          <a:xfrm>
            <a:off x="5945068" y="1110028"/>
            <a:ext cx="904875" cy="828675"/>
          </a:xfrm>
          <a:custGeom>
            <a:avLst/>
            <a:gdLst>
              <a:gd name="T0" fmla="*/ 2147483647 w 570"/>
              <a:gd name="T1" fmla="*/ 2147483647 h 522"/>
              <a:gd name="T2" fmla="*/ 2147483647 w 570"/>
              <a:gd name="T3" fmla="*/ 2147483647 h 522"/>
              <a:gd name="T4" fmla="*/ 0 w 570"/>
              <a:gd name="T5" fmla="*/ 2147483647 h 522"/>
              <a:gd name="T6" fmla="*/ 2147483647 w 570"/>
              <a:gd name="T7" fmla="*/ 2147483647 h 522"/>
              <a:gd name="T8" fmla="*/ 2147483647 w 570"/>
              <a:gd name="T9" fmla="*/ 2147483647 h 522"/>
              <a:gd name="T10" fmla="*/ 2147483647 w 570"/>
              <a:gd name="T11" fmla="*/ 2147483647 h 522"/>
              <a:gd name="T12" fmla="*/ 2147483647 w 570"/>
              <a:gd name="T13" fmla="*/ 2147483647 h 522"/>
              <a:gd name="T14" fmla="*/ 2147483647 w 570"/>
              <a:gd name="T15" fmla="*/ 2147483647 h 522"/>
              <a:gd name="T16" fmla="*/ 2147483647 w 570"/>
              <a:gd name="T17" fmla="*/ 2147483647 h 522"/>
              <a:gd name="T18" fmla="*/ 2147483647 w 570"/>
              <a:gd name="T19" fmla="*/ 2147483647 h 522"/>
              <a:gd name="T20" fmla="*/ 2147483647 w 570"/>
              <a:gd name="T21" fmla="*/ 2147483647 h 522"/>
              <a:gd name="T22" fmla="*/ 2147483647 w 570"/>
              <a:gd name="T23" fmla="*/ 2147483647 h 522"/>
              <a:gd name="T24" fmla="*/ 2147483647 w 570"/>
              <a:gd name="T25" fmla="*/ 2147483647 h 522"/>
              <a:gd name="T26" fmla="*/ 2147483647 w 570"/>
              <a:gd name="T27" fmla="*/ 2147483647 h 522"/>
              <a:gd name="T28" fmla="*/ 2147483647 w 570"/>
              <a:gd name="T29" fmla="*/ 2147483647 h 522"/>
              <a:gd name="T30" fmla="*/ 2147483647 w 570"/>
              <a:gd name="T31" fmla="*/ 2147483647 h 522"/>
              <a:gd name="T32" fmla="*/ 2147483647 w 570"/>
              <a:gd name="T33" fmla="*/ 2147483647 h 522"/>
              <a:gd name="T34" fmla="*/ 2147483647 w 570"/>
              <a:gd name="T35" fmla="*/ 2147483647 h 522"/>
              <a:gd name="T36" fmla="*/ 2147483647 w 570"/>
              <a:gd name="T37" fmla="*/ 2147483647 h 522"/>
              <a:gd name="T38" fmla="*/ 2147483647 w 570"/>
              <a:gd name="T39" fmla="*/ 2147483647 h 522"/>
              <a:gd name="T40" fmla="*/ 2147483647 w 570"/>
              <a:gd name="T41" fmla="*/ 2147483647 h 522"/>
              <a:gd name="T42" fmla="*/ 2147483647 w 570"/>
              <a:gd name="T43" fmla="*/ 2147483647 h 522"/>
              <a:gd name="T44" fmla="*/ 2147483647 w 570"/>
              <a:gd name="T45" fmla="*/ 2147483647 h 522"/>
              <a:gd name="T46" fmla="*/ 2147483647 w 570"/>
              <a:gd name="T47" fmla="*/ 2147483647 h 522"/>
              <a:gd name="T48" fmla="*/ 2147483647 w 570"/>
              <a:gd name="T49" fmla="*/ 2147483647 h 522"/>
              <a:gd name="T50" fmla="*/ 2147483647 w 570"/>
              <a:gd name="T51" fmla="*/ 2147483647 h 522"/>
              <a:gd name="T52" fmla="*/ 2147483647 w 570"/>
              <a:gd name="T53" fmla="*/ 2147483647 h 522"/>
              <a:gd name="T54" fmla="*/ 2147483647 w 570"/>
              <a:gd name="T55" fmla="*/ 2147483647 h 522"/>
              <a:gd name="T56" fmla="*/ 2147483647 w 570"/>
              <a:gd name="T57" fmla="*/ 2147483647 h 522"/>
              <a:gd name="T58" fmla="*/ 2147483647 w 570"/>
              <a:gd name="T59" fmla="*/ 2147483647 h 522"/>
              <a:gd name="T60" fmla="*/ 2147483647 w 570"/>
              <a:gd name="T61" fmla="*/ 2147483647 h 522"/>
              <a:gd name="T62" fmla="*/ 2147483647 w 570"/>
              <a:gd name="T63" fmla="*/ 2147483647 h 522"/>
              <a:gd name="T64" fmla="*/ 2147483647 w 570"/>
              <a:gd name="T65" fmla="*/ 2147483647 h 522"/>
              <a:gd name="T66" fmla="*/ 2147483647 w 570"/>
              <a:gd name="T67" fmla="*/ 2147483647 h 522"/>
              <a:gd name="T68" fmla="*/ 2147483647 w 570"/>
              <a:gd name="T69" fmla="*/ 0 h 522"/>
              <a:gd name="T70" fmla="*/ 2147483647 w 570"/>
              <a:gd name="T71" fmla="*/ 2147483647 h 522"/>
              <a:gd name="T72" fmla="*/ 2147483647 w 570"/>
              <a:gd name="T73" fmla="*/ 2147483647 h 522"/>
              <a:gd name="T74" fmla="*/ 2147483647 w 570"/>
              <a:gd name="T75" fmla="*/ 2147483647 h 522"/>
              <a:gd name="T76" fmla="*/ 2147483647 w 570"/>
              <a:gd name="T77" fmla="*/ 2147483647 h 522"/>
              <a:gd name="T78" fmla="*/ 2147483647 w 570"/>
              <a:gd name="T79" fmla="*/ 2147483647 h 522"/>
              <a:gd name="T80" fmla="*/ 2147483647 w 570"/>
              <a:gd name="T81" fmla="*/ 2147483647 h 522"/>
              <a:gd name="T82" fmla="*/ 2147483647 w 570"/>
              <a:gd name="T83" fmla="*/ 2147483647 h 522"/>
              <a:gd name="T84" fmla="*/ 2147483647 w 570"/>
              <a:gd name="T85" fmla="*/ 2147483647 h 52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70"/>
              <a:gd name="T130" fmla="*/ 0 h 522"/>
              <a:gd name="T131" fmla="*/ 570 w 570"/>
              <a:gd name="T132" fmla="*/ 522 h 52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70" h="522">
                <a:moveTo>
                  <a:pt x="0" y="34"/>
                </a:moveTo>
                <a:lnTo>
                  <a:pt x="2" y="42"/>
                </a:lnTo>
                <a:lnTo>
                  <a:pt x="6" y="48"/>
                </a:lnTo>
                <a:lnTo>
                  <a:pt x="10" y="54"/>
                </a:lnTo>
                <a:lnTo>
                  <a:pt x="12" y="62"/>
                </a:lnTo>
                <a:lnTo>
                  <a:pt x="10" y="72"/>
                </a:lnTo>
                <a:lnTo>
                  <a:pt x="6" y="78"/>
                </a:lnTo>
                <a:lnTo>
                  <a:pt x="2" y="84"/>
                </a:lnTo>
                <a:lnTo>
                  <a:pt x="0" y="92"/>
                </a:lnTo>
                <a:lnTo>
                  <a:pt x="2" y="104"/>
                </a:lnTo>
                <a:lnTo>
                  <a:pt x="6" y="116"/>
                </a:lnTo>
                <a:lnTo>
                  <a:pt x="10" y="126"/>
                </a:lnTo>
                <a:lnTo>
                  <a:pt x="12" y="132"/>
                </a:lnTo>
                <a:lnTo>
                  <a:pt x="32" y="522"/>
                </a:lnTo>
                <a:lnTo>
                  <a:pt x="446" y="512"/>
                </a:lnTo>
                <a:lnTo>
                  <a:pt x="454" y="514"/>
                </a:lnTo>
                <a:lnTo>
                  <a:pt x="460" y="518"/>
                </a:lnTo>
                <a:lnTo>
                  <a:pt x="464" y="520"/>
                </a:lnTo>
                <a:lnTo>
                  <a:pt x="472" y="520"/>
                </a:lnTo>
                <a:lnTo>
                  <a:pt x="476" y="520"/>
                </a:lnTo>
                <a:lnTo>
                  <a:pt x="480" y="518"/>
                </a:lnTo>
                <a:lnTo>
                  <a:pt x="482" y="512"/>
                </a:lnTo>
                <a:lnTo>
                  <a:pt x="484" y="504"/>
                </a:lnTo>
                <a:lnTo>
                  <a:pt x="486" y="500"/>
                </a:lnTo>
                <a:lnTo>
                  <a:pt x="488" y="498"/>
                </a:lnTo>
                <a:lnTo>
                  <a:pt x="494" y="496"/>
                </a:lnTo>
                <a:lnTo>
                  <a:pt x="502" y="494"/>
                </a:lnTo>
                <a:lnTo>
                  <a:pt x="510" y="494"/>
                </a:lnTo>
                <a:lnTo>
                  <a:pt x="516" y="492"/>
                </a:lnTo>
                <a:lnTo>
                  <a:pt x="522" y="488"/>
                </a:lnTo>
                <a:lnTo>
                  <a:pt x="524" y="484"/>
                </a:lnTo>
                <a:lnTo>
                  <a:pt x="530" y="470"/>
                </a:lnTo>
                <a:lnTo>
                  <a:pt x="538" y="462"/>
                </a:lnTo>
                <a:lnTo>
                  <a:pt x="548" y="454"/>
                </a:lnTo>
                <a:lnTo>
                  <a:pt x="570" y="442"/>
                </a:lnTo>
                <a:lnTo>
                  <a:pt x="562" y="430"/>
                </a:lnTo>
                <a:lnTo>
                  <a:pt x="558" y="422"/>
                </a:lnTo>
                <a:lnTo>
                  <a:pt x="556" y="414"/>
                </a:lnTo>
                <a:lnTo>
                  <a:pt x="556" y="408"/>
                </a:lnTo>
                <a:lnTo>
                  <a:pt x="560" y="404"/>
                </a:lnTo>
                <a:lnTo>
                  <a:pt x="568" y="396"/>
                </a:lnTo>
                <a:lnTo>
                  <a:pt x="550" y="376"/>
                </a:lnTo>
                <a:lnTo>
                  <a:pt x="534" y="354"/>
                </a:lnTo>
                <a:lnTo>
                  <a:pt x="518" y="330"/>
                </a:lnTo>
                <a:lnTo>
                  <a:pt x="502" y="306"/>
                </a:lnTo>
                <a:lnTo>
                  <a:pt x="478" y="278"/>
                </a:lnTo>
                <a:lnTo>
                  <a:pt x="470" y="264"/>
                </a:lnTo>
                <a:lnTo>
                  <a:pt x="468" y="256"/>
                </a:lnTo>
                <a:lnTo>
                  <a:pt x="466" y="246"/>
                </a:lnTo>
                <a:lnTo>
                  <a:pt x="462" y="238"/>
                </a:lnTo>
                <a:lnTo>
                  <a:pt x="454" y="226"/>
                </a:lnTo>
                <a:lnTo>
                  <a:pt x="440" y="210"/>
                </a:lnTo>
                <a:lnTo>
                  <a:pt x="438" y="210"/>
                </a:lnTo>
                <a:lnTo>
                  <a:pt x="436" y="208"/>
                </a:lnTo>
                <a:lnTo>
                  <a:pt x="434" y="202"/>
                </a:lnTo>
                <a:lnTo>
                  <a:pt x="432" y="194"/>
                </a:lnTo>
                <a:lnTo>
                  <a:pt x="430" y="190"/>
                </a:lnTo>
                <a:lnTo>
                  <a:pt x="414" y="176"/>
                </a:lnTo>
                <a:lnTo>
                  <a:pt x="402" y="160"/>
                </a:lnTo>
                <a:lnTo>
                  <a:pt x="392" y="140"/>
                </a:lnTo>
                <a:lnTo>
                  <a:pt x="384" y="118"/>
                </a:lnTo>
                <a:lnTo>
                  <a:pt x="380" y="114"/>
                </a:lnTo>
                <a:lnTo>
                  <a:pt x="376" y="110"/>
                </a:lnTo>
                <a:lnTo>
                  <a:pt x="374" y="106"/>
                </a:lnTo>
                <a:lnTo>
                  <a:pt x="372" y="100"/>
                </a:lnTo>
                <a:lnTo>
                  <a:pt x="372" y="94"/>
                </a:lnTo>
                <a:lnTo>
                  <a:pt x="372" y="90"/>
                </a:lnTo>
                <a:lnTo>
                  <a:pt x="384" y="98"/>
                </a:lnTo>
                <a:lnTo>
                  <a:pt x="392" y="106"/>
                </a:lnTo>
                <a:lnTo>
                  <a:pt x="400" y="118"/>
                </a:lnTo>
                <a:lnTo>
                  <a:pt x="406" y="128"/>
                </a:lnTo>
                <a:lnTo>
                  <a:pt x="418" y="150"/>
                </a:lnTo>
                <a:lnTo>
                  <a:pt x="426" y="162"/>
                </a:lnTo>
                <a:lnTo>
                  <a:pt x="436" y="170"/>
                </a:lnTo>
                <a:lnTo>
                  <a:pt x="450" y="186"/>
                </a:lnTo>
                <a:lnTo>
                  <a:pt x="458" y="194"/>
                </a:lnTo>
                <a:lnTo>
                  <a:pt x="462" y="196"/>
                </a:lnTo>
                <a:lnTo>
                  <a:pt x="466" y="196"/>
                </a:lnTo>
                <a:lnTo>
                  <a:pt x="470" y="194"/>
                </a:lnTo>
                <a:lnTo>
                  <a:pt x="476" y="186"/>
                </a:lnTo>
                <a:lnTo>
                  <a:pt x="482" y="176"/>
                </a:lnTo>
                <a:lnTo>
                  <a:pt x="484" y="170"/>
                </a:lnTo>
                <a:lnTo>
                  <a:pt x="484" y="150"/>
                </a:lnTo>
                <a:lnTo>
                  <a:pt x="484" y="140"/>
                </a:lnTo>
                <a:lnTo>
                  <a:pt x="486" y="128"/>
                </a:lnTo>
                <a:lnTo>
                  <a:pt x="484" y="124"/>
                </a:lnTo>
                <a:lnTo>
                  <a:pt x="486" y="118"/>
                </a:lnTo>
                <a:lnTo>
                  <a:pt x="488" y="106"/>
                </a:lnTo>
                <a:lnTo>
                  <a:pt x="486" y="102"/>
                </a:lnTo>
                <a:lnTo>
                  <a:pt x="482" y="96"/>
                </a:lnTo>
                <a:lnTo>
                  <a:pt x="476" y="88"/>
                </a:lnTo>
                <a:lnTo>
                  <a:pt x="468" y="72"/>
                </a:lnTo>
                <a:lnTo>
                  <a:pt x="458" y="54"/>
                </a:lnTo>
                <a:lnTo>
                  <a:pt x="450" y="36"/>
                </a:lnTo>
                <a:lnTo>
                  <a:pt x="442" y="16"/>
                </a:lnTo>
                <a:lnTo>
                  <a:pt x="426" y="20"/>
                </a:lnTo>
                <a:lnTo>
                  <a:pt x="410" y="24"/>
                </a:lnTo>
                <a:lnTo>
                  <a:pt x="394" y="28"/>
                </a:lnTo>
                <a:lnTo>
                  <a:pt x="376" y="28"/>
                </a:lnTo>
                <a:lnTo>
                  <a:pt x="364" y="28"/>
                </a:lnTo>
                <a:lnTo>
                  <a:pt x="354" y="24"/>
                </a:lnTo>
                <a:lnTo>
                  <a:pt x="336" y="14"/>
                </a:lnTo>
                <a:lnTo>
                  <a:pt x="318" y="6"/>
                </a:lnTo>
                <a:lnTo>
                  <a:pt x="308" y="2"/>
                </a:lnTo>
                <a:lnTo>
                  <a:pt x="298" y="0"/>
                </a:lnTo>
                <a:lnTo>
                  <a:pt x="284" y="2"/>
                </a:lnTo>
                <a:lnTo>
                  <a:pt x="274" y="8"/>
                </a:lnTo>
                <a:lnTo>
                  <a:pt x="262" y="14"/>
                </a:lnTo>
                <a:lnTo>
                  <a:pt x="252" y="22"/>
                </a:lnTo>
                <a:lnTo>
                  <a:pt x="244" y="30"/>
                </a:lnTo>
                <a:lnTo>
                  <a:pt x="232" y="36"/>
                </a:lnTo>
                <a:lnTo>
                  <a:pt x="222" y="40"/>
                </a:lnTo>
                <a:lnTo>
                  <a:pt x="208" y="42"/>
                </a:lnTo>
                <a:lnTo>
                  <a:pt x="184" y="42"/>
                </a:lnTo>
                <a:lnTo>
                  <a:pt x="164" y="38"/>
                </a:lnTo>
                <a:lnTo>
                  <a:pt x="146" y="32"/>
                </a:lnTo>
                <a:lnTo>
                  <a:pt x="128" y="26"/>
                </a:lnTo>
                <a:lnTo>
                  <a:pt x="112" y="20"/>
                </a:lnTo>
                <a:lnTo>
                  <a:pt x="92" y="16"/>
                </a:lnTo>
                <a:lnTo>
                  <a:pt x="74" y="12"/>
                </a:lnTo>
                <a:lnTo>
                  <a:pt x="52" y="10"/>
                </a:lnTo>
                <a:lnTo>
                  <a:pt x="46" y="12"/>
                </a:lnTo>
                <a:lnTo>
                  <a:pt x="40" y="14"/>
                </a:lnTo>
                <a:lnTo>
                  <a:pt x="36" y="16"/>
                </a:lnTo>
                <a:lnTo>
                  <a:pt x="30" y="16"/>
                </a:lnTo>
                <a:lnTo>
                  <a:pt x="16" y="18"/>
                </a:lnTo>
                <a:lnTo>
                  <a:pt x="8" y="20"/>
                </a:lnTo>
                <a:lnTo>
                  <a:pt x="4" y="22"/>
                </a:lnTo>
                <a:lnTo>
                  <a:pt x="2" y="24"/>
                </a:lnTo>
                <a:lnTo>
                  <a:pt x="2" y="34"/>
                </a:lnTo>
                <a:lnTo>
                  <a:pt x="0" y="34"/>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68" name="Freeform 3">
            <a:extLst>
              <a:ext uri="{FF2B5EF4-FFF2-40B4-BE49-F238E27FC236}">
                <a16:creationId xmlns:a16="http://schemas.microsoft.com/office/drawing/2014/main" xmlns="" id="{4A254FF1-78A6-504F-8551-D816DA9BCE94}"/>
              </a:ext>
            </a:extLst>
          </p:cNvPr>
          <p:cNvSpPr>
            <a:spLocks/>
          </p:cNvSpPr>
          <p:nvPr/>
        </p:nvSpPr>
        <p:spPr bwMode="auto">
          <a:xfrm>
            <a:off x="7430969" y="2688002"/>
            <a:ext cx="96836" cy="45719"/>
          </a:xfrm>
          <a:custGeom>
            <a:avLst/>
            <a:gdLst>
              <a:gd name="T0" fmla="*/ 2147483647 w 86"/>
              <a:gd name="T1" fmla="*/ 2147483647 h 96"/>
              <a:gd name="T2" fmla="*/ 2147483647 w 86"/>
              <a:gd name="T3" fmla="*/ 2147483647 h 96"/>
              <a:gd name="T4" fmla="*/ 2147483647 w 86"/>
              <a:gd name="T5" fmla="*/ 2147483647 h 96"/>
              <a:gd name="T6" fmla="*/ 2147483647 w 86"/>
              <a:gd name="T7" fmla="*/ 2147483647 h 96"/>
              <a:gd name="T8" fmla="*/ 2147483647 w 86"/>
              <a:gd name="T9" fmla="*/ 2147483647 h 96"/>
              <a:gd name="T10" fmla="*/ 2147483647 w 86"/>
              <a:gd name="T11" fmla="*/ 2147483647 h 96"/>
              <a:gd name="T12" fmla="*/ 2147483647 w 86"/>
              <a:gd name="T13" fmla="*/ 2147483647 h 96"/>
              <a:gd name="T14" fmla="*/ 2147483647 w 86"/>
              <a:gd name="T15" fmla="*/ 2147483647 h 96"/>
              <a:gd name="T16" fmla="*/ 0 w 86"/>
              <a:gd name="T17" fmla="*/ 2147483647 h 96"/>
              <a:gd name="T18" fmla="*/ 2147483647 w 86"/>
              <a:gd name="T19" fmla="*/ 2147483647 h 96"/>
              <a:gd name="T20" fmla="*/ 2147483647 w 86"/>
              <a:gd name="T21" fmla="*/ 2147483647 h 96"/>
              <a:gd name="T22" fmla="*/ 0 w 86"/>
              <a:gd name="T23" fmla="*/ 2147483647 h 96"/>
              <a:gd name="T24" fmla="*/ 2147483647 w 86"/>
              <a:gd name="T25" fmla="*/ 2147483647 h 96"/>
              <a:gd name="T26" fmla="*/ 2147483647 w 86"/>
              <a:gd name="T27" fmla="*/ 2147483647 h 96"/>
              <a:gd name="T28" fmla="*/ 2147483647 w 86"/>
              <a:gd name="T29" fmla="*/ 2147483647 h 96"/>
              <a:gd name="T30" fmla="*/ 2147483647 w 86"/>
              <a:gd name="T31" fmla="*/ 2147483647 h 96"/>
              <a:gd name="T32" fmla="*/ 2147483647 w 86"/>
              <a:gd name="T33" fmla="*/ 2147483647 h 96"/>
              <a:gd name="T34" fmla="*/ 2147483647 w 86"/>
              <a:gd name="T35" fmla="*/ 0 h 96"/>
              <a:gd name="T36" fmla="*/ 2147483647 w 86"/>
              <a:gd name="T37" fmla="*/ 2147483647 h 96"/>
              <a:gd name="T38" fmla="*/ 2147483647 w 86"/>
              <a:gd name="T39" fmla="*/ 2147483647 h 96"/>
              <a:gd name="T40" fmla="*/ 2147483647 w 86"/>
              <a:gd name="T41" fmla="*/ 2147483647 h 96"/>
              <a:gd name="T42" fmla="*/ 2147483647 w 86"/>
              <a:gd name="T43" fmla="*/ 2147483647 h 96"/>
              <a:gd name="T44" fmla="*/ 2147483647 w 86"/>
              <a:gd name="T45" fmla="*/ 2147483647 h 96"/>
              <a:gd name="T46" fmla="*/ 2147483647 w 86"/>
              <a:gd name="T47" fmla="*/ 2147483647 h 96"/>
              <a:gd name="T48" fmla="*/ 2147483647 w 86"/>
              <a:gd name="T49" fmla="*/ 2147483647 h 96"/>
              <a:gd name="T50" fmla="*/ 2147483647 w 86"/>
              <a:gd name="T51" fmla="*/ 2147483647 h 96"/>
              <a:gd name="T52" fmla="*/ 2147483647 w 86"/>
              <a:gd name="T53" fmla="*/ 2147483647 h 96"/>
              <a:gd name="T54" fmla="*/ 2147483647 w 86"/>
              <a:gd name="T55" fmla="*/ 2147483647 h 96"/>
              <a:gd name="T56" fmla="*/ 2147483647 w 86"/>
              <a:gd name="T57" fmla="*/ 2147483647 h 96"/>
              <a:gd name="T58" fmla="*/ 2147483647 w 86"/>
              <a:gd name="T59" fmla="*/ 2147483647 h 96"/>
              <a:gd name="T60" fmla="*/ 2147483647 w 86"/>
              <a:gd name="T61" fmla="*/ 2147483647 h 96"/>
              <a:gd name="T62" fmla="*/ 2147483647 w 86"/>
              <a:gd name="T63" fmla="*/ 2147483647 h 96"/>
              <a:gd name="T64" fmla="*/ 2147483647 w 86"/>
              <a:gd name="T65" fmla="*/ 2147483647 h 96"/>
              <a:gd name="T66" fmla="*/ 2147483647 w 86"/>
              <a:gd name="T67" fmla="*/ 2147483647 h 9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6"/>
              <a:gd name="T103" fmla="*/ 0 h 96"/>
              <a:gd name="T104" fmla="*/ 86 w 86"/>
              <a:gd name="T105" fmla="*/ 96 h 9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6" h="96">
                <a:moveTo>
                  <a:pt x="70" y="88"/>
                </a:moveTo>
                <a:lnTo>
                  <a:pt x="66" y="84"/>
                </a:lnTo>
                <a:lnTo>
                  <a:pt x="62" y="82"/>
                </a:lnTo>
                <a:lnTo>
                  <a:pt x="60" y="80"/>
                </a:lnTo>
                <a:lnTo>
                  <a:pt x="52" y="82"/>
                </a:lnTo>
                <a:lnTo>
                  <a:pt x="40" y="88"/>
                </a:lnTo>
                <a:lnTo>
                  <a:pt x="28" y="92"/>
                </a:lnTo>
                <a:lnTo>
                  <a:pt x="18" y="96"/>
                </a:lnTo>
                <a:lnTo>
                  <a:pt x="0" y="96"/>
                </a:lnTo>
                <a:lnTo>
                  <a:pt x="2" y="88"/>
                </a:lnTo>
                <a:lnTo>
                  <a:pt x="2" y="78"/>
                </a:lnTo>
                <a:lnTo>
                  <a:pt x="0" y="54"/>
                </a:lnTo>
                <a:lnTo>
                  <a:pt x="2" y="46"/>
                </a:lnTo>
                <a:lnTo>
                  <a:pt x="6" y="38"/>
                </a:lnTo>
                <a:lnTo>
                  <a:pt x="12" y="30"/>
                </a:lnTo>
                <a:lnTo>
                  <a:pt x="22" y="22"/>
                </a:lnTo>
                <a:lnTo>
                  <a:pt x="40" y="8"/>
                </a:lnTo>
                <a:lnTo>
                  <a:pt x="58" y="0"/>
                </a:lnTo>
                <a:lnTo>
                  <a:pt x="68" y="2"/>
                </a:lnTo>
                <a:lnTo>
                  <a:pt x="76" y="10"/>
                </a:lnTo>
                <a:lnTo>
                  <a:pt x="84" y="18"/>
                </a:lnTo>
                <a:lnTo>
                  <a:pt x="86" y="24"/>
                </a:lnTo>
                <a:lnTo>
                  <a:pt x="86" y="28"/>
                </a:lnTo>
                <a:lnTo>
                  <a:pt x="84" y="32"/>
                </a:lnTo>
                <a:lnTo>
                  <a:pt x="82" y="36"/>
                </a:lnTo>
                <a:lnTo>
                  <a:pt x="70" y="46"/>
                </a:lnTo>
                <a:lnTo>
                  <a:pt x="48" y="62"/>
                </a:lnTo>
                <a:lnTo>
                  <a:pt x="80" y="66"/>
                </a:lnTo>
                <a:lnTo>
                  <a:pt x="78" y="72"/>
                </a:lnTo>
                <a:lnTo>
                  <a:pt x="76" y="76"/>
                </a:lnTo>
                <a:lnTo>
                  <a:pt x="72" y="80"/>
                </a:lnTo>
                <a:lnTo>
                  <a:pt x="68" y="82"/>
                </a:lnTo>
                <a:lnTo>
                  <a:pt x="70" y="82"/>
                </a:lnTo>
                <a:lnTo>
                  <a:pt x="70" y="88"/>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69" name="Freeform 4">
            <a:extLst>
              <a:ext uri="{FF2B5EF4-FFF2-40B4-BE49-F238E27FC236}">
                <a16:creationId xmlns:a16="http://schemas.microsoft.com/office/drawing/2014/main" xmlns="" id="{70612B8C-48E3-3443-BAF1-834390E47A48}"/>
              </a:ext>
            </a:extLst>
          </p:cNvPr>
          <p:cNvSpPr>
            <a:spLocks/>
          </p:cNvSpPr>
          <p:nvPr/>
        </p:nvSpPr>
        <p:spPr bwMode="auto">
          <a:xfrm>
            <a:off x="7402392" y="2703877"/>
            <a:ext cx="806450" cy="1249362"/>
          </a:xfrm>
          <a:custGeom>
            <a:avLst/>
            <a:gdLst>
              <a:gd name="T0" fmla="*/ 2147483647 w 508"/>
              <a:gd name="T1" fmla="*/ 2147483647 h 787"/>
              <a:gd name="T2" fmla="*/ 2147483647 w 508"/>
              <a:gd name="T3" fmla="*/ 2147483647 h 787"/>
              <a:gd name="T4" fmla="*/ 2147483647 w 508"/>
              <a:gd name="T5" fmla="*/ 2147483647 h 787"/>
              <a:gd name="T6" fmla="*/ 0 w 508"/>
              <a:gd name="T7" fmla="*/ 2147483647 h 787"/>
              <a:gd name="T8" fmla="*/ 2147483647 w 508"/>
              <a:gd name="T9" fmla="*/ 2147483647 h 787"/>
              <a:gd name="T10" fmla="*/ 2147483647 w 508"/>
              <a:gd name="T11" fmla="*/ 2147483647 h 787"/>
              <a:gd name="T12" fmla="*/ 2147483647 w 508"/>
              <a:gd name="T13" fmla="*/ 2147483647 h 787"/>
              <a:gd name="T14" fmla="*/ 2147483647 w 508"/>
              <a:gd name="T15" fmla="*/ 2147483647 h 787"/>
              <a:gd name="T16" fmla="*/ 2147483647 w 508"/>
              <a:gd name="T17" fmla="*/ 2147483647 h 787"/>
              <a:gd name="T18" fmla="*/ 2147483647 w 508"/>
              <a:gd name="T19" fmla="*/ 2147483647 h 787"/>
              <a:gd name="T20" fmla="*/ 2147483647 w 508"/>
              <a:gd name="T21" fmla="*/ 2147483647 h 787"/>
              <a:gd name="T22" fmla="*/ 2147483647 w 508"/>
              <a:gd name="T23" fmla="*/ 2147483647 h 787"/>
              <a:gd name="T24" fmla="*/ 2147483647 w 508"/>
              <a:gd name="T25" fmla="*/ 2147483647 h 787"/>
              <a:gd name="T26" fmla="*/ 2147483647 w 508"/>
              <a:gd name="T27" fmla="*/ 2147483647 h 787"/>
              <a:gd name="T28" fmla="*/ 2147483647 w 508"/>
              <a:gd name="T29" fmla="*/ 2147483647 h 787"/>
              <a:gd name="T30" fmla="*/ 2147483647 w 508"/>
              <a:gd name="T31" fmla="*/ 2147483647 h 787"/>
              <a:gd name="T32" fmla="*/ 2147483647 w 508"/>
              <a:gd name="T33" fmla="*/ 2147483647 h 787"/>
              <a:gd name="T34" fmla="*/ 2147483647 w 508"/>
              <a:gd name="T35" fmla="*/ 2147483647 h 787"/>
              <a:gd name="T36" fmla="*/ 2147483647 w 508"/>
              <a:gd name="T37" fmla="*/ 2147483647 h 787"/>
              <a:gd name="T38" fmla="*/ 2147483647 w 508"/>
              <a:gd name="T39" fmla="*/ 2147483647 h 787"/>
              <a:gd name="T40" fmla="*/ 2147483647 w 508"/>
              <a:gd name="T41" fmla="*/ 2147483647 h 787"/>
              <a:gd name="T42" fmla="*/ 2147483647 w 508"/>
              <a:gd name="T43" fmla="*/ 2147483647 h 787"/>
              <a:gd name="T44" fmla="*/ 2147483647 w 508"/>
              <a:gd name="T45" fmla="*/ 2147483647 h 787"/>
              <a:gd name="T46" fmla="*/ 2147483647 w 508"/>
              <a:gd name="T47" fmla="*/ 2147483647 h 787"/>
              <a:gd name="T48" fmla="*/ 2147483647 w 508"/>
              <a:gd name="T49" fmla="*/ 2147483647 h 787"/>
              <a:gd name="T50" fmla="*/ 2147483647 w 508"/>
              <a:gd name="T51" fmla="*/ 0 h 787"/>
              <a:gd name="T52" fmla="*/ 2147483647 w 508"/>
              <a:gd name="T53" fmla="*/ 2147483647 h 787"/>
              <a:gd name="T54" fmla="*/ 2147483647 w 508"/>
              <a:gd name="T55" fmla="*/ 2147483647 h 787"/>
              <a:gd name="T56" fmla="*/ 2147483647 w 508"/>
              <a:gd name="T57" fmla="*/ 2147483647 h 787"/>
              <a:gd name="T58" fmla="*/ 2147483647 w 508"/>
              <a:gd name="T59" fmla="*/ 2147483647 h 787"/>
              <a:gd name="T60" fmla="*/ 2147483647 w 508"/>
              <a:gd name="T61" fmla="*/ 2147483647 h 787"/>
              <a:gd name="T62" fmla="*/ 2147483647 w 508"/>
              <a:gd name="T63" fmla="*/ 2147483647 h 787"/>
              <a:gd name="T64" fmla="*/ 2147483647 w 508"/>
              <a:gd name="T65" fmla="*/ 2147483647 h 787"/>
              <a:gd name="T66" fmla="*/ 2147483647 w 508"/>
              <a:gd name="T67" fmla="*/ 2147483647 h 787"/>
              <a:gd name="T68" fmla="*/ 2147483647 w 508"/>
              <a:gd name="T69" fmla="*/ 2147483647 h 787"/>
              <a:gd name="T70" fmla="*/ 2147483647 w 508"/>
              <a:gd name="T71" fmla="*/ 2147483647 h 787"/>
              <a:gd name="T72" fmla="*/ 2147483647 w 508"/>
              <a:gd name="T73" fmla="*/ 2147483647 h 787"/>
              <a:gd name="T74" fmla="*/ 2147483647 w 508"/>
              <a:gd name="T75" fmla="*/ 2147483647 h 787"/>
              <a:gd name="T76" fmla="*/ 2147483647 w 508"/>
              <a:gd name="T77" fmla="*/ 2147483647 h 787"/>
              <a:gd name="T78" fmla="*/ 2147483647 w 508"/>
              <a:gd name="T79" fmla="*/ 2147483647 h 787"/>
              <a:gd name="T80" fmla="*/ 2147483647 w 508"/>
              <a:gd name="T81" fmla="*/ 2147483647 h 787"/>
              <a:gd name="T82" fmla="*/ 2147483647 w 508"/>
              <a:gd name="T83" fmla="*/ 2147483647 h 787"/>
              <a:gd name="T84" fmla="*/ 2147483647 w 508"/>
              <a:gd name="T85" fmla="*/ 2147483647 h 787"/>
              <a:gd name="T86" fmla="*/ 2147483647 w 508"/>
              <a:gd name="T87" fmla="*/ 2147483647 h 787"/>
              <a:gd name="T88" fmla="*/ 2147483647 w 508"/>
              <a:gd name="T89" fmla="*/ 2147483647 h 787"/>
              <a:gd name="T90" fmla="*/ 2147483647 w 508"/>
              <a:gd name="T91" fmla="*/ 2147483647 h 787"/>
              <a:gd name="T92" fmla="*/ 2147483647 w 508"/>
              <a:gd name="T93" fmla="*/ 2147483647 h 787"/>
              <a:gd name="T94" fmla="*/ 2147483647 w 508"/>
              <a:gd name="T95" fmla="*/ 2147483647 h 787"/>
              <a:gd name="T96" fmla="*/ 2147483647 w 508"/>
              <a:gd name="T97" fmla="*/ 2147483647 h 787"/>
              <a:gd name="T98" fmla="*/ 2147483647 w 508"/>
              <a:gd name="T99" fmla="*/ 2147483647 h 787"/>
              <a:gd name="T100" fmla="*/ 2147483647 w 508"/>
              <a:gd name="T101" fmla="*/ 2147483647 h 787"/>
              <a:gd name="T102" fmla="*/ 2147483647 w 508"/>
              <a:gd name="T103" fmla="*/ 2147483647 h 787"/>
              <a:gd name="T104" fmla="*/ 2147483647 w 508"/>
              <a:gd name="T105" fmla="*/ 2147483647 h 787"/>
              <a:gd name="T106" fmla="*/ 2147483647 w 508"/>
              <a:gd name="T107" fmla="*/ 2147483647 h 787"/>
              <a:gd name="T108" fmla="*/ 2147483647 w 508"/>
              <a:gd name="T109" fmla="*/ 2147483647 h 787"/>
              <a:gd name="T110" fmla="*/ 2147483647 w 508"/>
              <a:gd name="T111" fmla="*/ 2147483647 h 787"/>
              <a:gd name="T112" fmla="*/ 2147483647 w 508"/>
              <a:gd name="T113" fmla="*/ 2147483647 h 787"/>
              <a:gd name="T114" fmla="*/ 2147483647 w 508"/>
              <a:gd name="T115" fmla="*/ 2147483647 h 787"/>
              <a:gd name="T116" fmla="*/ 2147483647 w 508"/>
              <a:gd name="T117" fmla="*/ 2147483647 h 78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08"/>
              <a:gd name="T178" fmla="*/ 0 h 787"/>
              <a:gd name="T179" fmla="*/ 508 w 508"/>
              <a:gd name="T180" fmla="*/ 787 h 78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08" h="787">
                <a:moveTo>
                  <a:pt x="40" y="472"/>
                </a:moveTo>
                <a:lnTo>
                  <a:pt x="38" y="480"/>
                </a:lnTo>
                <a:lnTo>
                  <a:pt x="36" y="490"/>
                </a:lnTo>
                <a:lnTo>
                  <a:pt x="26" y="508"/>
                </a:lnTo>
                <a:lnTo>
                  <a:pt x="14" y="524"/>
                </a:lnTo>
                <a:lnTo>
                  <a:pt x="6" y="530"/>
                </a:lnTo>
                <a:lnTo>
                  <a:pt x="0" y="534"/>
                </a:lnTo>
                <a:lnTo>
                  <a:pt x="0" y="739"/>
                </a:lnTo>
                <a:lnTo>
                  <a:pt x="34" y="787"/>
                </a:lnTo>
                <a:lnTo>
                  <a:pt x="38" y="781"/>
                </a:lnTo>
                <a:lnTo>
                  <a:pt x="42" y="775"/>
                </a:lnTo>
                <a:lnTo>
                  <a:pt x="54" y="761"/>
                </a:lnTo>
                <a:lnTo>
                  <a:pt x="58" y="751"/>
                </a:lnTo>
                <a:lnTo>
                  <a:pt x="64" y="741"/>
                </a:lnTo>
                <a:lnTo>
                  <a:pt x="70" y="733"/>
                </a:lnTo>
                <a:lnTo>
                  <a:pt x="76" y="724"/>
                </a:lnTo>
                <a:lnTo>
                  <a:pt x="92" y="710"/>
                </a:lnTo>
                <a:lnTo>
                  <a:pt x="108" y="692"/>
                </a:lnTo>
                <a:lnTo>
                  <a:pt x="130" y="668"/>
                </a:lnTo>
                <a:lnTo>
                  <a:pt x="152" y="646"/>
                </a:lnTo>
                <a:lnTo>
                  <a:pt x="202" y="604"/>
                </a:lnTo>
                <a:lnTo>
                  <a:pt x="252" y="560"/>
                </a:lnTo>
                <a:lnTo>
                  <a:pt x="276" y="538"/>
                </a:lnTo>
                <a:lnTo>
                  <a:pt x="298" y="512"/>
                </a:lnTo>
                <a:lnTo>
                  <a:pt x="308" y="502"/>
                </a:lnTo>
                <a:lnTo>
                  <a:pt x="320" y="492"/>
                </a:lnTo>
                <a:lnTo>
                  <a:pt x="330" y="482"/>
                </a:lnTo>
                <a:lnTo>
                  <a:pt x="340" y="470"/>
                </a:lnTo>
                <a:lnTo>
                  <a:pt x="358" y="444"/>
                </a:lnTo>
                <a:lnTo>
                  <a:pt x="376" y="414"/>
                </a:lnTo>
                <a:lnTo>
                  <a:pt x="396" y="384"/>
                </a:lnTo>
                <a:lnTo>
                  <a:pt x="402" y="368"/>
                </a:lnTo>
                <a:lnTo>
                  <a:pt x="408" y="354"/>
                </a:lnTo>
                <a:lnTo>
                  <a:pt x="418" y="316"/>
                </a:lnTo>
                <a:lnTo>
                  <a:pt x="424" y="300"/>
                </a:lnTo>
                <a:lnTo>
                  <a:pt x="432" y="280"/>
                </a:lnTo>
                <a:lnTo>
                  <a:pt x="456" y="232"/>
                </a:lnTo>
                <a:lnTo>
                  <a:pt x="478" y="186"/>
                </a:lnTo>
                <a:lnTo>
                  <a:pt x="486" y="170"/>
                </a:lnTo>
                <a:lnTo>
                  <a:pt x="492" y="152"/>
                </a:lnTo>
                <a:lnTo>
                  <a:pt x="494" y="142"/>
                </a:lnTo>
                <a:lnTo>
                  <a:pt x="496" y="132"/>
                </a:lnTo>
                <a:lnTo>
                  <a:pt x="494" y="114"/>
                </a:lnTo>
                <a:lnTo>
                  <a:pt x="494" y="104"/>
                </a:lnTo>
                <a:lnTo>
                  <a:pt x="496" y="98"/>
                </a:lnTo>
                <a:lnTo>
                  <a:pt x="500" y="90"/>
                </a:lnTo>
                <a:lnTo>
                  <a:pt x="508" y="84"/>
                </a:lnTo>
                <a:lnTo>
                  <a:pt x="500" y="32"/>
                </a:lnTo>
                <a:lnTo>
                  <a:pt x="502" y="24"/>
                </a:lnTo>
                <a:lnTo>
                  <a:pt x="504" y="18"/>
                </a:lnTo>
                <a:lnTo>
                  <a:pt x="506" y="10"/>
                </a:lnTo>
                <a:lnTo>
                  <a:pt x="508" y="0"/>
                </a:lnTo>
                <a:lnTo>
                  <a:pt x="504" y="2"/>
                </a:lnTo>
                <a:lnTo>
                  <a:pt x="502" y="2"/>
                </a:lnTo>
                <a:lnTo>
                  <a:pt x="492" y="0"/>
                </a:lnTo>
                <a:lnTo>
                  <a:pt x="484" y="2"/>
                </a:lnTo>
                <a:lnTo>
                  <a:pt x="478" y="4"/>
                </a:lnTo>
                <a:lnTo>
                  <a:pt x="472" y="10"/>
                </a:lnTo>
                <a:lnTo>
                  <a:pt x="468" y="14"/>
                </a:lnTo>
                <a:lnTo>
                  <a:pt x="458" y="26"/>
                </a:lnTo>
                <a:lnTo>
                  <a:pt x="452" y="30"/>
                </a:lnTo>
                <a:lnTo>
                  <a:pt x="446" y="32"/>
                </a:lnTo>
                <a:lnTo>
                  <a:pt x="430" y="38"/>
                </a:lnTo>
                <a:lnTo>
                  <a:pt x="414" y="40"/>
                </a:lnTo>
                <a:lnTo>
                  <a:pt x="382" y="44"/>
                </a:lnTo>
                <a:lnTo>
                  <a:pt x="348" y="48"/>
                </a:lnTo>
                <a:lnTo>
                  <a:pt x="332" y="52"/>
                </a:lnTo>
                <a:lnTo>
                  <a:pt x="314" y="56"/>
                </a:lnTo>
                <a:lnTo>
                  <a:pt x="306" y="60"/>
                </a:lnTo>
                <a:lnTo>
                  <a:pt x="300" y="64"/>
                </a:lnTo>
                <a:lnTo>
                  <a:pt x="290" y="74"/>
                </a:lnTo>
                <a:lnTo>
                  <a:pt x="284" y="78"/>
                </a:lnTo>
                <a:lnTo>
                  <a:pt x="276" y="82"/>
                </a:lnTo>
                <a:lnTo>
                  <a:pt x="270" y="86"/>
                </a:lnTo>
                <a:lnTo>
                  <a:pt x="260" y="86"/>
                </a:lnTo>
                <a:lnTo>
                  <a:pt x="254" y="86"/>
                </a:lnTo>
                <a:lnTo>
                  <a:pt x="246" y="84"/>
                </a:lnTo>
                <a:lnTo>
                  <a:pt x="240" y="82"/>
                </a:lnTo>
                <a:lnTo>
                  <a:pt x="234" y="80"/>
                </a:lnTo>
                <a:lnTo>
                  <a:pt x="224" y="82"/>
                </a:lnTo>
                <a:lnTo>
                  <a:pt x="216" y="86"/>
                </a:lnTo>
                <a:lnTo>
                  <a:pt x="202" y="96"/>
                </a:lnTo>
                <a:lnTo>
                  <a:pt x="194" y="100"/>
                </a:lnTo>
                <a:lnTo>
                  <a:pt x="186" y="106"/>
                </a:lnTo>
                <a:lnTo>
                  <a:pt x="178" y="110"/>
                </a:lnTo>
                <a:lnTo>
                  <a:pt x="166" y="110"/>
                </a:lnTo>
                <a:lnTo>
                  <a:pt x="154" y="108"/>
                </a:lnTo>
                <a:lnTo>
                  <a:pt x="144" y="104"/>
                </a:lnTo>
                <a:lnTo>
                  <a:pt x="134" y="98"/>
                </a:lnTo>
                <a:lnTo>
                  <a:pt x="126" y="90"/>
                </a:lnTo>
                <a:lnTo>
                  <a:pt x="110" y="72"/>
                </a:lnTo>
                <a:lnTo>
                  <a:pt x="98" y="56"/>
                </a:lnTo>
                <a:lnTo>
                  <a:pt x="96" y="62"/>
                </a:lnTo>
                <a:lnTo>
                  <a:pt x="94" y="66"/>
                </a:lnTo>
                <a:lnTo>
                  <a:pt x="90" y="70"/>
                </a:lnTo>
                <a:lnTo>
                  <a:pt x="86" y="72"/>
                </a:lnTo>
                <a:lnTo>
                  <a:pt x="80" y="78"/>
                </a:lnTo>
                <a:lnTo>
                  <a:pt x="74" y="88"/>
                </a:lnTo>
                <a:lnTo>
                  <a:pt x="68" y="98"/>
                </a:lnTo>
                <a:lnTo>
                  <a:pt x="66" y="104"/>
                </a:lnTo>
                <a:lnTo>
                  <a:pt x="84" y="124"/>
                </a:lnTo>
                <a:lnTo>
                  <a:pt x="98" y="144"/>
                </a:lnTo>
                <a:lnTo>
                  <a:pt x="110" y="164"/>
                </a:lnTo>
                <a:lnTo>
                  <a:pt x="118" y="172"/>
                </a:lnTo>
                <a:lnTo>
                  <a:pt x="126" y="178"/>
                </a:lnTo>
                <a:lnTo>
                  <a:pt x="134" y="186"/>
                </a:lnTo>
                <a:lnTo>
                  <a:pt x="146" y="190"/>
                </a:lnTo>
                <a:lnTo>
                  <a:pt x="294" y="236"/>
                </a:lnTo>
                <a:lnTo>
                  <a:pt x="352" y="236"/>
                </a:lnTo>
                <a:lnTo>
                  <a:pt x="352" y="234"/>
                </a:lnTo>
                <a:lnTo>
                  <a:pt x="206" y="414"/>
                </a:lnTo>
                <a:lnTo>
                  <a:pt x="142" y="414"/>
                </a:lnTo>
                <a:lnTo>
                  <a:pt x="124" y="430"/>
                </a:lnTo>
                <a:lnTo>
                  <a:pt x="100" y="446"/>
                </a:lnTo>
                <a:lnTo>
                  <a:pt x="74" y="460"/>
                </a:lnTo>
                <a:lnTo>
                  <a:pt x="60" y="466"/>
                </a:lnTo>
                <a:lnTo>
                  <a:pt x="46" y="470"/>
                </a:lnTo>
                <a:lnTo>
                  <a:pt x="40" y="472"/>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70" name="Freeform 5">
            <a:extLst>
              <a:ext uri="{FF2B5EF4-FFF2-40B4-BE49-F238E27FC236}">
                <a16:creationId xmlns:a16="http://schemas.microsoft.com/office/drawing/2014/main" xmlns="" id="{80321B8E-C0AE-1243-9952-96811FA03B65}"/>
              </a:ext>
            </a:extLst>
          </p:cNvPr>
          <p:cNvSpPr>
            <a:spLocks/>
          </p:cNvSpPr>
          <p:nvPr/>
        </p:nvSpPr>
        <p:spPr bwMode="auto">
          <a:xfrm>
            <a:off x="6811842" y="3392852"/>
            <a:ext cx="654050" cy="830262"/>
          </a:xfrm>
          <a:custGeom>
            <a:avLst/>
            <a:gdLst>
              <a:gd name="T0" fmla="*/ 0 w 412"/>
              <a:gd name="T1" fmla="*/ 2147483647 h 523"/>
              <a:gd name="T2" fmla="*/ 2147483647 w 412"/>
              <a:gd name="T3" fmla="*/ 2147483647 h 523"/>
              <a:gd name="T4" fmla="*/ 2147483647 w 412"/>
              <a:gd name="T5" fmla="*/ 2147483647 h 523"/>
              <a:gd name="T6" fmla="*/ 2147483647 w 412"/>
              <a:gd name="T7" fmla="*/ 2147483647 h 523"/>
              <a:gd name="T8" fmla="*/ 2147483647 w 412"/>
              <a:gd name="T9" fmla="*/ 2147483647 h 523"/>
              <a:gd name="T10" fmla="*/ 2147483647 w 412"/>
              <a:gd name="T11" fmla="*/ 2147483647 h 523"/>
              <a:gd name="T12" fmla="*/ 2147483647 w 412"/>
              <a:gd name="T13" fmla="*/ 2147483647 h 523"/>
              <a:gd name="T14" fmla="*/ 2147483647 w 412"/>
              <a:gd name="T15" fmla="*/ 2147483647 h 523"/>
              <a:gd name="T16" fmla="*/ 2147483647 w 412"/>
              <a:gd name="T17" fmla="*/ 2147483647 h 523"/>
              <a:gd name="T18" fmla="*/ 2147483647 w 412"/>
              <a:gd name="T19" fmla="*/ 2147483647 h 523"/>
              <a:gd name="T20" fmla="*/ 2147483647 w 412"/>
              <a:gd name="T21" fmla="*/ 2147483647 h 523"/>
              <a:gd name="T22" fmla="*/ 2147483647 w 412"/>
              <a:gd name="T23" fmla="*/ 2147483647 h 523"/>
              <a:gd name="T24" fmla="*/ 2147483647 w 412"/>
              <a:gd name="T25" fmla="*/ 2147483647 h 523"/>
              <a:gd name="T26" fmla="*/ 2147483647 w 412"/>
              <a:gd name="T27" fmla="*/ 2147483647 h 523"/>
              <a:gd name="T28" fmla="*/ 2147483647 w 412"/>
              <a:gd name="T29" fmla="*/ 2147483647 h 523"/>
              <a:gd name="T30" fmla="*/ 2147483647 w 412"/>
              <a:gd name="T31" fmla="*/ 2147483647 h 523"/>
              <a:gd name="T32" fmla="*/ 2147483647 w 412"/>
              <a:gd name="T33" fmla="*/ 2147483647 h 523"/>
              <a:gd name="T34" fmla="*/ 2147483647 w 412"/>
              <a:gd name="T35" fmla="*/ 2147483647 h 523"/>
              <a:gd name="T36" fmla="*/ 2147483647 w 412"/>
              <a:gd name="T37" fmla="*/ 2147483647 h 523"/>
              <a:gd name="T38" fmla="*/ 2147483647 w 412"/>
              <a:gd name="T39" fmla="*/ 2147483647 h 523"/>
              <a:gd name="T40" fmla="*/ 2147483647 w 412"/>
              <a:gd name="T41" fmla="*/ 2147483647 h 523"/>
              <a:gd name="T42" fmla="*/ 2147483647 w 412"/>
              <a:gd name="T43" fmla="*/ 2147483647 h 523"/>
              <a:gd name="T44" fmla="*/ 2147483647 w 412"/>
              <a:gd name="T45" fmla="*/ 2147483647 h 523"/>
              <a:gd name="T46" fmla="*/ 2147483647 w 412"/>
              <a:gd name="T47" fmla="*/ 2147483647 h 523"/>
              <a:gd name="T48" fmla="*/ 2147483647 w 412"/>
              <a:gd name="T49" fmla="*/ 2147483647 h 523"/>
              <a:gd name="T50" fmla="*/ 2147483647 w 412"/>
              <a:gd name="T51" fmla="*/ 2147483647 h 523"/>
              <a:gd name="T52" fmla="*/ 2147483647 w 412"/>
              <a:gd name="T53" fmla="*/ 2147483647 h 523"/>
              <a:gd name="T54" fmla="*/ 2147483647 w 412"/>
              <a:gd name="T55" fmla="*/ 2147483647 h 523"/>
              <a:gd name="T56" fmla="*/ 2147483647 w 412"/>
              <a:gd name="T57" fmla="*/ 2147483647 h 523"/>
              <a:gd name="T58" fmla="*/ 2147483647 w 412"/>
              <a:gd name="T59" fmla="*/ 2147483647 h 523"/>
              <a:gd name="T60" fmla="*/ 2147483647 w 412"/>
              <a:gd name="T61" fmla="*/ 2147483647 h 523"/>
              <a:gd name="T62" fmla="*/ 2147483647 w 412"/>
              <a:gd name="T63" fmla="*/ 2147483647 h 523"/>
              <a:gd name="T64" fmla="*/ 2147483647 w 412"/>
              <a:gd name="T65" fmla="*/ 2147483647 h 523"/>
              <a:gd name="T66" fmla="*/ 2147483647 w 412"/>
              <a:gd name="T67" fmla="*/ 2147483647 h 523"/>
              <a:gd name="T68" fmla="*/ 2147483647 w 412"/>
              <a:gd name="T69" fmla="*/ 2147483647 h 523"/>
              <a:gd name="T70" fmla="*/ 2147483647 w 412"/>
              <a:gd name="T71" fmla="*/ 2147483647 h 523"/>
              <a:gd name="T72" fmla="*/ 2147483647 w 412"/>
              <a:gd name="T73" fmla="*/ 2147483647 h 523"/>
              <a:gd name="T74" fmla="*/ 2147483647 w 412"/>
              <a:gd name="T75" fmla="*/ 2147483647 h 523"/>
              <a:gd name="T76" fmla="*/ 2147483647 w 412"/>
              <a:gd name="T77" fmla="*/ 2147483647 h 523"/>
              <a:gd name="T78" fmla="*/ 2147483647 w 412"/>
              <a:gd name="T79" fmla="*/ 2147483647 h 523"/>
              <a:gd name="T80" fmla="*/ 2147483647 w 412"/>
              <a:gd name="T81" fmla="*/ 2147483647 h 523"/>
              <a:gd name="T82" fmla="*/ 2147483647 w 412"/>
              <a:gd name="T83" fmla="*/ 2147483647 h 523"/>
              <a:gd name="T84" fmla="*/ 2147483647 w 412"/>
              <a:gd name="T85" fmla="*/ 2147483647 h 523"/>
              <a:gd name="T86" fmla="*/ 2147483647 w 412"/>
              <a:gd name="T87" fmla="*/ 2147483647 h 523"/>
              <a:gd name="T88" fmla="*/ 2147483647 w 412"/>
              <a:gd name="T89" fmla="*/ 2147483647 h 523"/>
              <a:gd name="T90" fmla="*/ 2147483647 w 412"/>
              <a:gd name="T91" fmla="*/ 2147483647 h 52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12"/>
              <a:gd name="T139" fmla="*/ 0 h 523"/>
              <a:gd name="T140" fmla="*/ 412 w 412"/>
              <a:gd name="T141" fmla="*/ 523 h 52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12" h="523">
                <a:moveTo>
                  <a:pt x="4" y="325"/>
                </a:moveTo>
                <a:lnTo>
                  <a:pt x="0" y="323"/>
                </a:lnTo>
                <a:lnTo>
                  <a:pt x="2" y="321"/>
                </a:lnTo>
                <a:lnTo>
                  <a:pt x="4" y="317"/>
                </a:lnTo>
                <a:lnTo>
                  <a:pt x="6" y="309"/>
                </a:lnTo>
                <a:lnTo>
                  <a:pt x="8" y="299"/>
                </a:lnTo>
                <a:lnTo>
                  <a:pt x="10" y="295"/>
                </a:lnTo>
                <a:lnTo>
                  <a:pt x="14" y="293"/>
                </a:lnTo>
                <a:lnTo>
                  <a:pt x="22" y="290"/>
                </a:lnTo>
                <a:lnTo>
                  <a:pt x="28" y="290"/>
                </a:lnTo>
                <a:lnTo>
                  <a:pt x="36" y="288"/>
                </a:lnTo>
                <a:lnTo>
                  <a:pt x="42" y="282"/>
                </a:lnTo>
                <a:lnTo>
                  <a:pt x="38" y="280"/>
                </a:lnTo>
                <a:lnTo>
                  <a:pt x="34" y="278"/>
                </a:lnTo>
                <a:lnTo>
                  <a:pt x="26" y="278"/>
                </a:lnTo>
                <a:lnTo>
                  <a:pt x="14" y="280"/>
                </a:lnTo>
                <a:lnTo>
                  <a:pt x="8" y="278"/>
                </a:lnTo>
                <a:lnTo>
                  <a:pt x="2" y="276"/>
                </a:lnTo>
                <a:lnTo>
                  <a:pt x="2" y="268"/>
                </a:lnTo>
                <a:lnTo>
                  <a:pt x="4" y="256"/>
                </a:lnTo>
                <a:lnTo>
                  <a:pt x="10" y="244"/>
                </a:lnTo>
                <a:lnTo>
                  <a:pt x="18" y="232"/>
                </a:lnTo>
                <a:lnTo>
                  <a:pt x="34" y="210"/>
                </a:lnTo>
                <a:lnTo>
                  <a:pt x="42" y="200"/>
                </a:lnTo>
                <a:lnTo>
                  <a:pt x="50" y="188"/>
                </a:lnTo>
                <a:lnTo>
                  <a:pt x="54" y="176"/>
                </a:lnTo>
                <a:lnTo>
                  <a:pt x="56" y="160"/>
                </a:lnTo>
                <a:lnTo>
                  <a:pt x="54" y="142"/>
                </a:lnTo>
                <a:lnTo>
                  <a:pt x="50" y="124"/>
                </a:lnTo>
                <a:lnTo>
                  <a:pt x="44" y="106"/>
                </a:lnTo>
                <a:lnTo>
                  <a:pt x="36" y="90"/>
                </a:lnTo>
                <a:lnTo>
                  <a:pt x="18" y="60"/>
                </a:lnTo>
                <a:lnTo>
                  <a:pt x="8" y="44"/>
                </a:lnTo>
                <a:lnTo>
                  <a:pt x="2" y="30"/>
                </a:lnTo>
                <a:lnTo>
                  <a:pt x="18" y="12"/>
                </a:lnTo>
                <a:lnTo>
                  <a:pt x="98" y="12"/>
                </a:lnTo>
                <a:lnTo>
                  <a:pt x="94" y="0"/>
                </a:lnTo>
                <a:lnTo>
                  <a:pt x="96" y="6"/>
                </a:lnTo>
                <a:lnTo>
                  <a:pt x="98" y="12"/>
                </a:lnTo>
                <a:lnTo>
                  <a:pt x="130" y="24"/>
                </a:lnTo>
                <a:lnTo>
                  <a:pt x="156" y="32"/>
                </a:lnTo>
                <a:lnTo>
                  <a:pt x="168" y="38"/>
                </a:lnTo>
                <a:lnTo>
                  <a:pt x="182" y="44"/>
                </a:lnTo>
                <a:lnTo>
                  <a:pt x="194" y="52"/>
                </a:lnTo>
                <a:lnTo>
                  <a:pt x="208" y="62"/>
                </a:lnTo>
                <a:lnTo>
                  <a:pt x="248" y="62"/>
                </a:lnTo>
                <a:lnTo>
                  <a:pt x="256" y="66"/>
                </a:lnTo>
                <a:lnTo>
                  <a:pt x="264" y="70"/>
                </a:lnTo>
                <a:lnTo>
                  <a:pt x="276" y="72"/>
                </a:lnTo>
                <a:lnTo>
                  <a:pt x="286" y="72"/>
                </a:lnTo>
                <a:lnTo>
                  <a:pt x="294" y="70"/>
                </a:lnTo>
                <a:lnTo>
                  <a:pt x="302" y="64"/>
                </a:lnTo>
                <a:lnTo>
                  <a:pt x="310" y="58"/>
                </a:lnTo>
                <a:lnTo>
                  <a:pt x="318" y="48"/>
                </a:lnTo>
                <a:lnTo>
                  <a:pt x="324" y="40"/>
                </a:lnTo>
                <a:lnTo>
                  <a:pt x="334" y="32"/>
                </a:lnTo>
                <a:lnTo>
                  <a:pt x="342" y="26"/>
                </a:lnTo>
                <a:lnTo>
                  <a:pt x="354" y="24"/>
                </a:lnTo>
                <a:lnTo>
                  <a:pt x="358" y="24"/>
                </a:lnTo>
                <a:lnTo>
                  <a:pt x="362" y="26"/>
                </a:lnTo>
                <a:lnTo>
                  <a:pt x="368" y="32"/>
                </a:lnTo>
                <a:lnTo>
                  <a:pt x="374" y="38"/>
                </a:lnTo>
                <a:lnTo>
                  <a:pt x="378" y="40"/>
                </a:lnTo>
                <a:lnTo>
                  <a:pt x="384" y="40"/>
                </a:lnTo>
                <a:lnTo>
                  <a:pt x="398" y="40"/>
                </a:lnTo>
                <a:lnTo>
                  <a:pt x="412" y="38"/>
                </a:lnTo>
                <a:lnTo>
                  <a:pt x="412" y="46"/>
                </a:lnTo>
                <a:lnTo>
                  <a:pt x="408" y="56"/>
                </a:lnTo>
                <a:lnTo>
                  <a:pt x="404" y="66"/>
                </a:lnTo>
                <a:lnTo>
                  <a:pt x="398" y="74"/>
                </a:lnTo>
                <a:lnTo>
                  <a:pt x="386" y="90"/>
                </a:lnTo>
                <a:lnTo>
                  <a:pt x="378" y="96"/>
                </a:lnTo>
                <a:lnTo>
                  <a:pt x="372" y="100"/>
                </a:lnTo>
                <a:lnTo>
                  <a:pt x="372" y="305"/>
                </a:lnTo>
                <a:lnTo>
                  <a:pt x="406" y="353"/>
                </a:lnTo>
                <a:lnTo>
                  <a:pt x="398" y="363"/>
                </a:lnTo>
                <a:lnTo>
                  <a:pt x="386" y="377"/>
                </a:lnTo>
                <a:lnTo>
                  <a:pt x="374" y="391"/>
                </a:lnTo>
                <a:lnTo>
                  <a:pt x="364" y="399"/>
                </a:lnTo>
                <a:lnTo>
                  <a:pt x="344" y="411"/>
                </a:lnTo>
                <a:lnTo>
                  <a:pt x="340" y="415"/>
                </a:lnTo>
                <a:lnTo>
                  <a:pt x="336" y="421"/>
                </a:lnTo>
                <a:lnTo>
                  <a:pt x="334" y="425"/>
                </a:lnTo>
                <a:lnTo>
                  <a:pt x="332" y="433"/>
                </a:lnTo>
                <a:lnTo>
                  <a:pt x="330" y="445"/>
                </a:lnTo>
                <a:lnTo>
                  <a:pt x="324" y="457"/>
                </a:lnTo>
                <a:lnTo>
                  <a:pt x="310" y="483"/>
                </a:lnTo>
                <a:lnTo>
                  <a:pt x="294" y="507"/>
                </a:lnTo>
                <a:lnTo>
                  <a:pt x="278" y="523"/>
                </a:lnTo>
                <a:lnTo>
                  <a:pt x="194" y="459"/>
                </a:lnTo>
                <a:lnTo>
                  <a:pt x="200" y="435"/>
                </a:lnTo>
                <a:lnTo>
                  <a:pt x="4" y="325"/>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71" name="Freeform 7">
            <a:extLst>
              <a:ext uri="{FF2B5EF4-FFF2-40B4-BE49-F238E27FC236}">
                <a16:creationId xmlns:a16="http://schemas.microsoft.com/office/drawing/2014/main" xmlns="" id="{89D09470-6691-2642-A4FE-BBCBF7E53AED}"/>
              </a:ext>
            </a:extLst>
          </p:cNvPr>
          <p:cNvSpPr>
            <a:spLocks/>
          </p:cNvSpPr>
          <p:nvPr/>
        </p:nvSpPr>
        <p:spPr bwMode="auto">
          <a:xfrm>
            <a:off x="7478593" y="4858114"/>
            <a:ext cx="650875" cy="1174750"/>
          </a:xfrm>
          <a:custGeom>
            <a:avLst/>
            <a:gdLst>
              <a:gd name="T0" fmla="*/ 2147483647 w 410"/>
              <a:gd name="T1" fmla="*/ 2147483647 h 740"/>
              <a:gd name="T2" fmla="*/ 2147483647 w 410"/>
              <a:gd name="T3" fmla="*/ 2147483647 h 740"/>
              <a:gd name="T4" fmla="*/ 2147483647 w 410"/>
              <a:gd name="T5" fmla="*/ 2147483647 h 740"/>
              <a:gd name="T6" fmla="*/ 2147483647 w 410"/>
              <a:gd name="T7" fmla="*/ 2147483647 h 740"/>
              <a:gd name="T8" fmla="*/ 2147483647 w 410"/>
              <a:gd name="T9" fmla="*/ 2147483647 h 740"/>
              <a:gd name="T10" fmla="*/ 2147483647 w 410"/>
              <a:gd name="T11" fmla="*/ 2147483647 h 740"/>
              <a:gd name="T12" fmla="*/ 2147483647 w 410"/>
              <a:gd name="T13" fmla="*/ 2147483647 h 740"/>
              <a:gd name="T14" fmla="*/ 2147483647 w 410"/>
              <a:gd name="T15" fmla="*/ 2147483647 h 740"/>
              <a:gd name="T16" fmla="*/ 2147483647 w 410"/>
              <a:gd name="T17" fmla="*/ 2147483647 h 740"/>
              <a:gd name="T18" fmla="*/ 2147483647 w 410"/>
              <a:gd name="T19" fmla="*/ 2147483647 h 740"/>
              <a:gd name="T20" fmla="*/ 2147483647 w 410"/>
              <a:gd name="T21" fmla="*/ 2147483647 h 740"/>
              <a:gd name="T22" fmla="*/ 2147483647 w 410"/>
              <a:gd name="T23" fmla="*/ 2147483647 h 740"/>
              <a:gd name="T24" fmla="*/ 2147483647 w 410"/>
              <a:gd name="T25" fmla="*/ 2147483647 h 740"/>
              <a:gd name="T26" fmla="*/ 2147483647 w 410"/>
              <a:gd name="T27" fmla="*/ 2147483647 h 740"/>
              <a:gd name="T28" fmla="*/ 2147483647 w 410"/>
              <a:gd name="T29" fmla="*/ 2147483647 h 740"/>
              <a:gd name="T30" fmla="*/ 2147483647 w 410"/>
              <a:gd name="T31" fmla="*/ 2147483647 h 740"/>
              <a:gd name="T32" fmla="*/ 2147483647 w 410"/>
              <a:gd name="T33" fmla="*/ 2147483647 h 740"/>
              <a:gd name="T34" fmla="*/ 2147483647 w 410"/>
              <a:gd name="T35" fmla="*/ 2147483647 h 740"/>
              <a:gd name="T36" fmla="*/ 2147483647 w 410"/>
              <a:gd name="T37" fmla="*/ 2147483647 h 740"/>
              <a:gd name="T38" fmla="*/ 2147483647 w 410"/>
              <a:gd name="T39" fmla="*/ 2147483647 h 740"/>
              <a:gd name="T40" fmla="*/ 2147483647 w 410"/>
              <a:gd name="T41" fmla="*/ 2147483647 h 740"/>
              <a:gd name="T42" fmla="*/ 2147483647 w 410"/>
              <a:gd name="T43" fmla="*/ 2147483647 h 740"/>
              <a:gd name="T44" fmla="*/ 2147483647 w 410"/>
              <a:gd name="T45" fmla="*/ 2147483647 h 740"/>
              <a:gd name="T46" fmla="*/ 2147483647 w 410"/>
              <a:gd name="T47" fmla="*/ 2147483647 h 740"/>
              <a:gd name="T48" fmla="*/ 2147483647 w 410"/>
              <a:gd name="T49" fmla="*/ 0 h 740"/>
              <a:gd name="T50" fmla="*/ 2147483647 w 410"/>
              <a:gd name="T51" fmla="*/ 2147483647 h 740"/>
              <a:gd name="T52" fmla="*/ 2147483647 w 410"/>
              <a:gd name="T53" fmla="*/ 2147483647 h 740"/>
              <a:gd name="T54" fmla="*/ 2147483647 w 410"/>
              <a:gd name="T55" fmla="*/ 2147483647 h 740"/>
              <a:gd name="T56" fmla="*/ 2147483647 w 410"/>
              <a:gd name="T57" fmla="*/ 2147483647 h 740"/>
              <a:gd name="T58" fmla="*/ 2147483647 w 410"/>
              <a:gd name="T59" fmla="*/ 2147483647 h 740"/>
              <a:gd name="T60" fmla="*/ 2147483647 w 410"/>
              <a:gd name="T61" fmla="*/ 2147483647 h 740"/>
              <a:gd name="T62" fmla="*/ 2147483647 w 410"/>
              <a:gd name="T63" fmla="*/ 2147483647 h 740"/>
              <a:gd name="T64" fmla="*/ 2147483647 w 410"/>
              <a:gd name="T65" fmla="*/ 2147483647 h 740"/>
              <a:gd name="T66" fmla="*/ 2147483647 w 410"/>
              <a:gd name="T67" fmla="*/ 2147483647 h 740"/>
              <a:gd name="T68" fmla="*/ 2147483647 w 410"/>
              <a:gd name="T69" fmla="*/ 2147483647 h 740"/>
              <a:gd name="T70" fmla="*/ 2147483647 w 410"/>
              <a:gd name="T71" fmla="*/ 2147483647 h 740"/>
              <a:gd name="T72" fmla="*/ 2147483647 w 410"/>
              <a:gd name="T73" fmla="*/ 2147483647 h 740"/>
              <a:gd name="T74" fmla="*/ 2147483647 w 410"/>
              <a:gd name="T75" fmla="*/ 2147483647 h 740"/>
              <a:gd name="T76" fmla="*/ 2147483647 w 410"/>
              <a:gd name="T77" fmla="*/ 2147483647 h 740"/>
              <a:gd name="T78" fmla="*/ 2147483647 w 410"/>
              <a:gd name="T79" fmla="*/ 2147483647 h 740"/>
              <a:gd name="T80" fmla="*/ 2147483647 w 410"/>
              <a:gd name="T81" fmla="*/ 2147483647 h 740"/>
              <a:gd name="T82" fmla="*/ 2147483647 w 410"/>
              <a:gd name="T83" fmla="*/ 2147483647 h 740"/>
              <a:gd name="T84" fmla="*/ 2147483647 w 410"/>
              <a:gd name="T85" fmla="*/ 2147483647 h 740"/>
              <a:gd name="T86" fmla="*/ 2147483647 w 410"/>
              <a:gd name="T87" fmla="*/ 2147483647 h 740"/>
              <a:gd name="T88" fmla="*/ 2147483647 w 410"/>
              <a:gd name="T89" fmla="*/ 2147483647 h 740"/>
              <a:gd name="T90" fmla="*/ 2147483647 w 410"/>
              <a:gd name="T91" fmla="*/ 2147483647 h 740"/>
              <a:gd name="T92" fmla="*/ 2147483647 w 410"/>
              <a:gd name="T93" fmla="*/ 2147483647 h 740"/>
              <a:gd name="T94" fmla="*/ 2147483647 w 410"/>
              <a:gd name="T95" fmla="*/ 2147483647 h 740"/>
              <a:gd name="T96" fmla="*/ 2147483647 w 410"/>
              <a:gd name="T97" fmla="*/ 2147483647 h 740"/>
              <a:gd name="T98" fmla="*/ 2147483647 w 410"/>
              <a:gd name="T99" fmla="*/ 2147483647 h 740"/>
              <a:gd name="T100" fmla="*/ 2147483647 w 410"/>
              <a:gd name="T101" fmla="*/ 2147483647 h 740"/>
              <a:gd name="T102" fmla="*/ 2147483647 w 410"/>
              <a:gd name="T103" fmla="*/ 2147483647 h 740"/>
              <a:gd name="T104" fmla="*/ 2147483647 w 410"/>
              <a:gd name="T105" fmla="*/ 2147483647 h 740"/>
              <a:gd name="T106" fmla="*/ 2147483647 w 410"/>
              <a:gd name="T107" fmla="*/ 2147483647 h 740"/>
              <a:gd name="T108" fmla="*/ 2147483647 w 410"/>
              <a:gd name="T109" fmla="*/ 2147483647 h 740"/>
              <a:gd name="T110" fmla="*/ 2147483647 w 410"/>
              <a:gd name="T111" fmla="*/ 2147483647 h 740"/>
              <a:gd name="T112" fmla="*/ 2147483647 w 410"/>
              <a:gd name="T113" fmla="*/ 2147483647 h 740"/>
              <a:gd name="T114" fmla="*/ 2147483647 w 410"/>
              <a:gd name="T115" fmla="*/ 2147483647 h 740"/>
              <a:gd name="T116" fmla="*/ 0 w 410"/>
              <a:gd name="T117" fmla="*/ 2147483647 h 740"/>
              <a:gd name="T118" fmla="*/ 0 w 410"/>
              <a:gd name="T119" fmla="*/ 2147483647 h 74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10"/>
              <a:gd name="T181" fmla="*/ 0 h 740"/>
              <a:gd name="T182" fmla="*/ 410 w 410"/>
              <a:gd name="T183" fmla="*/ 740 h 74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10" h="740">
                <a:moveTo>
                  <a:pt x="0" y="550"/>
                </a:moveTo>
                <a:lnTo>
                  <a:pt x="2" y="540"/>
                </a:lnTo>
                <a:lnTo>
                  <a:pt x="4" y="530"/>
                </a:lnTo>
                <a:lnTo>
                  <a:pt x="10" y="522"/>
                </a:lnTo>
                <a:lnTo>
                  <a:pt x="14" y="512"/>
                </a:lnTo>
                <a:lnTo>
                  <a:pt x="28" y="498"/>
                </a:lnTo>
                <a:lnTo>
                  <a:pt x="42" y="484"/>
                </a:lnTo>
                <a:lnTo>
                  <a:pt x="56" y="470"/>
                </a:lnTo>
                <a:lnTo>
                  <a:pt x="68" y="452"/>
                </a:lnTo>
                <a:lnTo>
                  <a:pt x="74" y="444"/>
                </a:lnTo>
                <a:lnTo>
                  <a:pt x="76" y="434"/>
                </a:lnTo>
                <a:lnTo>
                  <a:pt x="80" y="422"/>
                </a:lnTo>
                <a:lnTo>
                  <a:pt x="80" y="410"/>
                </a:lnTo>
                <a:lnTo>
                  <a:pt x="78" y="388"/>
                </a:lnTo>
                <a:lnTo>
                  <a:pt x="74" y="364"/>
                </a:lnTo>
                <a:lnTo>
                  <a:pt x="72" y="342"/>
                </a:lnTo>
                <a:lnTo>
                  <a:pt x="70" y="318"/>
                </a:lnTo>
                <a:lnTo>
                  <a:pt x="72" y="306"/>
                </a:lnTo>
                <a:lnTo>
                  <a:pt x="76" y="294"/>
                </a:lnTo>
                <a:lnTo>
                  <a:pt x="88" y="278"/>
                </a:lnTo>
                <a:lnTo>
                  <a:pt x="92" y="268"/>
                </a:lnTo>
                <a:lnTo>
                  <a:pt x="96" y="258"/>
                </a:lnTo>
                <a:lnTo>
                  <a:pt x="100" y="248"/>
                </a:lnTo>
                <a:lnTo>
                  <a:pt x="106" y="240"/>
                </a:lnTo>
                <a:lnTo>
                  <a:pt x="116" y="234"/>
                </a:lnTo>
                <a:lnTo>
                  <a:pt x="124" y="228"/>
                </a:lnTo>
                <a:lnTo>
                  <a:pt x="144" y="220"/>
                </a:lnTo>
                <a:lnTo>
                  <a:pt x="164" y="216"/>
                </a:lnTo>
                <a:lnTo>
                  <a:pt x="184" y="208"/>
                </a:lnTo>
                <a:lnTo>
                  <a:pt x="200" y="200"/>
                </a:lnTo>
                <a:lnTo>
                  <a:pt x="214" y="190"/>
                </a:lnTo>
                <a:lnTo>
                  <a:pt x="226" y="180"/>
                </a:lnTo>
                <a:lnTo>
                  <a:pt x="240" y="168"/>
                </a:lnTo>
                <a:lnTo>
                  <a:pt x="260" y="158"/>
                </a:lnTo>
                <a:lnTo>
                  <a:pt x="270" y="152"/>
                </a:lnTo>
                <a:lnTo>
                  <a:pt x="276" y="144"/>
                </a:lnTo>
                <a:lnTo>
                  <a:pt x="288" y="118"/>
                </a:lnTo>
                <a:lnTo>
                  <a:pt x="292" y="108"/>
                </a:lnTo>
                <a:lnTo>
                  <a:pt x="302" y="98"/>
                </a:lnTo>
                <a:lnTo>
                  <a:pt x="312" y="90"/>
                </a:lnTo>
                <a:lnTo>
                  <a:pt x="322" y="84"/>
                </a:lnTo>
                <a:lnTo>
                  <a:pt x="332" y="78"/>
                </a:lnTo>
                <a:lnTo>
                  <a:pt x="336" y="74"/>
                </a:lnTo>
                <a:lnTo>
                  <a:pt x="340" y="68"/>
                </a:lnTo>
                <a:lnTo>
                  <a:pt x="344" y="58"/>
                </a:lnTo>
                <a:lnTo>
                  <a:pt x="344" y="48"/>
                </a:lnTo>
                <a:lnTo>
                  <a:pt x="342" y="28"/>
                </a:lnTo>
                <a:lnTo>
                  <a:pt x="346" y="24"/>
                </a:lnTo>
                <a:lnTo>
                  <a:pt x="354" y="14"/>
                </a:lnTo>
                <a:lnTo>
                  <a:pt x="370" y="0"/>
                </a:lnTo>
                <a:lnTo>
                  <a:pt x="384" y="42"/>
                </a:lnTo>
                <a:lnTo>
                  <a:pt x="398" y="90"/>
                </a:lnTo>
                <a:lnTo>
                  <a:pt x="402" y="114"/>
                </a:lnTo>
                <a:lnTo>
                  <a:pt x="406" y="140"/>
                </a:lnTo>
                <a:lnTo>
                  <a:pt x="408" y="166"/>
                </a:lnTo>
                <a:lnTo>
                  <a:pt x="410" y="190"/>
                </a:lnTo>
                <a:lnTo>
                  <a:pt x="408" y="200"/>
                </a:lnTo>
                <a:lnTo>
                  <a:pt x="404" y="208"/>
                </a:lnTo>
                <a:lnTo>
                  <a:pt x="398" y="216"/>
                </a:lnTo>
                <a:lnTo>
                  <a:pt x="394" y="218"/>
                </a:lnTo>
                <a:lnTo>
                  <a:pt x="390" y="218"/>
                </a:lnTo>
                <a:lnTo>
                  <a:pt x="388" y="210"/>
                </a:lnTo>
                <a:lnTo>
                  <a:pt x="384" y="204"/>
                </a:lnTo>
                <a:lnTo>
                  <a:pt x="378" y="196"/>
                </a:lnTo>
                <a:lnTo>
                  <a:pt x="374" y="202"/>
                </a:lnTo>
                <a:lnTo>
                  <a:pt x="372" y="208"/>
                </a:lnTo>
                <a:lnTo>
                  <a:pt x="372" y="222"/>
                </a:lnTo>
                <a:lnTo>
                  <a:pt x="374" y="238"/>
                </a:lnTo>
                <a:lnTo>
                  <a:pt x="374" y="252"/>
                </a:lnTo>
                <a:lnTo>
                  <a:pt x="370" y="262"/>
                </a:lnTo>
                <a:lnTo>
                  <a:pt x="364" y="270"/>
                </a:lnTo>
                <a:lnTo>
                  <a:pt x="358" y="278"/>
                </a:lnTo>
                <a:lnTo>
                  <a:pt x="354" y="284"/>
                </a:lnTo>
                <a:lnTo>
                  <a:pt x="346" y="302"/>
                </a:lnTo>
                <a:lnTo>
                  <a:pt x="344" y="320"/>
                </a:lnTo>
                <a:lnTo>
                  <a:pt x="340" y="338"/>
                </a:lnTo>
                <a:lnTo>
                  <a:pt x="336" y="356"/>
                </a:lnTo>
                <a:lnTo>
                  <a:pt x="330" y="376"/>
                </a:lnTo>
                <a:lnTo>
                  <a:pt x="322" y="394"/>
                </a:lnTo>
                <a:lnTo>
                  <a:pt x="302" y="430"/>
                </a:lnTo>
                <a:lnTo>
                  <a:pt x="282" y="464"/>
                </a:lnTo>
                <a:lnTo>
                  <a:pt x="272" y="484"/>
                </a:lnTo>
                <a:lnTo>
                  <a:pt x="266" y="502"/>
                </a:lnTo>
                <a:lnTo>
                  <a:pt x="256" y="530"/>
                </a:lnTo>
                <a:lnTo>
                  <a:pt x="244" y="552"/>
                </a:lnTo>
                <a:lnTo>
                  <a:pt x="232" y="574"/>
                </a:lnTo>
                <a:lnTo>
                  <a:pt x="222" y="598"/>
                </a:lnTo>
                <a:lnTo>
                  <a:pt x="210" y="632"/>
                </a:lnTo>
                <a:lnTo>
                  <a:pt x="198" y="664"/>
                </a:lnTo>
                <a:lnTo>
                  <a:pt x="190" y="680"/>
                </a:lnTo>
                <a:lnTo>
                  <a:pt x="182" y="694"/>
                </a:lnTo>
                <a:lnTo>
                  <a:pt x="170" y="706"/>
                </a:lnTo>
                <a:lnTo>
                  <a:pt x="158" y="718"/>
                </a:lnTo>
                <a:lnTo>
                  <a:pt x="150" y="720"/>
                </a:lnTo>
                <a:lnTo>
                  <a:pt x="140" y="722"/>
                </a:lnTo>
                <a:lnTo>
                  <a:pt x="126" y="722"/>
                </a:lnTo>
                <a:lnTo>
                  <a:pt x="114" y="728"/>
                </a:lnTo>
                <a:lnTo>
                  <a:pt x="104" y="734"/>
                </a:lnTo>
                <a:lnTo>
                  <a:pt x="92" y="738"/>
                </a:lnTo>
                <a:lnTo>
                  <a:pt x="86" y="740"/>
                </a:lnTo>
                <a:lnTo>
                  <a:pt x="78" y="740"/>
                </a:lnTo>
                <a:lnTo>
                  <a:pt x="66" y="738"/>
                </a:lnTo>
                <a:lnTo>
                  <a:pt x="52" y="732"/>
                </a:lnTo>
                <a:lnTo>
                  <a:pt x="40" y="724"/>
                </a:lnTo>
                <a:lnTo>
                  <a:pt x="28" y="712"/>
                </a:lnTo>
                <a:lnTo>
                  <a:pt x="18" y="700"/>
                </a:lnTo>
                <a:lnTo>
                  <a:pt x="10" y="686"/>
                </a:lnTo>
                <a:lnTo>
                  <a:pt x="6" y="672"/>
                </a:lnTo>
                <a:lnTo>
                  <a:pt x="4" y="658"/>
                </a:lnTo>
                <a:lnTo>
                  <a:pt x="6" y="650"/>
                </a:lnTo>
                <a:lnTo>
                  <a:pt x="10" y="642"/>
                </a:lnTo>
                <a:lnTo>
                  <a:pt x="16" y="634"/>
                </a:lnTo>
                <a:lnTo>
                  <a:pt x="18" y="626"/>
                </a:lnTo>
                <a:lnTo>
                  <a:pt x="16" y="618"/>
                </a:lnTo>
                <a:lnTo>
                  <a:pt x="14" y="612"/>
                </a:lnTo>
                <a:lnTo>
                  <a:pt x="8" y="598"/>
                </a:lnTo>
                <a:lnTo>
                  <a:pt x="2" y="584"/>
                </a:lnTo>
                <a:lnTo>
                  <a:pt x="0" y="578"/>
                </a:lnTo>
                <a:lnTo>
                  <a:pt x="0" y="568"/>
                </a:lnTo>
                <a:lnTo>
                  <a:pt x="0" y="550"/>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72" name="Freeform 8">
            <a:extLst>
              <a:ext uri="{FF2B5EF4-FFF2-40B4-BE49-F238E27FC236}">
                <a16:creationId xmlns:a16="http://schemas.microsoft.com/office/drawing/2014/main" xmlns="" id="{0D68AADB-D3E4-5B4E-A42D-8C9474ED8EE3}"/>
              </a:ext>
            </a:extLst>
          </p:cNvPr>
          <p:cNvSpPr>
            <a:spLocks/>
          </p:cNvSpPr>
          <p:nvPr/>
        </p:nvSpPr>
        <p:spPr bwMode="auto">
          <a:xfrm>
            <a:off x="6049843" y="5166090"/>
            <a:ext cx="631825" cy="574675"/>
          </a:xfrm>
          <a:custGeom>
            <a:avLst/>
            <a:gdLst>
              <a:gd name="T0" fmla="*/ 2147483647 w 398"/>
              <a:gd name="T1" fmla="*/ 2147483647 h 362"/>
              <a:gd name="T2" fmla="*/ 2147483647 w 398"/>
              <a:gd name="T3" fmla="*/ 2147483647 h 362"/>
              <a:gd name="T4" fmla="*/ 2147483647 w 398"/>
              <a:gd name="T5" fmla="*/ 2147483647 h 362"/>
              <a:gd name="T6" fmla="*/ 2147483647 w 398"/>
              <a:gd name="T7" fmla="*/ 2147483647 h 362"/>
              <a:gd name="T8" fmla="*/ 2147483647 w 398"/>
              <a:gd name="T9" fmla="*/ 2147483647 h 362"/>
              <a:gd name="T10" fmla="*/ 2147483647 w 398"/>
              <a:gd name="T11" fmla="*/ 2147483647 h 362"/>
              <a:gd name="T12" fmla="*/ 2147483647 w 398"/>
              <a:gd name="T13" fmla="*/ 2147483647 h 362"/>
              <a:gd name="T14" fmla="*/ 2147483647 w 398"/>
              <a:gd name="T15" fmla="*/ 2147483647 h 362"/>
              <a:gd name="T16" fmla="*/ 2147483647 w 398"/>
              <a:gd name="T17" fmla="*/ 2147483647 h 362"/>
              <a:gd name="T18" fmla="*/ 2147483647 w 398"/>
              <a:gd name="T19" fmla="*/ 2147483647 h 362"/>
              <a:gd name="T20" fmla="*/ 2147483647 w 398"/>
              <a:gd name="T21" fmla="*/ 2147483647 h 362"/>
              <a:gd name="T22" fmla="*/ 2147483647 w 398"/>
              <a:gd name="T23" fmla="*/ 2147483647 h 362"/>
              <a:gd name="T24" fmla="*/ 2147483647 w 398"/>
              <a:gd name="T25" fmla="*/ 0 h 362"/>
              <a:gd name="T26" fmla="*/ 2147483647 w 398"/>
              <a:gd name="T27" fmla="*/ 2147483647 h 362"/>
              <a:gd name="T28" fmla="*/ 2147483647 w 398"/>
              <a:gd name="T29" fmla="*/ 2147483647 h 362"/>
              <a:gd name="T30" fmla="*/ 2147483647 w 398"/>
              <a:gd name="T31" fmla="*/ 2147483647 h 362"/>
              <a:gd name="T32" fmla="*/ 2147483647 w 398"/>
              <a:gd name="T33" fmla="*/ 2147483647 h 362"/>
              <a:gd name="T34" fmla="*/ 2147483647 w 398"/>
              <a:gd name="T35" fmla="*/ 2147483647 h 362"/>
              <a:gd name="T36" fmla="*/ 2147483647 w 398"/>
              <a:gd name="T37" fmla="*/ 2147483647 h 362"/>
              <a:gd name="T38" fmla="*/ 2147483647 w 398"/>
              <a:gd name="T39" fmla="*/ 2147483647 h 362"/>
              <a:gd name="T40" fmla="*/ 2147483647 w 398"/>
              <a:gd name="T41" fmla="*/ 2147483647 h 362"/>
              <a:gd name="T42" fmla="*/ 2147483647 w 398"/>
              <a:gd name="T43" fmla="*/ 2147483647 h 362"/>
              <a:gd name="T44" fmla="*/ 2147483647 w 398"/>
              <a:gd name="T45" fmla="*/ 2147483647 h 362"/>
              <a:gd name="T46" fmla="*/ 2147483647 w 398"/>
              <a:gd name="T47" fmla="*/ 2147483647 h 362"/>
              <a:gd name="T48" fmla="*/ 2147483647 w 398"/>
              <a:gd name="T49" fmla="*/ 2147483647 h 362"/>
              <a:gd name="T50" fmla="*/ 2147483647 w 398"/>
              <a:gd name="T51" fmla="*/ 2147483647 h 362"/>
              <a:gd name="T52" fmla="*/ 2147483647 w 398"/>
              <a:gd name="T53" fmla="*/ 2147483647 h 362"/>
              <a:gd name="T54" fmla="*/ 2147483647 w 398"/>
              <a:gd name="T55" fmla="*/ 2147483647 h 362"/>
              <a:gd name="T56" fmla="*/ 2147483647 w 398"/>
              <a:gd name="T57" fmla="*/ 2147483647 h 362"/>
              <a:gd name="T58" fmla="*/ 2147483647 w 398"/>
              <a:gd name="T59" fmla="*/ 2147483647 h 362"/>
              <a:gd name="T60" fmla="*/ 2147483647 w 398"/>
              <a:gd name="T61" fmla="*/ 2147483647 h 362"/>
              <a:gd name="T62" fmla="*/ 2147483647 w 398"/>
              <a:gd name="T63" fmla="*/ 2147483647 h 362"/>
              <a:gd name="T64" fmla="*/ 2147483647 w 398"/>
              <a:gd name="T65" fmla="*/ 2147483647 h 362"/>
              <a:gd name="T66" fmla="*/ 2147483647 w 398"/>
              <a:gd name="T67" fmla="*/ 2147483647 h 362"/>
              <a:gd name="T68" fmla="*/ 2147483647 w 398"/>
              <a:gd name="T69" fmla="*/ 2147483647 h 362"/>
              <a:gd name="T70" fmla="*/ 2147483647 w 398"/>
              <a:gd name="T71" fmla="*/ 2147483647 h 362"/>
              <a:gd name="T72" fmla="*/ 2147483647 w 398"/>
              <a:gd name="T73" fmla="*/ 2147483647 h 362"/>
              <a:gd name="T74" fmla="*/ 2147483647 w 398"/>
              <a:gd name="T75" fmla="*/ 2147483647 h 362"/>
              <a:gd name="T76" fmla="*/ 2147483647 w 398"/>
              <a:gd name="T77" fmla="*/ 2147483647 h 362"/>
              <a:gd name="T78" fmla="*/ 2147483647 w 398"/>
              <a:gd name="T79" fmla="*/ 2147483647 h 362"/>
              <a:gd name="T80" fmla="*/ 2147483647 w 398"/>
              <a:gd name="T81" fmla="*/ 2147483647 h 362"/>
              <a:gd name="T82" fmla="*/ 2147483647 w 398"/>
              <a:gd name="T83" fmla="*/ 2147483647 h 362"/>
              <a:gd name="T84" fmla="*/ 2147483647 w 398"/>
              <a:gd name="T85" fmla="*/ 2147483647 h 362"/>
              <a:gd name="T86" fmla="*/ 2147483647 w 398"/>
              <a:gd name="T87" fmla="*/ 2147483647 h 362"/>
              <a:gd name="T88" fmla="*/ 2147483647 w 398"/>
              <a:gd name="T89" fmla="*/ 2147483647 h 362"/>
              <a:gd name="T90" fmla="*/ 2147483647 w 398"/>
              <a:gd name="T91" fmla="*/ 2147483647 h 362"/>
              <a:gd name="T92" fmla="*/ 2147483647 w 398"/>
              <a:gd name="T93" fmla="*/ 2147483647 h 362"/>
              <a:gd name="T94" fmla="*/ 2147483647 w 398"/>
              <a:gd name="T95" fmla="*/ 2147483647 h 362"/>
              <a:gd name="T96" fmla="*/ 2147483647 w 398"/>
              <a:gd name="T97" fmla="*/ 2147483647 h 362"/>
              <a:gd name="T98" fmla="*/ 2147483647 w 398"/>
              <a:gd name="T99" fmla="*/ 2147483647 h 362"/>
              <a:gd name="T100" fmla="*/ 2147483647 w 398"/>
              <a:gd name="T101" fmla="*/ 2147483647 h 362"/>
              <a:gd name="T102" fmla="*/ 2147483647 w 398"/>
              <a:gd name="T103" fmla="*/ 2147483647 h 36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98"/>
              <a:gd name="T157" fmla="*/ 0 h 362"/>
              <a:gd name="T158" fmla="*/ 398 w 398"/>
              <a:gd name="T159" fmla="*/ 362 h 36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98" h="362">
                <a:moveTo>
                  <a:pt x="0" y="120"/>
                </a:moveTo>
                <a:lnTo>
                  <a:pt x="18" y="122"/>
                </a:lnTo>
                <a:lnTo>
                  <a:pt x="36" y="128"/>
                </a:lnTo>
                <a:lnTo>
                  <a:pt x="54" y="132"/>
                </a:lnTo>
                <a:lnTo>
                  <a:pt x="70" y="134"/>
                </a:lnTo>
                <a:lnTo>
                  <a:pt x="80" y="132"/>
                </a:lnTo>
                <a:lnTo>
                  <a:pt x="88" y="128"/>
                </a:lnTo>
                <a:lnTo>
                  <a:pt x="96" y="122"/>
                </a:lnTo>
                <a:lnTo>
                  <a:pt x="104" y="114"/>
                </a:lnTo>
                <a:lnTo>
                  <a:pt x="116" y="96"/>
                </a:lnTo>
                <a:lnTo>
                  <a:pt x="126" y="80"/>
                </a:lnTo>
                <a:lnTo>
                  <a:pt x="130" y="74"/>
                </a:lnTo>
                <a:lnTo>
                  <a:pt x="136" y="70"/>
                </a:lnTo>
                <a:lnTo>
                  <a:pt x="148" y="64"/>
                </a:lnTo>
                <a:lnTo>
                  <a:pt x="178" y="54"/>
                </a:lnTo>
                <a:lnTo>
                  <a:pt x="180" y="52"/>
                </a:lnTo>
                <a:lnTo>
                  <a:pt x="182" y="50"/>
                </a:lnTo>
                <a:lnTo>
                  <a:pt x="184" y="44"/>
                </a:lnTo>
                <a:lnTo>
                  <a:pt x="184" y="38"/>
                </a:lnTo>
                <a:lnTo>
                  <a:pt x="186" y="32"/>
                </a:lnTo>
                <a:lnTo>
                  <a:pt x="192" y="24"/>
                </a:lnTo>
                <a:lnTo>
                  <a:pt x="198" y="18"/>
                </a:lnTo>
                <a:lnTo>
                  <a:pt x="206" y="12"/>
                </a:lnTo>
                <a:lnTo>
                  <a:pt x="214" y="8"/>
                </a:lnTo>
                <a:lnTo>
                  <a:pt x="232" y="2"/>
                </a:lnTo>
                <a:lnTo>
                  <a:pt x="252" y="0"/>
                </a:lnTo>
                <a:lnTo>
                  <a:pt x="260" y="2"/>
                </a:lnTo>
                <a:lnTo>
                  <a:pt x="264" y="2"/>
                </a:lnTo>
                <a:lnTo>
                  <a:pt x="268" y="0"/>
                </a:lnTo>
                <a:lnTo>
                  <a:pt x="268" y="26"/>
                </a:lnTo>
                <a:lnTo>
                  <a:pt x="314" y="26"/>
                </a:lnTo>
                <a:lnTo>
                  <a:pt x="316" y="32"/>
                </a:lnTo>
                <a:lnTo>
                  <a:pt x="322" y="36"/>
                </a:lnTo>
                <a:lnTo>
                  <a:pt x="332" y="44"/>
                </a:lnTo>
                <a:lnTo>
                  <a:pt x="360" y="54"/>
                </a:lnTo>
                <a:lnTo>
                  <a:pt x="374" y="62"/>
                </a:lnTo>
                <a:lnTo>
                  <a:pt x="386" y="70"/>
                </a:lnTo>
                <a:lnTo>
                  <a:pt x="392" y="76"/>
                </a:lnTo>
                <a:lnTo>
                  <a:pt x="394" y="82"/>
                </a:lnTo>
                <a:lnTo>
                  <a:pt x="396" y="90"/>
                </a:lnTo>
                <a:lnTo>
                  <a:pt x="398" y="98"/>
                </a:lnTo>
                <a:lnTo>
                  <a:pt x="396" y="112"/>
                </a:lnTo>
                <a:lnTo>
                  <a:pt x="394" y="124"/>
                </a:lnTo>
                <a:lnTo>
                  <a:pt x="388" y="148"/>
                </a:lnTo>
                <a:lnTo>
                  <a:pt x="380" y="170"/>
                </a:lnTo>
                <a:lnTo>
                  <a:pt x="378" y="180"/>
                </a:lnTo>
                <a:lnTo>
                  <a:pt x="378" y="190"/>
                </a:lnTo>
                <a:lnTo>
                  <a:pt x="380" y="202"/>
                </a:lnTo>
                <a:lnTo>
                  <a:pt x="382" y="210"/>
                </a:lnTo>
                <a:lnTo>
                  <a:pt x="386" y="220"/>
                </a:lnTo>
                <a:lnTo>
                  <a:pt x="388" y="228"/>
                </a:lnTo>
                <a:lnTo>
                  <a:pt x="386" y="234"/>
                </a:lnTo>
                <a:lnTo>
                  <a:pt x="384" y="240"/>
                </a:lnTo>
                <a:lnTo>
                  <a:pt x="374" y="252"/>
                </a:lnTo>
                <a:lnTo>
                  <a:pt x="364" y="266"/>
                </a:lnTo>
                <a:lnTo>
                  <a:pt x="358" y="270"/>
                </a:lnTo>
                <a:lnTo>
                  <a:pt x="356" y="276"/>
                </a:lnTo>
                <a:lnTo>
                  <a:pt x="354" y="284"/>
                </a:lnTo>
                <a:lnTo>
                  <a:pt x="354" y="292"/>
                </a:lnTo>
                <a:lnTo>
                  <a:pt x="352" y="300"/>
                </a:lnTo>
                <a:lnTo>
                  <a:pt x="350" y="306"/>
                </a:lnTo>
                <a:lnTo>
                  <a:pt x="320" y="336"/>
                </a:lnTo>
                <a:lnTo>
                  <a:pt x="300" y="354"/>
                </a:lnTo>
                <a:lnTo>
                  <a:pt x="290" y="362"/>
                </a:lnTo>
                <a:lnTo>
                  <a:pt x="238" y="362"/>
                </a:lnTo>
                <a:lnTo>
                  <a:pt x="234" y="358"/>
                </a:lnTo>
                <a:lnTo>
                  <a:pt x="230" y="356"/>
                </a:lnTo>
                <a:lnTo>
                  <a:pt x="222" y="354"/>
                </a:lnTo>
                <a:lnTo>
                  <a:pt x="212" y="352"/>
                </a:lnTo>
                <a:lnTo>
                  <a:pt x="202" y="350"/>
                </a:lnTo>
                <a:lnTo>
                  <a:pt x="190" y="344"/>
                </a:lnTo>
                <a:lnTo>
                  <a:pt x="180" y="336"/>
                </a:lnTo>
                <a:lnTo>
                  <a:pt x="170" y="326"/>
                </a:lnTo>
                <a:lnTo>
                  <a:pt x="164" y="324"/>
                </a:lnTo>
                <a:lnTo>
                  <a:pt x="156" y="320"/>
                </a:lnTo>
                <a:lnTo>
                  <a:pt x="136" y="314"/>
                </a:lnTo>
                <a:lnTo>
                  <a:pt x="126" y="308"/>
                </a:lnTo>
                <a:lnTo>
                  <a:pt x="124" y="306"/>
                </a:lnTo>
                <a:lnTo>
                  <a:pt x="122" y="302"/>
                </a:lnTo>
                <a:lnTo>
                  <a:pt x="120" y="294"/>
                </a:lnTo>
                <a:lnTo>
                  <a:pt x="120" y="286"/>
                </a:lnTo>
                <a:lnTo>
                  <a:pt x="120" y="272"/>
                </a:lnTo>
                <a:lnTo>
                  <a:pt x="120" y="266"/>
                </a:lnTo>
                <a:lnTo>
                  <a:pt x="118" y="260"/>
                </a:lnTo>
                <a:lnTo>
                  <a:pt x="114" y="256"/>
                </a:lnTo>
                <a:lnTo>
                  <a:pt x="108" y="252"/>
                </a:lnTo>
                <a:lnTo>
                  <a:pt x="102" y="248"/>
                </a:lnTo>
                <a:lnTo>
                  <a:pt x="100" y="242"/>
                </a:lnTo>
                <a:lnTo>
                  <a:pt x="96" y="236"/>
                </a:lnTo>
                <a:lnTo>
                  <a:pt x="92" y="232"/>
                </a:lnTo>
                <a:lnTo>
                  <a:pt x="82" y="226"/>
                </a:lnTo>
                <a:lnTo>
                  <a:pt x="70" y="222"/>
                </a:lnTo>
                <a:lnTo>
                  <a:pt x="58" y="216"/>
                </a:lnTo>
                <a:lnTo>
                  <a:pt x="48" y="212"/>
                </a:lnTo>
                <a:lnTo>
                  <a:pt x="42" y="208"/>
                </a:lnTo>
                <a:lnTo>
                  <a:pt x="40" y="202"/>
                </a:lnTo>
                <a:lnTo>
                  <a:pt x="36" y="188"/>
                </a:lnTo>
                <a:lnTo>
                  <a:pt x="32" y="178"/>
                </a:lnTo>
                <a:lnTo>
                  <a:pt x="28" y="170"/>
                </a:lnTo>
                <a:lnTo>
                  <a:pt x="16" y="154"/>
                </a:lnTo>
                <a:lnTo>
                  <a:pt x="10" y="148"/>
                </a:lnTo>
                <a:lnTo>
                  <a:pt x="4" y="140"/>
                </a:lnTo>
                <a:lnTo>
                  <a:pt x="2" y="130"/>
                </a:lnTo>
                <a:lnTo>
                  <a:pt x="2" y="120"/>
                </a:lnTo>
                <a:lnTo>
                  <a:pt x="0" y="120"/>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73" name="Freeform 9">
            <a:extLst>
              <a:ext uri="{FF2B5EF4-FFF2-40B4-BE49-F238E27FC236}">
                <a16:creationId xmlns:a16="http://schemas.microsoft.com/office/drawing/2014/main" xmlns="" id="{A500E9AD-D25D-BD4F-ADAC-914AA94648E2}"/>
              </a:ext>
            </a:extLst>
          </p:cNvPr>
          <p:cNvSpPr>
            <a:spLocks/>
          </p:cNvSpPr>
          <p:nvPr/>
        </p:nvSpPr>
        <p:spPr bwMode="auto">
          <a:xfrm>
            <a:off x="6678492" y="4642214"/>
            <a:ext cx="247650" cy="622300"/>
          </a:xfrm>
          <a:custGeom>
            <a:avLst/>
            <a:gdLst>
              <a:gd name="T0" fmla="*/ 2147483647 w 156"/>
              <a:gd name="T1" fmla="*/ 2147483647 h 392"/>
              <a:gd name="T2" fmla="*/ 2147483647 w 156"/>
              <a:gd name="T3" fmla="*/ 2147483647 h 392"/>
              <a:gd name="T4" fmla="*/ 2147483647 w 156"/>
              <a:gd name="T5" fmla="*/ 2147483647 h 392"/>
              <a:gd name="T6" fmla="*/ 2147483647 w 156"/>
              <a:gd name="T7" fmla="*/ 2147483647 h 392"/>
              <a:gd name="T8" fmla="*/ 2147483647 w 156"/>
              <a:gd name="T9" fmla="*/ 2147483647 h 392"/>
              <a:gd name="T10" fmla="*/ 2147483647 w 156"/>
              <a:gd name="T11" fmla="*/ 2147483647 h 392"/>
              <a:gd name="T12" fmla="*/ 2147483647 w 156"/>
              <a:gd name="T13" fmla="*/ 2147483647 h 392"/>
              <a:gd name="T14" fmla="*/ 2147483647 w 156"/>
              <a:gd name="T15" fmla="*/ 2147483647 h 392"/>
              <a:gd name="T16" fmla="*/ 2147483647 w 156"/>
              <a:gd name="T17" fmla="*/ 2147483647 h 392"/>
              <a:gd name="T18" fmla="*/ 2147483647 w 156"/>
              <a:gd name="T19" fmla="*/ 2147483647 h 392"/>
              <a:gd name="T20" fmla="*/ 2147483647 w 156"/>
              <a:gd name="T21" fmla="*/ 2147483647 h 392"/>
              <a:gd name="T22" fmla="*/ 2147483647 w 156"/>
              <a:gd name="T23" fmla="*/ 2147483647 h 392"/>
              <a:gd name="T24" fmla="*/ 2147483647 w 156"/>
              <a:gd name="T25" fmla="*/ 2147483647 h 392"/>
              <a:gd name="T26" fmla="*/ 2147483647 w 156"/>
              <a:gd name="T27" fmla="*/ 2147483647 h 392"/>
              <a:gd name="T28" fmla="*/ 2147483647 w 156"/>
              <a:gd name="T29" fmla="*/ 2147483647 h 392"/>
              <a:gd name="T30" fmla="*/ 2147483647 w 156"/>
              <a:gd name="T31" fmla="*/ 2147483647 h 392"/>
              <a:gd name="T32" fmla="*/ 2147483647 w 156"/>
              <a:gd name="T33" fmla="*/ 2147483647 h 392"/>
              <a:gd name="T34" fmla="*/ 2147483647 w 156"/>
              <a:gd name="T35" fmla="*/ 2147483647 h 392"/>
              <a:gd name="T36" fmla="*/ 2147483647 w 156"/>
              <a:gd name="T37" fmla="*/ 2147483647 h 392"/>
              <a:gd name="T38" fmla="*/ 2147483647 w 156"/>
              <a:gd name="T39" fmla="*/ 2147483647 h 392"/>
              <a:gd name="T40" fmla="*/ 2147483647 w 156"/>
              <a:gd name="T41" fmla="*/ 2147483647 h 392"/>
              <a:gd name="T42" fmla="*/ 2147483647 w 156"/>
              <a:gd name="T43" fmla="*/ 2147483647 h 392"/>
              <a:gd name="T44" fmla="*/ 2147483647 w 156"/>
              <a:gd name="T45" fmla="*/ 2147483647 h 392"/>
              <a:gd name="T46" fmla="*/ 2147483647 w 156"/>
              <a:gd name="T47" fmla="*/ 2147483647 h 392"/>
              <a:gd name="T48" fmla="*/ 2147483647 w 156"/>
              <a:gd name="T49" fmla="*/ 2147483647 h 392"/>
              <a:gd name="T50" fmla="*/ 2147483647 w 156"/>
              <a:gd name="T51" fmla="*/ 2147483647 h 392"/>
              <a:gd name="T52" fmla="*/ 2147483647 w 156"/>
              <a:gd name="T53" fmla="*/ 2147483647 h 392"/>
              <a:gd name="T54" fmla="*/ 2147483647 w 156"/>
              <a:gd name="T55" fmla="*/ 2147483647 h 392"/>
              <a:gd name="T56" fmla="*/ 2147483647 w 156"/>
              <a:gd name="T57" fmla="*/ 2147483647 h 392"/>
              <a:gd name="T58" fmla="*/ 2147483647 w 156"/>
              <a:gd name="T59" fmla="*/ 2147483647 h 392"/>
              <a:gd name="T60" fmla="*/ 2147483647 w 156"/>
              <a:gd name="T61" fmla="*/ 2147483647 h 392"/>
              <a:gd name="T62" fmla="*/ 2147483647 w 156"/>
              <a:gd name="T63" fmla="*/ 2147483647 h 392"/>
              <a:gd name="T64" fmla="*/ 2147483647 w 156"/>
              <a:gd name="T65" fmla="*/ 2147483647 h 392"/>
              <a:gd name="T66" fmla="*/ 2147483647 w 156"/>
              <a:gd name="T67" fmla="*/ 2147483647 h 392"/>
              <a:gd name="T68" fmla="*/ 2147483647 w 156"/>
              <a:gd name="T69" fmla="*/ 2147483647 h 392"/>
              <a:gd name="T70" fmla="*/ 2147483647 w 156"/>
              <a:gd name="T71" fmla="*/ 2147483647 h 392"/>
              <a:gd name="T72" fmla="*/ 2147483647 w 156"/>
              <a:gd name="T73" fmla="*/ 2147483647 h 392"/>
              <a:gd name="T74" fmla="*/ 2147483647 w 156"/>
              <a:gd name="T75" fmla="*/ 2147483647 h 392"/>
              <a:gd name="T76" fmla="*/ 2147483647 w 156"/>
              <a:gd name="T77" fmla="*/ 2147483647 h 392"/>
              <a:gd name="T78" fmla="*/ 2147483647 w 156"/>
              <a:gd name="T79" fmla="*/ 2147483647 h 392"/>
              <a:gd name="T80" fmla="*/ 2147483647 w 156"/>
              <a:gd name="T81" fmla="*/ 2147483647 h 392"/>
              <a:gd name="T82" fmla="*/ 2147483647 w 156"/>
              <a:gd name="T83" fmla="*/ 2147483647 h 392"/>
              <a:gd name="T84" fmla="*/ 2147483647 w 156"/>
              <a:gd name="T85" fmla="*/ 2147483647 h 392"/>
              <a:gd name="T86" fmla="*/ 2147483647 w 156"/>
              <a:gd name="T87" fmla="*/ 2147483647 h 39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56"/>
              <a:gd name="T133" fmla="*/ 0 h 392"/>
              <a:gd name="T134" fmla="*/ 156 w 156"/>
              <a:gd name="T135" fmla="*/ 392 h 39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56" h="392">
                <a:moveTo>
                  <a:pt x="128" y="256"/>
                </a:moveTo>
                <a:lnTo>
                  <a:pt x="136" y="262"/>
                </a:lnTo>
                <a:lnTo>
                  <a:pt x="146" y="272"/>
                </a:lnTo>
                <a:lnTo>
                  <a:pt x="154" y="282"/>
                </a:lnTo>
                <a:lnTo>
                  <a:pt x="156" y="288"/>
                </a:lnTo>
                <a:lnTo>
                  <a:pt x="156" y="294"/>
                </a:lnTo>
                <a:lnTo>
                  <a:pt x="156" y="296"/>
                </a:lnTo>
                <a:lnTo>
                  <a:pt x="154" y="298"/>
                </a:lnTo>
                <a:lnTo>
                  <a:pt x="152" y="300"/>
                </a:lnTo>
                <a:lnTo>
                  <a:pt x="150" y="304"/>
                </a:lnTo>
                <a:lnTo>
                  <a:pt x="154" y="326"/>
                </a:lnTo>
                <a:lnTo>
                  <a:pt x="154" y="336"/>
                </a:lnTo>
                <a:lnTo>
                  <a:pt x="152" y="346"/>
                </a:lnTo>
                <a:lnTo>
                  <a:pt x="150" y="348"/>
                </a:lnTo>
                <a:lnTo>
                  <a:pt x="146" y="350"/>
                </a:lnTo>
                <a:lnTo>
                  <a:pt x="138" y="350"/>
                </a:lnTo>
                <a:lnTo>
                  <a:pt x="128" y="358"/>
                </a:lnTo>
                <a:lnTo>
                  <a:pt x="120" y="364"/>
                </a:lnTo>
                <a:lnTo>
                  <a:pt x="116" y="368"/>
                </a:lnTo>
                <a:lnTo>
                  <a:pt x="118" y="372"/>
                </a:lnTo>
                <a:lnTo>
                  <a:pt x="120" y="374"/>
                </a:lnTo>
                <a:lnTo>
                  <a:pt x="118" y="380"/>
                </a:lnTo>
                <a:lnTo>
                  <a:pt x="116" y="384"/>
                </a:lnTo>
                <a:lnTo>
                  <a:pt x="118" y="390"/>
                </a:lnTo>
                <a:lnTo>
                  <a:pt x="118" y="392"/>
                </a:lnTo>
                <a:lnTo>
                  <a:pt x="116" y="392"/>
                </a:lnTo>
                <a:lnTo>
                  <a:pt x="112" y="390"/>
                </a:lnTo>
                <a:lnTo>
                  <a:pt x="108" y="386"/>
                </a:lnTo>
                <a:lnTo>
                  <a:pt x="98" y="374"/>
                </a:lnTo>
                <a:lnTo>
                  <a:pt x="88" y="360"/>
                </a:lnTo>
                <a:lnTo>
                  <a:pt x="86" y="354"/>
                </a:lnTo>
                <a:lnTo>
                  <a:pt x="84" y="348"/>
                </a:lnTo>
                <a:lnTo>
                  <a:pt x="86" y="342"/>
                </a:lnTo>
                <a:lnTo>
                  <a:pt x="88" y="336"/>
                </a:lnTo>
                <a:lnTo>
                  <a:pt x="92" y="324"/>
                </a:lnTo>
                <a:lnTo>
                  <a:pt x="98" y="312"/>
                </a:lnTo>
                <a:lnTo>
                  <a:pt x="100" y="306"/>
                </a:lnTo>
                <a:lnTo>
                  <a:pt x="100" y="300"/>
                </a:lnTo>
                <a:lnTo>
                  <a:pt x="100" y="286"/>
                </a:lnTo>
                <a:lnTo>
                  <a:pt x="94" y="272"/>
                </a:lnTo>
                <a:lnTo>
                  <a:pt x="90" y="266"/>
                </a:lnTo>
                <a:lnTo>
                  <a:pt x="86" y="262"/>
                </a:lnTo>
                <a:lnTo>
                  <a:pt x="80" y="258"/>
                </a:lnTo>
                <a:lnTo>
                  <a:pt x="74" y="258"/>
                </a:lnTo>
                <a:lnTo>
                  <a:pt x="68" y="260"/>
                </a:lnTo>
                <a:lnTo>
                  <a:pt x="64" y="264"/>
                </a:lnTo>
                <a:lnTo>
                  <a:pt x="58" y="266"/>
                </a:lnTo>
                <a:lnTo>
                  <a:pt x="52" y="268"/>
                </a:lnTo>
                <a:lnTo>
                  <a:pt x="50" y="268"/>
                </a:lnTo>
                <a:lnTo>
                  <a:pt x="46" y="264"/>
                </a:lnTo>
                <a:lnTo>
                  <a:pt x="40" y="256"/>
                </a:lnTo>
                <a:lnTo>
                  <a:pt x="30" y="240"/>
                </a:lnTo>
                <a:lnTo>
                  <a:pt x="26" y="238"/>
                </a:lnTo>
                <a:lnTo>
                  <a:pt x="20" y="236"/>
                </a:lnTo>
                <a:lnTo>
                  <a:pt x="10" y="234"/>
                </a:lnTo>
                <a:lnTo>
                  <a:pt x="6" y="232"/>
                </a:lnTo>
                <a:lnTo>
                  <a:pt x="4" y="230"/>
                </a:lnTo>
                <a:lnTo>
                  <a:pt x="0" y="226"/>
                </a:lnTo>
                <a:lnTo>
                  <a:pt x="0" y="220"/>
                </a:lnTo>
                <a:lnTo>
                  <a:pt x="2" y="214"/>
                </a:lnTo>
                <a:lnTo>
                  <a:pt x="6" y="212"/>
                </a:lnTo>
                <a:lnTo>
                  <a:pt x="10" y="208"/>
                </a:lnTo>
                <a:lnTo>
                  <a:pt x="14" y="204"/>
                </a:lnTo>
                <a:lnTo>
                  <a:pt x="20" y="192"/>
                </a:lnTo>
                <a:lnTo>
                  <a:pt x="26" y="182"/>
                </a:lnTo>
                <a:lnTo>
                  <a:pt x="28" y="174"/>
                </a:lnTo>
                <a:lnTo>
                  <a:pt x="28" y="168"/>
                </a:lnTo>
                <a:lnTo>
                  <a:pt x="28" y="162"/>
                </a:lnTo>
                <a:lnTo>
                  <a:pt x="32" y="156"/>
                </a:lnTo>
                <a:lnTo>
                  <a:pt x="38" y="148"/>
                </a:lnTo>
                <a:lnTo>
                  <a:pt x="40" y="144"/>
                </a:lnTo>
                <a:lnTo>
                  <a:pt x="42" y="140"/>
                </a:lnTo>
                <a:lnTo>
                  <a:pt x="40" y="130"/>
                </a:lnTo>
                <a:lnTo>
                  <a:pt x="38" y="124"/>
                </a:lnTo>
                <a:lnTo>
                  <a:pt x="36" y="116"/>
                </a:lnTo>
                <a:lnTo>
                  <a:pt x="34" y="108"/>
                </a:lnTo>
                <a:lnTo>
                  <a:pt x="36" y="102"/>
                </a:lnTo>
                <a:lnTo>
                  <a:pt x="36" y="98"/>
                </a:lnTo>
                <a:lnTo>
                  <a:pt x="38" y="88"/>
                </a:lnTo>
                <a:lnTo>
                  <a:pt x="40" y="84"/>
                </a:lnTo>
                <a:lnTo>
                  <a:pt x="40" y="78"/>
                </a:lnTo>
                <a:lnTo>
                  <a:pt x="46" y="72"/>
                </a:lnTo>
                <a:lnTo>
                  <a:pt x="50" y="64"/>
                </a:lnTo>
                <a:lnTo>
                  <a:pt x="52" y="60"/>
                </a:lnTo>
                <a:lnTo>
                  <a:pt x="52" y="54"/>
                </a:lnTo>
                <a:lnTo>
                  <a:pt x="52" y="48"/>
                </a:lnTo>
                <a:lnTo>
                  <a:pt x="50" y="42"/>
                </a:lnTo>
                <a:lnTo>
                  <a:pt x="44" y="28"/>
                </a:lnTo>
                <a:lnTo>
                  <a:pt x="40" y="14"/>
                </a:lnTo>
                <a:lnTo>
                  <a:pt x="38" y="8"/>
                </a:lnTo>
                <a:lnTo>
                  <a:pt x="36" y="2"/>
                </a:lnTo>
                <a:lnTo>
                  <a:pt x="34" y="0"/>
                </a:lnTo>
                <a:lnTo>
                  <a:pt x="44" y="2"/>
                </a:lnTo>
                <a:lnTo>
                  <a:pt x="52" y="4"/>
                </a:lnTo>
                <a:lnTo>
                  <a:pt x="62" y="4"/>
                </a:lnTo>
                <a:lnTo>
                  <a:pt x="74" y="2"/>
                </a:lnTo>
                <a:lnTo>
                  <a:pt x="76" y="20"/>
                </a:lnTo>
                <a:lnTo>
                  <a:pt x="80" y="34"/>
                </a:lnTo>
                <a:lnTo>
                  <a:pt x="82" y="38"/>
                </a:lnTo>
                <a:lnTo>
                  <a:pt x="82" y="40"/>
                </a:lnTo>
                <a:lnTo>
                  <a:pt x="84" y="42"/>
                </a:lnTo>
                <a:lnTo>
                  <a:pt x="86" y="44"/>
                </a:lnTo>
                <a:lnTo>
                  <a:pt x="90" y="48"/>
                </a:lnTo>
                <a:lnTo>
                  <a:pt x="92" y="50"/>
                </a:lnTo>
                <a:lnTo>
                  <a:pt x="92" y="108"/>
                </a:lnTo>
                <a:lnTo>
                  <a:pt x="86" y="132"/>
                </a:lnTo>
                <a:lnTo>
                  <a:pt x="80" y="146"/>
                </a:lnTo>
                <a:lnTo>
                  <a:pt x="78" y="150"/>
                </a:lnTo>
                <a:lnTo>
                  <a:pt x="74" y="152"/>
                </a:lnTo>
                <a:lnTo>
                  <a:pt x="76" y="160"/>
                </a:lnTo>
                <a:lnTo>
                  <a:pt x="80" y="164"/>
                </a:lnTo>
                <a:lnTo>
                  <a:pt x="84" y="170"/>
                </a:lnTo>
                <a:lnTo>
                  <a:pt x="86" y="178"/>
                </a:lnTo>
                <a:lnTo>
                  <a:pt x="86" y="200"/>
                </a:lnTo>
                <a:lnTo>
                  <a:pt x="90" y="210"/>
                </a:lnTo>
                <a:lnTo>
                  <a:pt x="92" y="220"/>
                </a:lnTo>
                <a:lnTo>
                  <a:pt x="94" y="224"/>
                </a:lnTo>
                <a:lnTo>
                  <a:pt x="98" y="226"/>
                </a:lnTo>
                <a:lnTo>
                  <a:pt x="100" y="228"/>
                </a:lnTo>
                <a:lnTo>
                  <a:pt x="100" y="232"/>
                </a:lnTo>
                <a:lnTo>
                  <a:pt x="98" y="238"/>
                </a:lnTo>
                <a:lnTo>
                  <a:pt x="96" y="244"/>
                </a:lnTo>
                <a:lnTo>
                  <a:pt x="98" y="250"/>
                </a:lnTo>
                <a:lnTo>
                  <a:pt x="100" y="254"/>
                </a:lnTo>
                <a:lnTo>
                  <a:pt x="104" y="256"/>
                </a:lnTo>
                <a:lnTo>
                  <a:pt x="108" y="258"/>
                </a:lnTo>
                <a:lnTo>
                  <a:pt x="110" y="254"/>
                </a:lnTo>
                <a:lnTo>
                  <a:pt x="112" y="248"/>
                </a:lnTo>
                <a:lnTo>
                  <a:pt x="128" y="258"/>
                </a:lnTo>
                <a:lnTo>
                  <a:pt x="126" y="254"/>
                </a:lnTo>
                <a:lnTo>
                  <a:pt x="128" y="252"/>
                </a:lnTo>
                <a:lnTo>
                  <a:pt x="128" y="250"/>
                </a:lnTo>
                <a:lnTo>
                  <a:pt x="128" y="246"/>
                </a:lnTo>
                <a:lnTo>
                  <a:pt x="128" y="256"/>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74" name="Freeform 10">
            <a:extLst>
              <a:ext uri="{FF2B5EF4-FFF2-40B4-BE49-F238E27FC236}">
                <a16:creationId xmlns:a16="http://schemas.microsoft.com/office/drawing/2014/main" xmlns="" id="{0BF97787-58AA-8A47-A580-1EFF98FD1AD1}"/>
              </a:ext>
            </a:extLst>
          </p:cNvPr>
          <p:cNvSpPr>
            <a:spLocks/>
          </p:cNvSpPr>
          <p:nvPr/>
        </p:nvSpPr>
        <p:spPr bwMode="auto">
          <a:xfrm>
            <a:off x="6456242" y="4702540"/>
            <a:ext cx="901700" cy="1425575"/>
          </a:xfrm>
          <a:custGeom>
            <a:avLst/>
            <a:gdLst>
              <a:gd name="T0" fmla="*/ 2147483647 w 568"/>
              <a:gd name="T1" fmla="*/ 2147483647 h 898"/>
              <a:gd name="T2" fmla="*/ 2147483647 w 568"/>
              <a:gd name="T3" fmla="*/ 2147483647 h 898"/>
              <a:gd name="T4" fmla="*/ 2147483647 w 568"/>
              <a:gd name="T5" fmla="*/ 2147483647 h 898"/>
              <a:gd name="T6" fmla="*/ 2147483647 w 568"/>
              <a:gd name="T7" fmla="*/ 2147483647 h 898"/>
              <a:gd name="T8" fmla="*/ 2147483647 w 568"/>
              <a:gd name="T9" fmla="*/ 2147483647 h 898"/>
              <a:gd name="T10" fmla="*/ 2147483647 w 568"/>
              <a:gd name="T11" fmla="*/ 2147483647 h 898"/>
              <a:gd name="T12" fmla="*/ 2147483647 w 568"/>
              <a:gd name="T13" fmla="*/ 2147483647 h 898"/>
              <a:gd name="T14" fmla="*/ 2147483647 w 568"/>
              <a:gd name="T15" fmla="*/ 2147483647 h 898"/>
              <a:gd name="T16" fmla="*/ 2147483647 w 568"/>
              <a:gd name="T17" fmla="*/ 2147483647 h 898"/>
              <a:gd name="T18" fmla="*/ 2147483647 w 568"/>
              <a:gd name="T19" fmla="*/ 2147483647 h 898"/>
              <a:gd name="T20" fmla="*/ 2147483647 w 568"/>
              <a:gd name="T21" fmla="*/ 2147483647 h 898"/>
              <a:gd name="T22" fmla="*/ 2147483647 w 568"/>
              <a:gd name="T23" fmla="*/ 2147483647 h 898"/>
              <a:gd name="T24" fmla="*/ 2147483647 w 568"/>
              <a:gd name="T25" fmla="*/ 2147483647 h 898"/>
              <a:gd name="T26" fmla="*/ 2147483647 w 568"/>
              <a:gd name="T27" fmla="*/ 2147483647 h 898"/>
              <a:gd name="T28" fmla="*/ 0 w 568"/>
              <a:gd name="T29" fmla="*/ 2147483647 h 898"/>
              <a:gd name="T30" fmla="*/ 2147483647 w 568"/>
              <a:gd name="T31" fmla="*/ 2147483647 h 898"/>
              <a:gd name="T32" fmla="*/ 2147483647 w 568"/>
              <a:gd name="T33" fmla="*/ 2147483647 h 898"/>
              <a:gd name="T34" fmla="*/ 2147483647 w 568"/>
              <a:gd name="T35" fmla="*/ 2147483647 h 898"/>
              <a:gd name="T36" fmla="*/ 2147483647 w 568"/>
              <a:gd name="T37" fmla="*/ 2147483647 h 898"/>
              <a:gd name="T38" fmla="*/ 2147483647 w 568"/>
              <a:gd name="T39" fmla="*/ 2147483647 h 898"/>
              <a:gd name="T40" fmla="*/ 2147483647 w 568"/>
              <a:gd name="T41" fmla="*/ 2147483647 h 898"/>
              <a:gd name="T42" fmla="*/ 2147483647 w 568"/>
              <a:gd name="T43" fmla="*/ 2147483647 h 898"/>
              <a:gd name="T44" fmla="*/ 2147483647 w 568"/>
              <a:gd name="T45" fmla="*/ 2147483647 h 898"/>
              <a:gd name="T46" fmla="*/ 2147483647 w 568"/>
              <a:gd name="T47" fmla="*/ 2147483647 h 898"/>
              <a:gd name="T48" fmla="*/ 2147483647 w 568"/>
              <a:gd name="T49" fmla="*/ 2147483647 h 898"/>
              <a:gd name="T50" fmla="*/ 2147483647 w 568"/>
              <a:gd name="T51" fmla="*/ 2147483647 h 898"/>
              <a:gd name="T52" fmla="*/ 2147483647 w 568"/>
              <a:gd name="T53" fmla="*/ 2147483647 h 898"/>
              <a:gd name="T54" fmla="*/ 2147483647 w 568"/>
              <a:gd name="T55" fmla="*/ 2147483647 h 898"/>
              <a:gd name="T56" fmla="*/ 2147483647 w 568"/>
              <a:gd name="T57" fmla="*/ 2147483647 h 898"/>
              <a:gd name="T58" fmla="*/ 2147483647 w 568"/>
              <a:gd name="T59" fmla="*/ 2147483647 h 898"/>
              <a:gd name="T60" fmla="*/ 2147483647 w 568"/>
              <a:gd name="T61" fmla="*/ 2147483647 h 898"/>
              <a:gd name="T62" fmla="*/ 2147483647 w 568"/>
              <a:gd name="T63" fmla="*/ 2147483647 h 898"/>
              <a:gd name="T64" fmla="*/ 2147483647 w 568"/>
              <a:gd name="T65" fmla="*/ 2147483647 h 898"/>
              <a:gd name="T66" fmla="*/ 2147483647 w 568"/>
              <a:gd name="T67" fmla="*/ 2147483647 h 898"/>
              <a:gd name="T68" fmla="*/ 2147483647 w 568"/>
              <a:gd name="T69" fmla="*/ 2147483647 h 898"/>
              <a:gd name="T70" fmla="*/ 2147483647 w 568"/>
              <a:gd name="T71" fmla="*/ 2147483647 h 898"/>
              <a:gd name="T72" fmla="*/ 2147483647 w 568"/>
              <a:gd name="T73" fmla="*/ 2147483647 h 898"/>
              <a:gd name="T74" fmla="*/ 2147483647 w 568"/>
              <a:gd name="T75" fmla="*/ 2147483647 h 898"/>
              <a:gd name="T76" fmla="*/ 2147483647 w 568"/>
              <a:gd name="T77" fmla="*/ 2147483647 h 898"/>
              <a:gd name="T78" fmla="*/ 2147483647 w 568"/>
              <a:gd name="T79" fmla="*/ 2147483647 h 898"/>
              <a:gd name="T80" fmla="*/ 2147483647 w 568"/>
              <a:gd name="T81" fmla="*/ 2147483647 h 898"/>
              <a:gd name="T82" fmla="*/ 2147483647 w 568"/>
              <a:gd name="T83" fmla="*/ 2147483647 h 898"/>
              <a:gd name="T84" fmla="*/ 2147483647 w 568"/>
              <a:gd name="T85" fmla="*/ 2147483647 h 898"/>
              <a:gd name="T86" fmla="*/ 2147483647 w 568"/>
              <a:gd name="T87" fmla="*/ 2147483647 h 898"/>
              <a:gd name="T88" fmla="*/ 2147483647 w 568"/>
              <a:gd name="T89" fmla="*/ 2147483647 h 898"/>
              <a:gd name="T90" fmla="*/ 2147483647 w 568"/>
              <a:gd name="T91" fmla="*/ 2147483647 h 898"/>
              <a:gd name="T92" fmla="*/ 2147483647 w 568"/>
              <a:gd name="T93" fmla="*/ 2147483647 h 898"/>
              <a:gd name="T94" fmla="*/ 2147483647 w 568"/>
              <a:gd name="T95" fmla="*/ 2147483647 h 898"/>
              <a:gd name="T96" fmla="*/ 2147483647 w 568"/>
              <a:gd name="T97" fmla="*/ 2147483647 h 898"/>
              <a:gd name="T98" fmla="*/ 2147483647 w 568"/>
              <a:gd name="T99" fmla="*/ 2147483647 h 898"/>
              <a:gd name="T100" fmla="*/ 2147483647 w 568"/>
              <a:gd name="T101" fmla="*/ 2147483647 h 898"/>
              <a:gd name="T102" fmla="*/ 2147483647 w 568"/>
              <a:gd name="T103" fmla="*/ 2147483647 h 898"/>
              <a:gd name="T104" fmla="*/ 2147483647 w 568"/>
              <a:gd name="T105" fmla="*/ 2147483647 h 898"/>
              <a:gd name="T106" fmla="*/ 2147483647 w 568"/>
              <a:gd name="T107" fmla="*/ 2147483647 h 898"/>
              <a:gd name="T108" fmla="*/ 2147483647 w 568"/>
              <a:gd name="T109" fmla="*/ 2147483647 h 898"/>
              <a:gd name="T110" fmla="*/ 2147483647 w 568"/>
              <a:gd name="T111" fmla="*/ 2147483647 h 898"/>
              <a:gd name="T112" fmla="*/ 2147483647 w 568"/>
              <a:gd name="T113" fmla="*/ 2147483647 h 898"/>
              <a:gd name="T114" fmla="*/ 2147483647 w 568"/>
              <a:gd name="T115" fmla="*/ 2147483647 h 898"/>
              <a:gd name="T116" fmla="*/ 2147483647 w 568"/>
              <a:gd name="T117" fmla="*/ 2147483647 h 898"/>
              <a:gd name="T118" fmla="*/ 2147483647 w 568"/>
              <a:gd name="T119" fmla="*/ 2147483647 h 898"/>
              <a:gd name="T120" fmla="*/ 2147483647 w 568"/>
              <a:gd name="T121" fmla="*/ 2147483647 h 898"/>
              <a:gd name="T122" fmla="*/ 2147483647 w 568"/>
              <a:gd name="T123" fmla="*/ 2147483647 h 898"/>
              <a:gd name="T124" fmla="*/ 2147483647 w 568"/>
              <a:gd name="T125" fmla="*/ 2147483647 h 89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568"/>
              <a:gd name="T190" fmla="*/ 0 h 898"/>
              <a:gd name="T191" fmla="*/ 568 w 568"/>
              <a:gd name="T192" fmla="*/ 898 h 89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568" h="898">
                <a:moveTo>
                  <a:pt x="268" y="218"/>
                </a:moveTo>
                <a:lnTo>
                  <a:pt x="276" y="224"/>
                </a:lnTo>
                <a:lnTo>
                  <a:pt x="286" y="234"/>
                </a:lnTo>
                <a:lnTo>
                  <a:pt x="294" y="244"/>
                </a:lnTo>
                <a:lnTo>
                  <a:pt x="296" y="250"/>
                </a:lnTo>
                <a:lnTo>
                  <a:pt x="296" y="256"/>
                </a:lnTo>
                <a:lnTo>
                  <a:pt x="296" y="258"/>
                </a:lnTo>
                <a:lnTo>
                  <a:pt x="294" y="260"/>
                </a:lnTo>
                <a:lnTo>
                  <a:pt x="292" y="262"/>
                </a:lnTo>
                <a:lnTo>
                  <a:pt x="290" y="266"/>
                </a:lnTo>
                <a:lnTo>
                  <a:pt x="294" y="288"/>
                </a:lnTo>
                <a:lnTo>
                  <a:pt x="294" y="298"/>
                </a:lnTo>
                <a:lnTo>
                  <a:pt x="292" y="308"/>
                </a:lnTo>
                <a:lnTo>
                  <a:pt x="290" y="310"/>
                </a:lnTo>
                <a:lnTo>
                  <a:pt x="286" y="312"/>
                </a:lnTo>
                <a:lnTo>
                  <a:pt x="278" y="312"/>
                </a:lnTo>
                <a:lnTo>
                  <a:pt x="268" y="320"/>
                </a:lnTo>
                <a:lnTo>
                  <a:pt x="260" y="326"/>
                </a:lnTo>
                <a:lnTo>
                  <a:pt x="256" y="330"/>
                </a:lnTo>
                <a:lnTo>
                  <a:pt x="258" y="334"/>
                </a:lnTo>
                <a:lnTo>
                  <a:pt x="260" y="336"/>
                </a:lnTo>
                <a:lnTo>
                  <a:pt x="258" y="342"/>
                </a:lnTo>
                <a:lnTo>
                  <a:pt x="256" y="346"/>
                </a:lnTo>
                <a:lnTo>
                  <a:pt x="258" y="352"/>
                </a:lnTo>
                <a:lnTo>
                  <a:pt x="258" y="354"/>
                </a:lnTo>
                <a:lnTo>
                  <a:pt x="256" y="354"/>
                </a:lnTo>
                <a:lnTo>
                  <a:pt x="252" y="352"/>
                </a:lnTo>
                <a:lnTo>
                  <a:pt x="248" y="348"/>
                </a:lnTo>
                <a:lnTo>
                  <a:pt x="238" y="336"/>
                </a:lnTo>
                <a:lnTo>
                  <a:pt x="228" y="322"/>
                </a:lnTo>
                <a:lnTo>
                  <a:pt x="226" y="316"/>
                </a:lnTo>
                <a:lnTo>
                  <a:pt x="224" y="310"/>
                </a:lnTo>
                <a:lnTo>
                  <a:pt x="226" y="304"/>
                </a:lnTo>
                <a:lnTo>
                  <a:pt x="228" y="298"/>
                </a:lnTo>
                <a:lnTo>
                  <a:pt x="232" y="286"/>
                </a:lnTo>
                <a:lnTo>
                  <a:pt x="238" y="274"/>
                </a:lnTo>
                <a:lnTo>
                  <a:pt x="240" y="268"/>
                </a:lnTo>
                <a:lnTo>
                  <a:pt x="240" y="262"/>
                </a:lnTo>
                <a:lnTo>
                  <a:pt x="240" y="248"/>
                </a:lnTo>
                <a:lnTo>
                  <a:pt x="234" y="234"/>
                </a:lnTo>
                <a:lnTo>
                  <a:pt x="230" y="228"/>
                </a:lnTo>
                <a:lnTo>
                  <a:pt x="226" y="224"/>
                </a:lnTo>
                <a:lnTo>
                  <a:pt x="220" y="220"/>
                </a:lnTo>
                <a:lnTo>
                  <a:pt x="214" y="220"/>
                </a:lnTo>
                <a:lnTo>
                  <a:pt x="208" y="222"/>
                </a:lnTo>
                <a:lnTo>
                  <a:pt x="204" y="226"/>
                </a:lnTo>
                <a:lnTo>
                  <a:pt x="198" y="228"/>
                </a:lnTo>
                <a:lnTo>
                  <a:pt x="192" y="230"/>
                </a:lnTo>
                <a:lnTo>
                  <a:pt x="190" y="230"/>
                </a:lnTo>
                <a:lnTo>
                  <a:pt x="186" y="226"/>
                </a:lnTo>
                <a:lnTo>
                  <a:pt x="180" y="218"/>
                </a:lnTo>
                <a:lnTo>
                  <a:pt x="170" y="202"/>
                </a:lnTo>
                <a:lnTo>
                  <a:pt x="128" y="216"/>
                </a:lnTo>
                <a:lnTo>
                  <a:pt x="84" y="230"/>
                </a:lnTo>
                <a:lnTo>
                  <a:pt x="56" y="238"/>
                </a:lnTo>
                <a:lnTo>
                  <a:pt x="28" y="248"/>
                </a:lnTo>
                <a:lnTo>
                  <a:pt x="16" y="254"/>
                </a:lnTo>
                <a:lnTo>
                  <a:pt x="8" y="258"/>
                </a:lnTo>
                <a:lnTo>
                  <a:pt x="0" y="258"/>
                </a:lnTo>
                <a:lnTo>
                  <a:pt x="0" y="266"/>
                </a:lnTo>
                <a:lnTo>
                  <a:pt x="4" y="274"/>
                </a:lnTo>
                <a:lnTo>
                  <a:pt x="6" y="282"/>
                </a:lnTo>
                <a:lnTo>
                  <a:pt x="6" y="294"/>
                </a:lnTo>
                <a:lnTo>
                  <a:pt x="12" y="292"/>
                </a:lnTo>
                <a:lnTo>
                  <a:pt x="12" y="318"/>
                </a:lnTo>
                <a:lnTo>
                  <a:pt x="58" y="318"/>
                </a:lnTo>
                <a:lnTo>
                  <a:pt x="60" y="324"/>
                </a:lnTo>
                <a:lnTo>
                  <a:pt x="66" y="328"/>
                </a:lnTo>
                <a:lnTo>
                  <a:pt x="76" y="336"/>
                </a:lnTo>
                <a:lnTo>
                  <a:pt x="104" y="346"/>
                </a:lnTo>
                <a:lnTo>
                  <a:pt x="118" y="354"/>
                </a:lnTo>
                <a:lnTo>
                  <a:pt x="130" y="362"/>
                </a:lnTo>
                <a:lnTo>
                  <a:pt x="136" y="368"/>
                </a:lnTo>
                <a:lnTo>
                  <a:pt x="138" y="374"/>
                </a:lnTo>
                <a:lnTo>
                  <a:pt x="140" y="382"/>
                </a:lnTo>
                <a:lnTo>
                  <a:pt x="142" y="390"/>
                </a:lnTo>
                <a:lnTo>
                  <a:pt x="140" y="404"/>
                </a:lnTo>
                <a:lnTo>
                  <a:pt x="138" y="416"/>
                </a:lnTo>
                <a:lnTo>
                  <a:pt x="132" y="440"/>
                </a:lnTo>
                <a:lnTo>
                  <a:pt x="124" y="462"/>
                </a:lnTo>
                <a:lnTo>
                  <a:pt x="122" y="472"/>
                </a:lnTo>
                <a:lnTo>
                  <a:pt x="122" y="482"/>
                </a:lnTo>
                <a:lnTo>
                  <a:pt x="124" y="494"/>
                </a:lnTo>
                <a:lnTo>
                  <a:pt x="126" y="502"/>
                </a:lnTo>
                <a:lnTo>
                  <a:pt x="130" y="512"/>
                </a:lnTo>
                <a:lnTo>
                  <a:pt x="132" y="520"/>
                </a:lnTo>
                <a:lnTo>
                  <a:pt x="130" y="526"/>
                </a:lnTo>
                <a:lnTo>
                  <a:pt x="128" y="532"/>
                </a:lnTo>
                <a:lnTo>
                  <a:pt x="118" y="544"/>
                </a:lnTo>
                <a:lnTo>
                  <a:pt x="108" y="558"/>
                </a:lnTo>
                <a:lnTo>
                  <a:pt x="102" y="562"/>
                </a:lnTo>
                <a:lnTo>
                  <a:pt x="100" y="568"/>
                </a:lnTo>
                <a:lnTo>
                  <a:pt x="98" y="576"/>
                </a:lnTo>
                <a:lnTo>
                  <a:pt x="98" y="584"/>
                </a:lnTo>
                <a:lnTo>
                  <a:pt x="96" y="592"/>
                </a:lnTo>
                <a:lnTo>
                  <a:pt x="94" y="598"/>
                </a:lnTo>
                <a:lnTo>
                  <a:pt x="64" y="628"/>
                </a:lnTo>
                <a:lnTo>
                  <a:pt x="44" y="646"/>
                </a:lnTo>
                <a:lnTo>
                  <a:pt x="34" y="654"/>
                </a:lnTo>
                <a:lnTo>
                  <a:pt x="36" y="666"/>
                </a:lnTo>
                <a:lnTo>
                  <a:pt x="38" y="676"/>
                </a:lnTo>
                <a:lnTo>
                  <a:pt x="42" y="698"/>
                </a:lnTo>
                <a:lnTo>
                  <a:pt x="42" y="708"/>
                </a:lnTo>
                <a:lnTo>
                  <a:pt x="48" y="718"/>
                </a:lnTo>
                <a:lnTo>
                  <a:pt x="54" y="732"/>
                </a:lnTo>
                <a:lnTo>
                  <a:pt x="60" y="746"/>
                </a:lnTo>
                <a:lnTo>
                  <a:pt x="60" y="762"/>
                </a:lnTo>
                <a:lnTo>
                  <a:pt x="60" y="784"/>
                </a:lnTo>
                <a:lnTo>
                  <a:pt x="60" y="796"/>
                </a:lnTo>
                <a:lnTo>
                  <a:pt x="56" y="808"/>
                </a:lnTo>
                <a:lnTo>
                  <a:pt x="56" y="836"/>
                </a:lnTo>
                <a:lnTo>
                  <a:pt x="52" y="840"/>
                </a:lnTo>
                <a:lnTo>
                  <a:pt x="56" y="848"/>
                </a:lnTo>
                <a:lnTo>
                  <a:pt x="58" y="852"/>
                </a:lnTo>
                <a:lnTo>
                  <a:pt x="58" y="856"/>
                </a:lnTo>
                <a:lnTo>
                  <a:pt x="58" y="870"/>
                </a:lnTo>
                <a:lnTo>
                  <a:pt x="60" y="882"/>
                </a:lnTo>
                <a:lnTo>
                  <a:pt x="62" y="890"/>
                </a:lnTo>
                <a:lnTo>
                  <a:pt x="66" y="894"/>
                </a:lnTo>
                <a:lnTo>
                  <a:pt x="70" y="896"/>
                </a:lnTo>
                <a:lnTo>
                  <a:pt x="74" y="898"/>
                </a:lnTo>
                <a:lnTo>
                  <a:pt x="82" y="898"/>
                </a:lnTo>
                <a:lnTo>
                  <a:pt x="90" y="898"/>
                </a:lnTo>
                <a:lnTo>
                  <a:pt x="96" y="894"/>
                </a:lnTo>
                <a:lnTo>
                  <a:pt x="100" y="890"/>
                </a:lnTo>
                <a:lnTo>
                  <a:pt x="102" y="886"/>
                </a:lnTo>
                <a:lnTo>
                  <a:pt x="104" y="874"/>
                </a:lnTo>
                <a:lnTo>
                  <a:pt x="108" y="862"/>
                </a:lnTo>
                <a:lnTo>
                  <a:pt x="100" y="860"/>
                </a:lnTo>
                <a:lnTo>
                  <a:pt x="98" y="856"/>
                </a:lnTo>
                <a:lnTo>
                  <a:pt x="96" y="852"/>
                </a:lnTo>
                <a:lnTo>
                  <a:pt x="96" y="846"/>
                </a:lnTo>
                <a:lnTo>
                  <a:pt x="98" y="842"/>
                </a:lnTo>
                <a:lnTo>
                  <a:pt x="104" y="834"/>
                </a:lnTo>
                <a:lnTo>
                  <a:pt x="120" y="822"/>
                </a:lnTo>
                <a:lnTo>
                  <a:pt x="134" y="812"/>
                </a:lnTo>
                <a:lnTo>
                  <a:pt x="148" y="806"/>
                </a:lnTo>
                <a:lnTo>
                  <a:pt x="180" y="794"/>
                </a:lnTo>
                <a:lnTo>
                  <a:pt x="198" y="790"/>
                </a:lnTo>
                <a:lnTo>
                  <a:pt x="216" y="780"/>
                </a:lnTo>
                <a:lnTo>
                  <a:pt x="230" y="770"/>
                </a:lnTo>
                <a:lnTo>
                  <a:pt x="242" y="760"/>
                </a:lnTo>
                <a:lnTo>
                  <a:pt x="246" y="754"/>
                </a:lnTo>
                <a:lnTo>
                  <a:pt x="248" y="750"/>
                </a:lnTo>
                <a:lnTo>
                  <a:pt x="248" y="744"/>
                </a:lnTo>
                <a:lnTo>
                  <a:pt x="248" y="734"/>
                </a:lnTo>
                <a:lnTo>
                  <a:pt x="246" y="720"/>
                </a:lnTo>
                <a:lnTo>
                  <a:pt x="248" y="710"/>
                </a:lnTo>
                <a:lnTo>
                  <a:pt x="250" y="702"/>
                </a:lnTo>
                <a:lnTo>
                  <a:pt x="252" y="692"/>
                </a:lnTo>
                <a:lnTo>
                  <a:pt x="252" y="680"/>
                </a:lnTo>
                <a:lnTo>
                  <a:pt x="254" y="670"/>
                </a:lnTo>
                <a:lnTo>
                  <a:pt x="256" y="658"/>
                </a:lnTo>
                <a:lnTo>
                  <a:pt x="256" y="650"/>
                </a:lnTo>
                <a:lnTo>
                  <a:pt x="248" y="650"/>
                </a:lnTo>
                <a:lnTo>
                  <a:pt x="248" y="624"/>
                </a:lnTo>
                <a:lnTo>
                  <a:pt x="244" y="616"/>
                </a:lnTo>
                <a:lnTo>
                  <a:pt x="242" y="606"/>
                </a:lnTo>
                <a:lnTo>
                  <a:pt x="242" y="586"/>
                </a:lnTo>
                <a:lnTo>
                  <a:pt x="242" y="580"/>
                </a:lnTo>
                <a:lnTo>
                  <a:pt x="240" y="576"/>
                </a:lnTo>
                <a:lnTo>
                  <a:pt x="234" y="570"/>
                </a:lnTo>
                <a:lnTo>
                  <a:pt x="228" y="562"/>
                </a:lnTo>
                <a:lnTo>
                  <a:pt x="226" y="558"/>
                </a:lnTo>
                <a:lnTo>
                  <a:pt x="226" y="554"/>
                </a:lnTo>
                <a:lnTo>
                  <a:pt x="226" y="548"/>
                </a:lnTo>
                <a:lnTo>
                  <a:pt x="230" y="530"/>
                </a:lnTo>
                <a:lnTo>
                  <a:pt x="232" y="526"/>
                </a:lnTo>
                <a:lnTo>
                  <a:pt x="238" y="522"/>
                </a:lnTo>
                <a:lnTo>
                  <a:pt x="246" y="518"/>
                </a:lnTo>
                <a:lnTo>
                  <a:pt x="252" y="512"/>
                </a:lnTo>
                <a:lnTo>
                  <a:pt x="262" y="504"/>
                </a:lnTo>
                <a:lnTo>
                  <a:pt x="274" y="494"/>
                </a:lnTo>
                <a:lnTo>
                  <a:pt x="296" y="480"/>
                </a:lnTo>
                <a:lnTo>
                  <a:pt x="318" y="464"/>
                </a:lnTo>
                <a:lnTo>
                  <a:pt x="336" y="448"/>
                </a:lnTo>
                <a:lnTo>
                  <a:pt x="376" y="412"/>
                </a:lnTo>
                <a:lnTo>
                  <a:pt x="384" y="404"/>
                </a:lnTo>
                <a:lnTo>
                  <a:pt x="394" y="396"/>
                </a:lnTo>
                <a:lnTo>
                  <a:pt x="420" y="386"/>
                </a:lnTo>
                <a:lnTo>
                  <a:pt x="446" y="374"/>
                </a:lnTo>
                <a:lnTo>
                  <a:pt x="470" y="364"/>
                </a:lnTo>
                <a:lnTo>
                  <a:pt x="490" y="352"/>
                </a:lnTo>
                <a:lnTo>
                  <a:pt x="502" y="344"/>
                </a:lnTo>
                <a:lnTo>
                  <a:pt x="508" y="340"/>
                </a:lnTo>
                <a:lnTo>
                  <a:pt x="514" y="328"/>
                </a:lnTo>
                <a:lnTo>
                  <a:pt x="520" y="320"/>
                </a:lnTo>
                <a:lnTo>
                  <a:pt x="528" y="312"/>
                </a:lnTo>
                <a:lnTo>
                  <a:pt x="538" y="306"/>
                </a:lnTo>
                <a:lnTo>
                  <a:pt x="558" y="278"/>
                </a:lnTo>
                <a:lnTo>
                  <a:pt x="564" y="260"/>
                </a:lnTo>
                <a:lnTo>
                  <a:pt x="568" y="252"/>
                </a:lnTo>
                <a:lnTo>
                  <a:pt x="568" y="242"/>
                </a:lnTo>
                <a:lnTo>
                  <a:pt x="566" y="232"/>
                </a:lnTo>
                <a:lnTo>
                  <a:pt x="562" y="220"/>
                </a:lnTo>
                <a:lnTo>
                  <a:pt x="560" y="208"/>
                </a:lnTo>
                <a:lnTo>
                  <a:pt x="558" y="194"/>
                </a:lnTo>
                <a:lnTo>
                  <a:pt x="560" y="174"/>
                </a:lnTo>
                <a:lnTo>
                  <a:pt x="562" y="162"/>
                </a:lnTo>
                <a:lnTo>
                  <a:pt x="562" y="150"/>
                </a:lnTo>
                <a:lnTo>
                  <a:pt x="560" y="134"/>
                </a:lnTo>
                <a:lnTo>
                  <a:pt x="558" y="122"/>
                </a:lnTo>
                <a:lnTo>
                  <a:pt x="556" y="108"/>
                </a:lnTo>
                <a:lnTo>
                  <a:pt x="554" y="92"/>
                </a:lnTo>
                <a:lnTo>
                  <a:pt x="556" y="78"/>
                </a:lnTo>
                <a:lnTo>
                  <a:pt x="558" y="66"/>
                </a:lnTo>
                <a:lnTo>
                  <a:pt x="560" y="54"/>
                </a:lnTo>
                <a:lnTo>
                  <a:pt x="560" y="42"/>
                </a:lnTo>
                <a:lnTo>
                  <a:pt x="560" y="20"/>
                </a:lnTo>
                <a:lnTo>
                  <a:pt x="558" y="16"/>
                </a:lnTo>
                <a:lnTo>
                  <a:pt x="554" y="10"/>
                </a:lnTo>
                <a:lnTo>
                  <a:pt x="552" y="4"/>
                </a:lnTo>
                <a:lnTo>
                  <a:pt x="548" y="0"/>
                </a:lnTo>
                <a:lnTo>
                  <a:pt x="542" y="10"/>
                </a:lnTo>
                <a:lnTo>
                  <a:pt x="532" y="18"/>
                </a:lnTo>
                <a:lnTo>
                  <a:pt x="520" y="26"/>
                </a:lnTo>
                <a:lnTo>
                  <a:pt x="506" y="34"/>
                </a:lnTo>
                <a:lnTo>
                  <a:pt x="492" y="40"/>
                </a:lnTo>
                <a:lnTo>
                  <a:pt x="476" y="46"/>
                </a:lnTo>
                <a:lnTo>
                  <a:pt x="462" y="48"/>
                </a:lnTo>
                <a:lnTo>
                  <a:pt x="450" y="50"/>
                </a:lnTo>
                <a:lnTo>
                  <a:pt x="430" y="50"/>
                </a:lnTo>
                <a:lnTo>
                  <a:pt x="422" y="50"/>
                </a:lnTo>
                <a:lnTo>
                  <a:pt x="416" y="54"/>
                </a:lnTo>
                <a:lnTo>
                  <a:pt x="402" y="60"/>
                </a:lnTo>
                <a:lnTo>
                  <a:pt x="388" y="68"/>
                </a:lnTo>
                <a:lnTo>
                  <a:pt x="380" y="70"/>
                </a:lnTo>
                <a:lnTo>
                  <a:pt x="368" y="72"/>
                </a:lnTo>
                <a:lnTo>
                  <a:pt x="348" y="70"/>
                </a:lnTo>
                <a:lnTo>
                  <a:pt x="330" y="66"/>
                </a:lnTo>
                <a:lnTo>
                  <a:pt x="320" y="60"/>
                </a:lnTo>
                <a:lnTo>
                  <a:pt x="314" y="58"/>
                </a:lnTo>
                <a:lnTo>
                  <a:pt x="308" y="56"/>
                </a:lnTo>
                <a:lnTo>
                  <a:pt x="298" y="58"/>
                </a:lnTo>
                <a:lnTo>
                  <a:pt x="286" y="62"/>
                </a:lnTo>
                <a:lnTo>
                  <a:pt x="260" y="70"/>
                </a:lnTo>
                <a:lnTo>
                  <a:pt x="264" y="74"/>
                </a:lnTo>
                <a:lnTo>
                  <a:pt x="264" y="80"/>
                </a:lnTo>
                <a:lnTo>
                  <a:pt x="262" y="88"/>
                </a:lnTo>
                <a:lnTo>
                  <a:pt x="258" y="96"/>
                </a:lnTo>
                <a:lnTo>
                  <a:pt x="254" y="102"/>
                </a:lnTo>
                <a:lnTo>
                  <a:pt x="250" y="108"/>
                </a:lnTo>
                <a:lnTo>
                  <a:pt x="250" y="116"/>
                </a:lnTo>
                <a:lnTo>
                  <a:pt x="250" y="124"/>
                </a:lnTo>
                <a:lnTo>
                  <a:pt x="252" y="138"/>
                </a:lnTo>
                <a:lnTo>
                  <a:pt x="252" y="168"/>
                </a:lnTo>
                <a:lnTo>
                  <a:pt x="252" y="176"/>
                </a:lnTo>
                <a:lnTo>
                  <a:pt x="254" y="182"/>
                </a:lnTo>
                <a:lnTo>
                  <a:pt x="260" y="190"/>
                </a:lnTo>
                <a:lnTo>
                  <a:pt x="266" y="198"/>
                </a:lnTo>
                <a:lnTo>
                  <a:pt x="268" y="202"/>
                </a:lnTo>
                <a:lnTo>
                  <a:pt x="268" y="208"/>
                </a:lnTo>
                <a:lnTo>
                  <a:pt x="268" y="218"/>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75" name="Freeform 11">
            <a:extLst>
              <a:ext uri="{FF2B5EF4-FFF2-40B4-BE49-F238E27FC236}">
                <a16:creationId xmlns:a16="http://schemas.microsoft.com/office/drawing/2014/main" xmlns="" id="{3C532F67-F303-8B48-9839-6B3111644345}"/>
              </a:ext>
            </a:extLst>
          </p:cNvPr>
          <p:cNvSpPr>
            <a:spLocks/>
          </p:cNvSpPr>
          <p:nvPr/>
        </p:nvSpPr>
        <p:spPr bwMode="auto">
          <a:xfrm>
            <a:off x="6440367" y="6023339"/>
            <a:ext cx="120650" cy="139700"/>
          </a:xfrm>
          <a:custGeom>
            <a:avLst/>
            <a:gdLst>
              <a:gd name="T0" fmla="*/ 2147483647 w 76"/>
              <a:gd name="T1" fmla="*/ 2147483647 h 88"/>
              <a:gd name="T2" fmla="*/ 2147483647 w 76"/>
              <a:gd name="T3" fmla="*/ 2147483647 h 88"/>
              <a:gd name="T4" fmla="*/ 2147483647 w 76"/>
              <a:gd name="T5" fmla="*/ 2147483647 h 88"/>
              <a:gd name="T6" fmla="*/ 2147483647 w 76"/>
              <a:gd name="T7" fmla="*/ 2147483647 h 88"/>
              <a:gd name="T8" fmla="*/ 2147483647 w 76"/>
              <a:gd name="T9" fmla="*/ 2147483647 h 88"/>
              <a:gd name="T10" fmla="*/ 2147483647 w 76"/>
              <a:gd name="T11" fmla="*/ 2147483647 h 88"/>
              <a:gd name="T12" fmla="*/ 2147483647 w 76"/>
              <a:gd name="T13" fmla="*/ 2147483647 h 88"/>
              <a:gd name="T14" fmla="*/ 2147483647 w 76"/>
              <a:gd name="T15" fmla="*/ 2147483647 h 88"/>
              <a:gd name="T16" fmla="*/ 2147483647 w 76"/>
              <a:gd name="T17" fmla="*/ 2147483647 h 88"/>
              <a:gd name="T18" fmla="*/ 2147483647 w 76"/>
              <a:gd name="T19" fmla="*/ 2147483647 h 88"/>
              <a:gd name="T20" fmla="*/ 2147483647 w 76"/>
              <a:gd name="T21" fmla="*/ 2147483647 h 88"/>
              <a:gd name="T22" fmla="*/ 2147483647 w 76"/>
              <a:gd name="T23" fmla="*/ 2147483647 h 88"/>
              <a:gd name="T24" fmla="*/ 2147483647 w 76"/>
              <a:gd name="T25" fmla="*/ 2147483647 h 88"/>
              <a:gd name="T26" fmla="*/ 2147483647 w 76"/>
              <a:gd name="T27" fmla="*/ 2147483647 h 88"/>
              <a:gd name="T28" fmla="*/ 2147483647 w 76"/>
              <a:gd name="T29" fmla="*/ 2147483647 h 88"/>
              <a:gd name="T30" fmla="*/ 2147483647 w 76"/>
              <a:gd name="T31" fmla="*/ 2147483647 h 88"/>
              <a:gd name="T32" fmla="*/ 2147483647 w 76"/>
              <a:gd name="T33" fmla="*/ 2147483647 h 88"/>
              <a:gd name="T34" fmla="*/ 2147483647 w 76"/>
              <a:gd name="T35" fmla="*/ 2147483647 h 88"/>
              <a:gd name="T36" fmla="*/ 2147483647 w 76"/>
              <a:gd name="T37" fmla="*/ 2147483647 h 88"/>
              <a:gd name="T38" fmla="*/ 0 w 76"/>
              <a:gd name="T39" fmla="*/ 2147483647 h 88"/>
              <a:gd name="T40" fmla="*/ 2147483647 w 76"/>
              <a:gd name="T41" fmla="*/ 2147483647 h 88"/>
              <a:gd name="T42" fmla="*/ 2147483647 w 76"/>
              <a:gd name="T43" fmla="*/ 2147483647 h 88"/>
              <a:gd name="T44" fmla="*/ 2147483647 w 76"/>
              <a:gd name="T45" fmla="*/ 2147483647 h 88"/>
              <a:gd name="T46" fmla="*/ 2147483647 w 76"/>
              <a:gd name="T47" fmla="*/ 2147483647 h 88"/>
              <a:gd name="T48" fmla="*/ 2147483647 w 76"/>
              <a:gd name="T49" fmla="*/ 2147483647 h 88"/>
              <a:gd name="T50" fmla="*/ 2147483647 w 76"/>
              <a:gd name="T51" fmla="*/ 2147483647 h 88"/>
              <a:gd name="T52" fmla="*/ 2147483647 w 76"/>
              <a:gd name="T53" fmla="*/ 0 h 88"/>
              <a:gd name="T54" fmla="*/ 2147483647 w 76"/>
              <a:gd name="T55" fmla="*/ 2147483647 h 88"/>
              <a:gd name="T56" fmla="*/ 2147483647 w 76"/>
              <a:gd name="T57" fmla="*/ 2147483647 h 88"/>
              <a:gd name="T58" fmla="*/ 2147483647 w 76"/>
              <a:gd name="T59" fmla="*/ 2147483647 h 88"/>
              <a:gd name="T60" fmla="*/ 2147483647 w 76"/>
              <a:gd name="T61" fmla="*/ 2147483647 h 88"/>
              <a:gd name="T62" fmla="*/ 2147483647 w 76"/>
              <a:gd name="T63" fmla="*/ 2147483647 h 8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6"/>
              <a:gd name="T97" fmla="*/ 0 h 88"/>
              <a:gd name="T98" fmla="*/ 76 w 76"/>
              <a:gd name="T99" fmla="*/ 88 h 8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6" h="88">
                <a:moveTo>
                  <a:pt x="66" y="4"/>
                </a:moveTo>
                <a:lnTo>
                  <a:pt x="62" y="8"/>
                </a:lnTo>
                <a:lnTo>
                  <a:pt x="66" y="16"/>
                </a:lnTo>
                <a:lnTo>
                  <a:pt x="68" y="20"/>
                </a:lnTo>
                <a:lnTo>
                  <a:pt x="68" y="24"/>
                </a:lnTo>
                <a:lnTo>
                  <a:pt x="68" y="38"/>
                </a:lnTo>
                <a:lnTo>
                  <a:pt x="70" y="52"/>
                </a:lnTo>
                <a:lnTo>
                  <a:pt x="72" y="58"/>
                </a:lnTo>
                <a:lnTo>
                  <a:pt x="76" y="62"/>
                </a:lnTo>
                <a:lnTo>
                  <a:pt x="66" y="78"/>
                </a:lnTo>
                <a:lnTo>
                  <a:pt x="58" y="86"/>
                </a:lnTo>
                <a:lnTo>
                  <a:pt x="52" y="88"/>
                </a:lnTo>
                <a:lnTo>
                  <a:pt x="46" y="88"/>
                </a:lnTo>
                <a:lnTo>
                  <a:pt x="30" y="86"/>
                </a:lnTo>
                <a:lnTo>
                  <a:pt x="22" y="84"/>
                </a:lnTo>
                <a:lnTo>
                  <a:pt x="14" y="80"/>
                </a:lnTo>
                <a:lnTo>
                  <a:pt x="10" y="76"/>
                </a:lnTo>
                <a:lnTo>
                  <a:pt x="4" y="70"/>
                </a:lnTo>
                <a:lnTo>
                  <a:pt x="2" y="64"/>
                </a:lnTo>
                <a:lnTo>
                  <a:pt x="0" y="56"/>
                </a:lnTo>
                <a:lnTo>
                  <a:pt x="2" y="48"/>
                </a:lnTo>
                <a:lnTo>
                  <a:pt x="4" y="40"/>
                </a:lnTo>
                <a:lnTo>
                  <a:pt x="14" y="22"/>
                </a:lnTo>
                <a:lnTo>
                  <a:pt x="20" y="14"/>
                </a:lnTo>
                <a:lnTo>
                  <a:pt x="26" y="6"/>
                </a:lnTo>
                <a:lnTo>
                  <a:pt x="34" y="2"/>
                </a:lnTo>
                <a:lnTo>
                  <a:pt x="40" y="0"/>
                </a:lnTo>
                <a:lnTo>
                  <a:pt x="46" y="2"/>
                </a:lnTo>
                <a:lnTo>
                  <a:pt x="50" y="6"/>
                </a:lnTo>
                <a:lnTo>
                  <a:pt x="56" y="8"/>
                </a:lnTo>
                <a:lnTo>
                  <a:pt x="62" y="10"/>
                </a:lnTo>
                <a:lnTo>
                  <a:pt x="66" y="4"/>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76" name="Freeform 12">
            <a:extLst>
              <a:ext uri="{FF2B5EF4-FFF2-40B4-BE49-F238E27FC236}">
                <a16:creationId xmlns:a16="http://schemas.microsoft.com/office/drawing/2014/main" xmlns="" id="{EF111618-3129-1247-8E34-75CEEC285302}"/>
              </a:ext>
            </a:extLst>
          </p:cNvPr>
          <p:cNvSpPr>
            <a:spLocks/>
          </p:cNvSpPr>
          <p:nvPr/>
        </p:nvSpPr>
        <p:spPr bwMode="auto">
          <a:xfrm>
            <a:off x="5311655" y="5718539"/>
            <a:ext cx="1300163" cy="1041400"/>
          </a:xfrm>
          <a:custGeom>
            <a:avLst/>
            <a:gdLst>
              <a:gd name="T0" fmla="*/ 2147483647 w 819"/>
              <a:gd name="T1" fmla="*/ 2147483647 h 656"/>
              <a:gd name="T2" fmla="*/ 2147483647 w 819"/>
              <a:gd name="T3" fmla="*/ 2147483647 h 656"/>
              <a:gd name="T4" fmla="*/ 2147483647 w 819"/>
              <a:gd name="T5" fmla="*/ 2147483647 h 656"/>
              <a:gd name="T6" fmla="*/ 2147483647 w 819"/>
              <a:gd name="T7" fmla="*/ 2147483647 h 656"/>
              <a:gd name="T8" fmla="*/ 2147483647 w 819"/>
              <a:gd name="T9" fmla="*/ 2147483647 h 656"/>
              <a:gd name="T10" fmla="*/ 2147483647 w 819"/>
              <a:gd name="T11" fmla="*/ 2147483647 h 656"/>
              <a:gd name="T12" fmla="*/ 2147483647 w 819"/>
              <a:gd name="T13" fmla="*/ 2147483647 h 656"/>
              <a:gd name="T14" fmla="*/ 2147483647 w 819"/>
              <a:gd name="T15" fmla="*/ 2147483647 h 656"/>
              <a:gd name="T16" fmla="*/ 2147483647 w 819"/>
              <a:gd name="T17" fmla="*/ 2147483647 h 656"/>
              <a:gd name="T18" fmla="*/ 2147483647 w 819"/>
              <a:gd name="T19" fmla="*/ 2147483647 h 656"/>
              <a:gd name="T20" fmla="*/ 2147483647 w 819"/>
              <a:gd name="T21" fmla="*/ 2147483647 h 656"/>
              <a:gd name="T22" fmla="*/ 2147483647 w 819"/>
              <a:gd name="T23" fmla="*/ 2147483647 h 656"/>
              <a:gd name="T24" fmla="*/ 2147483647 w 819"/>
              <a:gd name="T25" fmla="*/ 2147483647 h 656"/>
              <a:gd name="T26" fmla="*/ 2147483647 w 819"/>
              <a:gd name="T27" fmla="*/ 2147483647 h 656"/>
              <a:gd name="T28" fmla="*/ 2147483647 w 819"/>
              <a:gd name="T29" fmla="*/ 2147483647 h 656"/>
              <a:gd name="T30" fmla="*/ 2147483647 w 819"/>
              <a:gd name="T31" fmla="*/ 2147483647 h 656"/>
              <a:gd name="T32" fmla="*/ 2147483647 w 819"/>
              <a:gd name="T33" fmla="*/ 2147483647 h 656"/>
              <a:gd name="T34" fmla="*/ 2147483647 w 819"/>
              <a:gd name="T35" fmla="*/ 2147483647 h 656"/>
              <a:gd name="T36" fmla="*/ 2147483647 w 819"/>
              <a:gd name="T37" fmla="*/ 2147483647 h 656"/>
              <a:gd name="T38" fmla="*/ 2147483647 w 819"/>
              <a:gd name="T39" fmla="*/ 2147483647 h 656"/>
              <a:gd name="T40" fmla="*/ 2147483647 w 819"/>
              <a:gd name="T41" fmla="*/ 2147483647 h 656"/>
              <a:gd name="T42" fmla="*/ 2147483647 w 819"/>
              <a:gd name="T43" fmla="*/ 2147483647 h 656"/>
              <a:gd name="T44" fmla="*/ 2147483647 w 819"/>
              <a:gd name="T45" fmla="*/ 2147483647 h 656"/>
              <a:gd name="T46" fmla="*/ 2147483647 w 819"/>
              <a:gd name="T47" fmla="*/ 2147483647 h 656"/>
              <a:gd name="T48" fmla="*/ 2147483647 w 819"/>
              <a:gd name="T49" fmla="*/ 2147483647 h 656"/>
              <a:gd name="T50" fmla="*/ 2147483647 w 819"/>
              <a:gd name="T51" fmla="*/ 2147483647 h 656"/>
              <a:gd name="T52" fmla="*/ 2147483647 w 819"/>
              <a:gd name="T53" fmla="*/ 2147483647 h 656"/>
              <a:gd name="T54" fmla="*/ 2147483647 w 819"/>
              <a:gd name="T55" fmla="*/ 2147483647 h 656"/>
              <a:gd name="T56" fmla="*/ 2147483647 w 819"/>
              <a:gd name="T57" fmla="*/ 2147483647 h 656"/>
              <a:gd name="T58" fmla="*/ 2147483647 w 819"/>
              <a:gd name="T59" fmla="*/ 2147483647 h 656"/>
              <a:gd name="T60" fmla="*/ 2147483647 w 819"/>
              <a:gd name="T61" fmla="*/ 2147483647 h 656"/>
              <a:gd name="T62" fmla="*/ 2147483647 w 819"/>
              <a:gd name="T63" fmla="*/ 2147483647 h 656"/>
              <a:gd name="T64" fmla="*/ 2147483647 w 819"/>
              <a:gd name="T65" fmla="*/ 2147483647 h 656"/>
              <a:gd name="T66" fmla="*/ 2147483647 w 819"/>
              <a:gd name="T67" fmla="*/ 2147483647 h 656"/>
              <a:gd name="T68" fmla="*/ 2147483647 w 819"/>
              <a:gd name="T69" fmla="*/ 2147483647 h 656"/>
              <a:gd name="T70" fmla="*/ 2147483647 w 819"/>
              <a:gd name="T71" fmla="*/ 2147483647 h 656"/>
              <a:gd name="T72" fmla="*/ 2147483647 w 819"/>
              <a:gd name="T73" fmla="*/ 2147483647 h 656"/>
              <a:gd name="T74" fmla="*/ 2147483647 w 819"/>
              <a:gd name="T75" fmla="*/ 2147483647 h 656"/>
              <a:gd name="T76" fmla="*/ 2147483647 w 819"/>
              <a:gd name="T77" fmla="*/ 2147483647 h 656"/>
              <a:gd name="T78" fmla="*/ 2147483647 w 819"/>
              <a:gd name="T79" fmla="*/ 2147483647 h 656"/>
              <a:gd name="T80" fmla="*/ 2147483647 w 819"/>
              <a:gd name="T81" fmla="*/ 2147483647 h 656"/>
              <a:gd name="T82" fmla="*/ 2147483647 w 819"/>
              <a:gd name="T83" fmla="*/ 2147483647 h 656"/>
              <a:gd name="T84" fmla="*/ 2147483647 w 819"/>
              <a:gd name="T85" fmla="*/ 2147483647 h 656"/>
              <a:gd name="T86" fmla="*/ 2147483647 w 819"/>
              <a:gd name="T87" fmla="*/ 2147483647 h 656"/>
              <a:gd name="T88" fmla="*/ 2147483647 w 819"/>
              <a:gd name="T89" fmla="*/ 2147483647 h 656"/>
              <a:gd name="T90" fmla="*/ 2147483647 w 819"/>
              <a:gd name="T91" fmla="*/ 2147483647 h 656"/>
              <a:gd name="T92" fmla="*/ 2147483647 w 819"/>
              <a:gd name="T93" fmla="*/ 2147483647 h 656"/>
              <a:gd name="T94" fmla="*/ 2147483647 w 819"/>
              <a:gd name="T95" fmla="*/ 2147483647 h 656"/>
              <a:gd name="T96" fmla="*/ 2147483647 w 819"/>
              <a:gd name="T97" fmla="*/ 2147483647 h 656"/>
              <a:gd name="T98" fmla="*/ 2147483647 w 819"/>
              <a:gd name="T99" fmla="*/ 2147483647 h 656"/>
              <a:gd name="T100" fmla="*/ 2147483647 w 819"/>
              <a:gd name="T101" fmla="*/ 2147483647 h 656"/>
              <a:gd name="T102" fmla="*/ 2147483647 w 819"/>
              <a:gd name="T103" fmla="*/ 2147483647 h 656"/>
              <a:gd name="T104" fmla="*/ 2147483647 w 819"/>
              <a:gd name="T105" fmla="*/ 0 h 656"/>
              <a:gd name="T106" fmla="*/ 2147483647 w 819"/>
              <a:gd name="T107" fmla="*/ 2147483647 h 656"/>
              <a:gd name="T108" fmla="*/ 2147483647 w 819"/>
              <a:gd name="T109" fmla="*/ 2147483647 h 656"/>
              <a:gd name="T110" fmla="*/ 2147483647 w 819"/>
              <a:gd name="T111" fmla="*/ 2147483647 h 656"/>
              <a:gd name="T112" fmla="*/ 2147483647 w 819"/>
              <a:gd name="T113" fmla="*/ 2147483647 h 65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19"/>
              <a:gd name="T172" fmla="*/ 0 h 656"/>
              <a:gd name="T173" fmla="*/ 819 w 819"/>
              <a:gd name="T174" fmla="*/ 656 h 65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19" h="656">
                <a:moveTo>
                  <a:pt x="773" y="202"/>
                </a:moveTo>
                <a:lnTo>
                  <a:pt x="767" y="200"/>
                </a:lnTo>
                <a:lnTo>
                  <a:pt x="761" y="198"/>
                </a:lnTo>
                <a:lnTo>
                  <a:pt x="757" y="194"/>
                </a:lnTo>
                <a:lnTo>
                  <a:pt x="751" y="192"/>
                </a:lnTo>
                <a:lnTo>
                  <a:pt x="745" y="194"/>
                </a:lnTo>
                <a:lnTo>
                  <a:pt x="737" y="198"/>
                </a:lnTo>
                <a:lnTo>
                  <a:pt x="731" y="206"/>
                </a:lnTo>
                <a:lnTo>
                  <a:pt x="725" y="214"/>
                </a:lnTo>
                <a:lnTo>
                  <a:pt x="715" y="232"/>
                </a:lnTo>
                <a:lnTo>
                  <a:pt x="713" y="240"/>
                </a:lnTo>
                <a:lnTo>
                  <a:pt x="711" y="248"/>
                </a:lnTo>
                <a:lnTo>
                  <a:pt x="713" y="256"/>
                </a:lnTo>
                <a:lnTo>
                  <a:pt x="715" y="262"/>
                </a:lnTo>
                <a:lnTo>
                  <a:pt x="721" y="268"/>
                </a:lnTo>
                <a:lnTo>
                  <a:pt x="725" y="272"/>
                </a:lnTo>
                <a:lnTo>
                  <a:pt x="733" y="276"/>
                </a:lnTo>
                <a:lnTo>
                  <a:pt x="741" y="278"/>
                </a:lnTo>
                <a:lnTo>
                  <a:pt x="757" y="280"/>
                </a:lnTo>
                <a:lnTo>
                  <a:pt x="763" y="280"/>
                </a:lnTo>
                <a:lnTo>
                  <a:pt x="769" y="278"/>
                </a:lnTo>
                <a:lnTo>
                  <a:pt x="777" y="270"/>
                </a:lnTo>
                <a:lnTo>
                  <a:pt x="787" y="254"/>
                </a:lnTo>
                <a:lnTo>
                  <a:pt x="793" y="258"/>
                </a:lnTo>
                <a:lnTo>
                  <a:pt x="803" y="258"/>
                </a:lnTo>
                <a:lnTo>
                  <a:pt x="813" y="256"/>
                </a:lnTo>
                <a:lnTo>
                  <a:pt x="819" y="252"/>
                </a:lnTo>
                <a:lnTo>
                  <a:pt x="811" y="274"/>
                </a:lnTo>
                <a:lnTo>
                  <a:pt x="805" y="296"/>
                </a:lnTo>
                <a:lnTo>
                  <a:pt x="797" y="320"/>
                </a:lnTo>
                <a:lnTo>
                  <a:pt x="793" y="330"/>
                </a:lnTo>
                <a:lnTo>
                  <a:pt x="785" y="342"/>
                </a:lnTo>
                <a:lnTo>
                  <a:pt x="779" y="348"/>
                </a:lnTo>
                <a:lnTo>
                  <a:pt x="771" y="354"/>
                </a:lnTo>
                <a:lnTo>
                  <a:pt x="755" y="364"/>
                </a:lnTo>
                <a:lnTo>
                  <a:pt x="749" y="368"/>
                </a:lnTo>
                <a:lnTo>
                  <a:pt x="745" y="374"/>
                </a:lnTo>
                <a:lnTo>
                  <a:pt x="741" y="380"/>
                </a:lnTo>
                <a:lnTo>
                  <a:pt x="735" y="384"/>
                </a:lnTo>
                <a:lnTo>
                  <a:pt x="727" y="394"/>
                </a:lnTo>
                <a:lnTo>
                  <a:pt x="717" y="406"/>
                </a:lnTo>
                <a:lnTo>
                  <a:pt x="713" y="412"/>
                </a:lnTo>
                <a:lnTo>
                  <a:pt x="709" y="418"/>
                </a:lnTo>
                <a:lnTo>
                  <a:pt x="699" y="428"/>
                </a:lnTo>
                <a:lnTo>
                  <a:pt x="691" y="438"/>
                </a:lnTo>
                <a:lnTo>
                  <a:pt x="683" y="448"/>
                </a:lnTo>
                <a:lnTo>
                  <a:pt x="667" y="468"/>
                </a:lnTo>
                <a:lnTo>
                  <a:pt x="653" y="486"/>
                </a:lnTo>
                <a:lnTo>
                  <a:pt x="643" y="494"/>
                </a:lnTo>
                <a:lnTo>
                  <a:pt x="633" y="500"/>
                </a:lnTo>
                <a:lnTo>
                  <a:pt x="615" y="516"/>
                </a:lnTo>
                <a:lnTo>
                  <a:pt x="599" y="530"/>
                </a:lnTo>
                <a:lnTo>
                  <a:pt x="563" y="556"/>
                </a:lnTo>
                <a:lnTo>
                  <a:pt x="543" y="572"/>
                </a:lnTo>
                <a:lnTo>
                  <a:pt x="523" y="588"/>
                </a:lnTo>
                <a:lnTo>
                  <a:pt x="511" y="596"/>
                </a:lnTo>
                <a:lnTo>
                  <a:pt x="501" y="600"/>
                </a:lnTo>
                <a:lnTo>
                  <a:pt x="487" y="604"/>
                </a:lnTo>
                <a:lnTo>
                  <a:pt x="471" y="606"/>
                </a:lnTo>
                <a:lnTo>
                  <a:pt x="445" y="606"/>
                </a:lnTo>
                <a:lnTo>
                  <a:pt x="439" y="606"/>
                </a:lnTo>
                <a:lnTo>
                  <a:pt x="431" y="610"/>
                </a:lnTo>
                <a:lnTo>
                  <a:pt x="415" y="616"/>
                </a:lnTo>
                <a:lnTo>
                  <a:pt x="401" y="624"/>
                </a:lnTo>
                <a:lnTo>
                  <a:pt x="393" y="626"/>
                </a:lnTo>
                <a:lnTo>
                  <a:pt x="385" y="628"/>
                </a:lnTo>
                <a:lnTo>
                  <a:pt x="339" y="616"/>
                </a:lnTo>
                <a:lnTo>
                  <a:pt x="315" y="620"/>
                </a:lnTo>
                <a:lnTo>
                  <a:pt x="291" y="620"/>
                </a:lnTo>
                <a:lnTo>
                  <a:pt x="277" y="622"/>
                </a:lnTo>
                <a:lnTo>
                  <a:pt x="269" y="626"/>
                </a:lnTo>
                <a:lnTo>
                  <a:pt x="253" y="636"/>
                </a:lnTo>
                <a:lnTo>
                  <a:pt x="243" y="636"/>
                </a:lnTo>
                <a:lnTo>
                  <a:pt x="231" y="636"/>
                </a:lnTo>
                <a:lnTo>
                  <a:pt x="209" y="636"/>
                </a:lnTo>
                <a:lnTo>
                  <a:pt x="203" y="636"/>
                </a:lnTo>
                <a:lnTo>
                  <a:pt x="197" y="640"/>
                </a:lnTo>
                <a:lnTo>
                  <a:pt x="185" y="646"/>
                </a:lnTo>
                <a:lnTo>
                  <a:pt x="171" y="652"/>
                </a:lnTo>
                <a:lnTo>
                  <a:pt x="165" y="656"/>
                </a:lnTo>
                <a:lnTo>
                  <a:pt x="157" y="656"/>
                </a:lnTo>
                <a:lnTo>
                  <a:pt x="149" y="656"/>
                </a:lnTo>
                <a:lnTo>
                  <a:pt x="143" y="652"/>
                </a:lnTo>
                <a:lnTo>
                  <a:pt x="131" y="644"/>
                </a:lnTo>
                <a:lnTo>
                  <a:pt x="123" y="634"/>
                </a:lnTo>
                <a:lnTo>
                  <a:pt x="117" y="632"/>
                </a:lnTo>
                <a:lnTo>
                  <a:pt x="111" y="630"/>
                </a:lnTo>
                <a:lnTo>
                  <a:pt x="107" y="628"/>
                </a:lnTo>
                <a:lnTo>
                  <a:pt x="103" y="624"/>
                </a:lnTo>
                <a:lnTo>
                  <a:pt x="99" y="620"/>
                </a:lnTo>
                <a:lnTo>
                  <a:pt x="95" y="618"/>
                </a:lnTo>
                <a:lnTo>
                  <a:pt x="91" y="620"/>
                </a:lnTo>
                <a:lnTo>
                  <a:pt x="89" y="622"/>
                </a:lnTo>
                <a:lnTo>
                  <a:pt x="83" y="628"/>
                </a:lnTo>
                <a:lnTo>
                  <a:pt x="83" y="614"/>
                </a:lnTo>
                <a:lnTo>
                  <a:pt x="87" y="608"/>
                </a:lnTo>
                <a:lnTo>
                  <a:pt x="89" y="600"/>
                </a:lnTo>
                <a:lnTo>
                  <a:pt x="89" y="594"/>
                </a:lnTo>
                <a:lnTo>
                  <a:pt x="85" y="588"/>
                </a:lnTo>
                <a:lnTo>
                  <a:pt x="77" y="580"/>
                </a:lnTo>
                <a:lnTo>
                  <a:pt x="69" y="572"/>
                </a:lnTo>
                <a:lnTo>
                  <a:pt x="67" y="566"/>
                </a:lnTo>
                <a:lnTo>
                  <a:pt x="65" y="560"/>
                </a:lnTo>
                <a:lnTo>
                  <a:pt x="65" y="556"/>
                </a:lnTo>
                <a:lnTo>
                  <a:pt x="67" y="552"/>
                </a:lnTo>
                <a:lnTo>
                  <a:pt x="73" y="546"/>
                </a:lnTo>
                <a:lnTo>
                  <a:pt x="81" y="538"/>
                </a:lnTo>
                <a:lnTo>
                  <a:pt x="83" y="534"/>
                </a:lnTo>
                <a:lnTo>
                  <a:pt x="83" y="528"/>
                </a:lnTo>
                <a:lnTo>
                  <a:pt x="81" y="504"/>
                </a:lnTo>
                <a:lnTo>
                  <a:pt x="79" y="494"/>
                </a:lnTo>
                <a:lnTo>
                  <a:pt x="73" y="484"/>
                </a:lnTo>
                <a:lnTo>
                  <a:pt x="59" y="468"/>
                </a:lnTo>
                <a:lnTo>
                  <a:pt x="45" y="450"/>
                </a:lnTo>
                <a:lnTo>
                  <a:pt x="33" y="432"/>
                </a:lnTo>
                <a:lnTo>
                  <a:pt x="27" y="420"/>
                </a:lnTo>
                <a:lnTo>
                  <a:pt x="25" y="408"/>
                </a:lnTo>
                <a:lnTo>
                  <a:pt x="18" y="382"/>
                </a:lnTo>
                <a:lnTo>
                  <a:pt x="10" y="364"/>
                </a:lnTo>
                <a:lnTo>
                  <a:pt x="4" y="350"/>
                </a:lnTo>
                <a:lnTo>
                  <a:pt x="0" y="336"/>
                </a:lnTo>
                <a:lnTo>
                  <a:pt x="4" y="334"/>
                </a:lnTo>
                <a:lnTo>
                  <a:pt x="6" y="328"/>
                </a:lnTo>
                <a:lnTo>
                  <a:pt x="10" y="318"/>
                </a:lnTo>
                <a:lnTo>
                  <a:pt x="16" y="310"/>
                </a:lnTo>
                <a:lnTo>
                  <a:pt x="18" y="308"/>
                </a:lnTo>
                <a:lnTo>
                  <a:pt x="25" y="306"/>
                </a:lnTo>
                <a:lnTo>
                  <a:pt x="31" y="308"/>
                </a:lnTo>
                <a:lnTo>
                  <a:pt x="37" y="310"/>
                </a:lnTo>
                <a:lnTo>
                  <a:pt x="39" y="314"/>
                </a:lnTo>
                <a:lnTo>
                  <a:pt x="43" y="320"/>
                </a:lnTo>
                <a:lnTo>
                  <a:pt x="47" y="332"/>
                </a:lnTo>
                <a:lnTo>
                  <a:pt x="53" y="340"/>
                </a:lnTo>
                <a:lnTo>
                  <a:pt x="59" y="344"/>
                </a:lnTo>
                <a:lnTo>
                  <a:pt x="67" y="346"/>
                </a:lnTo>
                <a:lnTo>
                  <a:pt x="85" y="350"/>
                </a:lnTo>
                <a:lnTo>
                  <a:pt x="107" y="352"/>
                </a:lnTo>
                <a:lnTo>
                  <a:pt x="123" y="352"/>
                </a:lnTo>
                <a:lnTo>
                  <a:pt x="129" y="352"/>
                </a:lnTo>
                <a:lnTo>
                  <a:pt x="137" y="348"/>
                </a:lnTo>
                <a:lnTo>
                  <a:pt x="147" y="340"/>
                </a:lnTo>
                <a:lnTo>
                  <a:pt x="159" y="332"/>
                </a:lnTo>
                <a:lnTo>
                  <a:pt x="167" y="330"/>
                </a:lnTo>
                <a:lnTo>
                  <a:pt x="175" y="328"/>
                </a:lnTo>
                <a:lnTo>
                  <a:pt x="175" y="326"/>
                </a:lnTo>
                <a:lnTo>
                  <a:pt x="173" y="144"/>
                </a:lnTo>
                <a:lnTo>
                  <a:pt x="181" y="146"/>
                </a:lnTo>
                <a:lnTo>
                  <a:pt x="193" y="156"/>
                </a:lnTo>
                <a:lnTo>
                  <a:pt x="203" y="168"/>
                </a:lnTo>
                <a:lnTo>
                  <a:pt x="209" y="174"/>
                </a:lnTo>
                <a:lnTo>
                  <a:pt x="211" y="182"/>
                </a:lnTo>
                <a:lnTo>
                  <a:pt x="213" y="192"/>
                </a:lnTo>
                <a:lnTo>
                  <a:pt x="215" y="202"/>
                </a:lnTo>
                <a:lnTo>
                  <a:pt x="213" y="212"/>
                </a:lnTo>
                <a:lnTo>
                  <a:pt x="209" y="220"/>
                </a:lnTo>
                <a:lnTo>
                  <a:pt x="207" y="226"/>
                </a:lnTo>
                <a:lnTo>
                  <a:pt x="205" y="234"/>
                </a:lnTo>
                <a:lnTo>
                  <a:pt x="205" y="238"/>
                </a:lnTo>
                <a:lnTo>
                  <a:pt x="207" y="240"/>
                </a:lnTo>
                <a:lnTo>
                  <a:pt x="213" y="242"/>
                </a:lnTo>
                <a:lnTo>
                  <a:pt x="219" y="242"/>
                </a:lnTo>
                <a:lnTo>
                  <a:pt x="227" y="244"/>
                </a:lnTo>
                <a:lnTo>
                  <a:pt x="239" y="246"/>
                </a:lnTo>
                <a:lnTo>
                  <a:pt x="251" y="246"/>
                </a:lnTo>
                <a:lnTo>
                  <a:pt x="263" y="242"/>
                </a:lnTo>
                <a:lnTo>
                  <a:pt x="275" y="236"/>
                </a:lnTo>
                <a:lnTo>
                  <a:pt x="285" y="228"/>
                </a:lnTo>
                <a:lnTo>
                  <a:pt x="295" y="220"/>
                </a:lnTo>
                <a:lnTo>
                  <a:pt x="309" y="206"/>
                </a:lnTo>
                <a:lnTo>
                  <a:pt x="313" y="202"/>
                </a:lnTo>
                <a:lnTo>
                  <a:pt x="315" y="196"/>
                </a:lnTo>
                <a:lnTo>
                  <a:pt x="319" y="182"/>
                </a:lnTo>
                <a:lnTo>
                  <a:pt x="321" y="178"/>
                </a:lnTo>
                <a:lnTo>
                  <a:pt x="325" y="172"/>
                </a:lnTo>
                <a:lnTo>
                  <a:pt x="331" y="170"/>
                </a:lnTo>
                <a:lnTo>
                  <a:pt x="339" y="168"/>
                </a:lnTo>
                <a:lnTo>
                  <a:pt x="345" y="168"/>
                </a:lnTo>
                <a:lnTo>
                  <a:pt x="349" y="170"/>
                </a:lnTo>
                <a:lnTo>
                  <a:pt x="359" y="176"/>
                </a:lnTo>
                <a:lnTo>
                  <a:pt x="367" y="184"/>
                </a:lnTo>
                <a:lnTo>
                  <a:pt x="375" y="188"/>
                </a:lnTo>
                <a:lnTo>
                  <a:pt x="439" y="188"/>
                </a:lnTo>
                <a:lnTo>
                  <a:pt x="449" y="188"/>
                </a:lnTo>
                <a:lnTo>
                  <a:pt x="455" y="184"/>
                </a:lnTo>
                <a:lnTo>
                  <a:pt x="461" y="180"/>
                </a:lnTo>
                <a:lnTo>
                  <a:pt x="465" y="174"/>
                </a:lnTo>
                <a:lnTo>
                  <a:pt x="473" y="160"/>
                </a:lnTo>
                <a:lnTo>
                  <a:pt x="479" y="142"/>
                </a:lnTo>
                <a:lnTo>
                  <a:pt x="481" y="140"/>
                </a:lnTo>
                <a:lnTo>
                  <a:pt x="483" y="138"/>
                </a:lnTo>
                <a:lnTo>
                  <a:pt x="489" y="136"/>
                </a:lnTo>
                <a:lnTo>
                  <a:pt x="495" y="136"/>
                </a:lnTo>
                <a:lnTo>
                  <a:pt x="501" y="134"/>
                </a:lnTo>
                <a:lnTo>
                  <a:pt x="509" y="130"/>
                </a:lnTo>
                <a:lnTo>
                  <a:pt x="515" y="124"/>
                </a:lnTo>
                <a:lnTo>
                  <a:pt x="523" y="112"/>
                </a:lnTo>
                <a:lnTo>
                  <a:pt x="531" y="100"/>
                </a:lnTo>
                <a:lnTo>
                  <a:pt x="539" y="86"/>
                </a:lnTo>
                <a:lnTo>
                  <a:pt x="545" y="80"/>
                </a:lnTo>
                <a:lnTo>
                  <a:pt x="553" y="76"/>
                </a:lnTo>
                <a:lnTo>
                  <a:pt x="559" y="72"/>
                </a:lnTo>
                <a:lnTo>
                  <a:pt x="565" y="68"/>
                </a:lnTo>
                <a:lnTo>
                  <a:pt x="573" y="58"/>
                </a:lnTo>
                <a:lnTo>
                  <a:pt x="581" y="46"/>
                </a:lnTo>
                <a:lnTo>
                  <a:pt x="589" y="36"/>
                </a:lnTo>
                <a:lnTo>
                  <a:pt x="601" y="28"/>
                </a:lnTo>
                <a:lnTo>
                  <a:pt x="607" y="26"/>
                </a:lnTo>
                <a:lnTo>
                  <a:pt x="613" y="26"/>
                </a:lnTo>
                <a:lnTo>
                  <a:pt x="625" y="26"/>
                </a:lnTo>
                <a:lnTo>
                  <a:pt x="633" y="22"/>
                </a:lnTo>
                <a:lnTo>
                  <a:pt x="645" y="16"/>
                </a:lnTo>
                <a:lnTo>
                  <a:pt x="667" y="0"/>
                </a:lnTo>
                <a:lnTo>
                  <a:pt x="677" y="2"/>
                </a:lnTo>
                <a:lnTo>
                  <a:pt x="687" y="4"/>
                </a:lnTo>
                <a:lnTo>
                  <a:pt x="695" y="8"/>
                </a:lnTo>
                <a:lnTo>
                  <a:pt x="699" y="10"/>
                </a:lnTo>
                <a:lnTo>
                  <a:pt x="703" y="14"/>
                </a:lnTo>
                <a:lnTo>
                  <a:pt x="755" y="14"/>
                </a:lnTo>
                <a:lnTo>
                  <a:pt x="757" y="26"/>
                </a:lnTo>
                <a:lnTo>
                  <a:pt x="759" y="36"/>
                </a:lnTo>
                <a:lnTo>
                  <a:pt x="763" y="58"/>
                </a:lnTo>
                <a:lnTo>
                  <a:pt x="763" y="68"/>
                </a:lnTo>
                <a:lnTo>
                  <a:pt x="769" y="78"/>
                </a:lnTo>
                <a:lnTo>
                  <a:pt x="775" y="92"/>
                </a:lnTo>
                <a:lnTo>
                  <a:pt x="781" y="106"/>
                </a:lnTo>
                <a:lnTo>
                  <a:pt x="781" y="122"/>
                </a:lnTo>
                <a:lnTo>
                  <a:pt x="781" y="144"/>
                </a:lnTo>
                <a:lnTo>
                  <a:pt x="781" y="156"/>
                </a:lnTo>
                <a:lnTo>
                  <a:pt x="777" y="168"/>
                </a:lnTo>
                <a:lnTo>
                  <a:pt x="777" y="196"/>
                </a:lnTo>
                <a:lnTo>
                  <a:pt x="773" y="202"/>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77" name="Freeform 13">
            <a:extLst>
              <a:ext uri="{FF2B5EF4-FFF2-40B4-BE49-F238E27FC236}">
                <a16:creationId xmlns:a16="http://schemas.microsoft.com/office/drawing/2014/main" xmlns="" id="{1D233095-BFFA-6A49-99FE-598C752F796A}"/>
              </a:ext>
            </a:extLst>
          </p:cNvPr>
          <p:cNvSpPr>
            <a:spLocks/>
          </p:cNvSpPr>
          <p:nvPr/>
        </p:nvSpPr>
        <p:spPr bwMode="auto">
          <a:xfrm>
            <a:off x="6132393" y="6258289"/>
            <a:ext cx="206375" cy="171450"/>
          </a:xfrm>
          <a:custGeom>
            <a:avLst/>
            <a:gdLst>
              <a:gd name="T0" fmla="*/ 2147483647 w 130"/>
              <a:gd name="T1" fmla="*/ 2147483647 h 108"/>
              <a:gd name="T2" fmla="*/ 2147483647 w 130"/>
              <a:gd name="T3" fmla="*/ 2147483647 h 108"/>
              <a:gd name="T4" fmla="*/ 2147483647 w 130"/>
              <a:gd name="T5" fmla="*/ 2147483647 h 108"/>
              <a:gd name="T6" fmla="*/ 2147483647 w 130"/>
              <a:gd name="T7" fmla="*/ 0 h 108"/>
              <a:gd name="T8" fmla="*/ 2147483647 w 130"/>
              <a:gd name="T9" fmla="*/ 2147483647 h 108"/>
              <a:gd name="T10" fmla="*/ 2147483647 w 130"/>
              <a:gd name="T11" fmla="*/ 2147483647 h 108"/>
              <a:gd name="T12" fmla="*/ 2147483647 w 130"/>
              <a:gd name="T13" fmla="*/ 2147483647 h 108"/>
              <a:gd name="T14" fmla="*/ 2147483647 w 130"/>
              <a:gd name="T15" fmla="*/ 2147483647 h 108"/>
              <a:gd name="T16" fmla="*/ 2147483647 w 130"/>
              <a:gd name="T17" fmla="*/ 2147483647 h 108"/>
              <a:gd name="T18" fmla="*/ 2147483647 w 130"/>
              <a:gd name="T19" fmla="*/ 2147483647 h 108"/>
              <a:gd name="T20" fmla="*/ 2147483647 w 130"/>
              <a:gd name="T21" fmla="*/ 2147483647 h 108"/>
              <a:gd name="T22" fmla="*/ 2147483647 w 130"/>
              <a:gd name="T23" fmla="*/ 2147483647 h 108"/>
              <a:gd name="T24" fmla="*/ 2147483647 w 130"/>
              <a:gd name="T25" fmla="*/ 2147483647 h 108"/>
              <a:gd name="T26" fmla="*/ 2147483647 w 130"/>
              <a:gd name="T27" fmla="*/ 2147483647 h 108"/>
              <a:gd name="T28" fmla="*/ 2147483647 w 130"/>
              <a:gd name="T29" fmla="*/ 2147483647 h 108"/>
              <a:gd name="T30" fmla="*/ 2147483647 w 130"/>
              <a:gd name="T31" fmla="*/ 2147483647 h 108"/>
              <a:gd name="T32" fmla="*/ 2147483647 w 130"/>
              <a:gd name="T33" fmla="*/ 2147483647 h 108"/>
              <a:gd name="T34" fmla="*/ 2147483647 w 130"/>
              <a:gd name="T35" fmla="*/ 2147483647 h 108"/>
              <a:gd name="T36" fmla="*/ 2147483647 w 130"/>
              <a:gd name="T37" fmla="*/ 2147483647 h 108"/>
              <a:gd name="T38" fmla="*/ 2147483647 w 130"/>
              <a:gd name="T39" fmla="*/ 2147483647 h 108"/>
              <a:gd name="T40" fmla="*/ 2147483647 w 130"/>
              <a:gd name="T41" fmla="*/ 2147483647 h 108"/>
              <a:gd name="T42" fmla="*/ 2147483647 w 130"/>
              <a:gd name="T43" fmla="*/ 2147483647 h 108"/>
              <a:gd name="T44" fmla="*/ 2147483647 w 130"/>
              <a:gd name="T45" fmla="*/ 2147483647 h 108"/>
              <a:gd name="T46" fmla="*/ 2147483647 w 130"/>
              <a:gd name="T47" fmla="*/ 2147483647 h 108"/>
              <a:gd name="T48" fmla="*/ 2147483647 w 130"/>
              <a:gd name="T49" fmla="*/ 2147483647 h 108"/>
              <a:gd name="T50" fmla="*/ 2147483647 w 130"/>
              <a:gd name="T51" fmla="*/ 2147483647 h 108"/>
              <a:gd name="T52" fmla="*/ 2147483647 w 130"/>
              <a:gd name="T53" fmla="*/ 2147483647 h 108"/>
              <a:gd name="T54" fmla="*/ 0 w 130"/>
              <a:gd name="T55" fmla="*/ 2147483647 h 108"/>
              <a:gd name="T56" fmla="*/ 2147483647 w 130"/>
              <a:gd name="T57" fmla="*/ 2147483647 h 108"/>
              <a:gd name="T58" fmla="*/ 2147483647 w 130"/>
              <a:gd name="T59" fmla="*/ 2147483647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30"/>
              <a:gd name="T91" fmla="*/ 0 h 108"/>
              <a:gd name="T92" fmla="*/ 130 w 130"/>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30" h="108">
                <a:moveTo>
                  <a:pt x="46" y="12"/>
                </a:moveTo>
                <a:lnTo>
                  <a:pt x="50" y="10"/>
                </a:lnTo>
                <a:lnTo>
                  <a:pt x="60" y="6"/>
                </a:lnTo>
                <a:lnTo>
                  <a:pt x="76" y="0"/>
                </a:lnTo>
                <a:lnTo>
                  <a:pt x="88" y="2"/>
                </a:lnTo>
                <a:lnTo>
                  <a:pt x="106" y="8"/>
                </a:lnTo>
                <a:lnTo>
                  <a:pt x="122" y="18"/>
                </a:lnTo>
                <a:lnTo>
                  <a:pt x="128" y="22"/>
                </a:lnTo>
                <a:lnTo>
                  <a:pt x="130" y="26"/>
                </a:lnTo>
                <a:lnTo>
                  <a:pt x="124" y="38"/>
                </a:lnTo>
                <a:lnTo>
                  <a:pt x="112" y="54"/>
                </a:lnTo>
                <a:lnTo>
                  <a:pt x="94" y="78"/>
                </a:lnTo>
                <a:lnTo>
                  <a:pt x="88" y="80"/>
                </a:lnTo>
                <a:lnTo>
                  <a:pt x="82" y="80"/>
                </a:lnTo>
                <a:lnTo>
                  <a:pt x="74" y="80"/>
                </a:lnTo>
                <a:lnTo>
                  <a:pt x="70" y="80"/>
                </a:lnTo>
                <a:lnTo>
                  <a:pt x="66" y="82"/>
                </a:lnTo>
                <a:lnTo>
                  <a:pt x="62" y="86"/>
                </a:lnTo>
                <a:lnTo>
                  <a:pt x="58" y="96"/>
                </a:lnTo>
                <a:lnTo>
                  <a:pt x="52" y="104"/>
                </a:lnTo>
                <a:lnTo>
                  <a:pt x="48" y="108"/>
                </a:lnTo>
                <a:lnTo>
                  <a:pt x="42" y="108"/>
                </a:lnTo>
                <a:lnTo>
                  <a:pt x="34" y="106"/>
                </a:lnTo>
                <a:lnTo>
                  <a:pt x="28" y="102"/>
                </a:lnTo>
                <a:lnTo>
                  <a:pt x="22" y="94"/>
                </a:lnTo>
                <a:lnTo>
                  <a:pt x="16" y="86"/>
                </a:lnTo>
                <a:lnTo>
                  <a:pt x="6" y="68"/>
                </a:lnTo>
                <a:lnTo>
                  <a:pt x="0" y="54"/>
                </a:lnTo>
                <a:lnTo>
                  <a:pt x="12" y="50"/>
                </a:lnTo>
                <a:lnTo>
                  <a:pt x="46" y="12"/>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78" name="Freeform 14">
            <a:extLst>
              <a:ext uri="{FF2B5EF4-FFF2-40B4-BE49-F238E27FC236}">
                <a16:creationId xmlns:a16="http://schemas.microsoft.com/office/drawing/2014/main" xmlns="" id="{C78B69C6-67EB-AE49-869F-F809E42FFD58}"/>
              </a:ext>
            </a:extLst>
          </p:cNvPr>
          <p:cNvSpPr>
            <a:spLocks/>
          </p:cNvSpPr>
          <p:nvPr/>
        </p:nvSpPr>
        <p:spPr bwMode="auto">
          <a:xfrm>
            <a:off x="4905254" y="5289915"/>
            <a:ext cx="1138238" cy="987425"/>
          </a:xfrm>
          <a:custGeom>
            <a:avLst/>
            <a:gdLst>
              <a:gd name="T0" fmla="*/ 0 w 717"/>
              <a:gd name="T1" fmla="*/ 0 h 622"/>
              <a:gd name="T2" fmla="*/ 717 w 717"/>
              <a:gd name="T3" fmla="*/ 622 h 622"/>
            </a:gdLst>
            <a:ahLst/>
            <a:cxnLst/>
            <a:rect l="T0" t="T1" r="T2" b="T3"/>
            <a:pathLst>
              <a:path w="717" h="622">
                <a:moveTo>
                  <a:pt x="40" y="96"/>
                </a:moveTo>
                <a:cubicBezTo>
                  <a:pt x="43" y="103"/>
                  <a:pt x="47" y="111"/>
                  <a:pt x="50" y="118"/>
                </a:cubicBezTo>
                <a:lnTo>
                  <a:pt x="62" y="142"/>
                </a:lnTo>
                <a:cubicBezTo>
                  <a:pt x="71" y="157"/>
                  <a:pt x="81" y="173"/>
                  <a:pt x="90" y="188"/>
                </a:cubicBezTo>
                <a:lnTo>
                  <a:pt x="120" y="236"/>
                </a:lnTo>
                <a:cubicBezTo>
                  <a:pt x="129" y="250"/>
                  <a:pt x="137" y="264"/>
                  <a:pt x="146" y="278"/>
                </a:cubicBezTo>
                <a:cubicBezTo>
                  <a:pt x="152" y="293"/>
                  <a:pt x="154" y="317"/>
                  <a:pt x="154" y="326"/>
                </a:cubicBezTo>
                <a:cubicBezTo>
                  <a:pt x="151" y="327"/>
                  <a:pt x="149" y="329"/>
                  <a:pt x="146" y="330"/>
                </a:cubicBezTo>
                <a:lnTo>
                  <a:pt x="148" y="330"/>
                </a:lnTo>
                <a:lnTo>
                  <a:pt x="148" y="370"/>
                </a:lnTo>
                <a:cubicBezTo>
                  <a:pt x="153" y="380"/>
                  <a:pt x="157" y="390"/>
                  <a:pt x="162" y="400"/>
                </a:cubicBezTo>
                <a:cubicBezTo>
                  <a:pt x="163" y="405"/>
                  <a:pt x="165" y="411"/>
                  <a:pt x="166" y="416"/>
                </a:cubicBezTo>
                <a:cubicBezTo>
                  <a:pt x="167" y="420"/>
                  <a:pt x="167" y="424"/>
                  <a:pt x="168" y="428"/>
                </a:cubicBezTo>
                <a:lnTo>
                  <a:pt x="168" y="452"/>
                </a:lnTo>
                <a:cubicBezTo>
                  <a:pt x="169" y="455"/>
                  <a:pt x="169" y="457"/>
                  <a:pt x="170" y="460"/>
                </a:cubicBezTo>
                <a:cubicBezTo>
                  <a:pt x="171" y="463"/>
                  <a:pt x="173" y="465"/>
                  <a:pt x="174" y="468"/>
                </a:cubicBezTo>
                <a:cubicBezTo>
                  <a:pt x="175" y="471"/>
                  <a:pt x="177" y="473"/>
                  <a:pt x="178" y="476"/>
                </a:cubicBezTo>
                <a:cubicBezTo>
                  <a:pt x="180" y="477"/>
                  <a:pt x="182" y="479"/>
                  <a:pt x="184" y="480"/>
                </a:cubicBezTo>
                <a:lnTo>
                  <a:pt x="184" y="518"/>
                </a:lnTo>
                <a:cubicBezTo>
                  <a:pt x="186" y="523"/>
                  <a:pt x="188" y="527"/>
                  <a:pt x="190" y="532"/>
                </a:cubicBezTo>
                <a:cubicBezTo>
                  <a:pt x="193" y="536"/>
                  <a:pt x="195" y="540"/>
                  <a:pt x="198" y="544"/>
                </a:cubicBezTo>
                <a:lnTo>
                  <a:pt x="216" y="568"/>
                </a:lnTo>
                <a:lnTo>
                  <a:pt x="236" y="588"/>
                </a:lnTo>
                <a:cubicBezTo>
                  <a:pt x="243" y="594"/>
                  <a:pt x="249" y="600"/>
                  <a:pt x="256" y="606"/>
                </a:cubicBezTo>
                <a:cubicBezTo>
                  <a:pt x="257" y="605"/>
                  <a:pt x="259" y="605"/>
                  <a:pt x="260" y="604"/>
                </a:cubicBezTo>
                <a:cubicBezTo>
                  <a:pt x="261" y="602"/>
                  <a:pt x="261" y="600"/>
                  <a:pt x="262" y="598"/>
                </a:cubicBezTo>
                <a:cubicBezTo>
                  <a:pt x="263" y="595"/>
                  <a:pt x="265" y="591"/>
                  <a:pt x="266" y="588"/>
                </a:cubicBezTo>
                <a:cubicBezTo>
                  <a:pt x="268" y="585"/>
                  <a:pt x="270" y="583"/>
                  <a:pt x="272" y="580"/>
                </a:cubicBezTo>
                <a:lnTo>
                  <a:pt x="274" y="578"/>
                </a:lnTo>
                <a:cubicBezTo>
                  <a:pt x="276" y="577"/>
                  <a:pt x="279" y="577"/>
                  <a:pt x="281" y="576"/>
                </a:cubicBezTo>
                <a:cubicBezTo>
                  <a:pt x="283" y="577"/>
                  <a:pt x="285" y="577"/>
                  <a:pt x="287" y="578"/>
                </a:cubicBezTo>
                <a:cubicBezTo>
                  <a:pt x="289" y="579"/>
                  <a:pt x="291" y="579"/>
                  <a:pt x="293" y="580"/>
                </a:cubicBezTo>
                <a:cubicBezTo>
                  <a:pt x="294" y="581"/>
                  <a:pt x="294" y="583"/>
                  <a:pt x="295" y="584"/>
                </a:cubicBezTo>
                <a:cubicBezTo>
                  <a:pt x="296" y="586"/>
                  <a:pt x="298" y="588"/>
                  <a:pt x="299" y="590"/>
                </a:cubicBezTo>
                <a:cubicBezTo>
                  <a:pt x="300" y="594"/>
                  <a:pt x="302" y="598"/>
                  <a:pt x="303" y="602"/>
                </a:cubicBezTo>
                <a:cubicBezTo>
                  <a:pt x="305" y="605"/>
                  <a:pt x="307" y="607"/>
                  <a:pt x="309" y="610"/>
                </a:cubicBezTo>
                <a:cubicBezTo>
                  <a:pt x="311" y="611"/>
                  <a:pt x="313" y="613"/>
                  <a:pt x="315" y="614"/>
                </a:cubicBezTo>
                <a:cubicBezTo>
                  <a:pt x="318" y="615"/>
                  <a:pt x="320" y="615"/>
                  <a:pt x="323" y="616"/>
                </a:cubicBezTo>
                <a:cubicBezTo>
                  <a:pt x="329" y="617"/>
                  <a:pt x="335" y="619"/>
                  <a:pt x="341" y="620"/>
                </a:cubicBezTo>
                <a:cubicBezTo>
                  <a:pt x="348" y="621"/>
                  <a:pt x="356" y="621"/>
                  <a:pt x="363" y="622"/>
                </a:cubicBezTo>
                <a:lnTo>
                  <a:pt x="379" y="622"/>
                </a:lnTo>
                <a:lnTo>
                  <a:pt x="385" y="622"/>
                </a:lnTo>
                <a:cubicBezTo>
                  <a:pt x="388" y="621"/>
                  <a:pt x="390" y="619"/>
                  <a:pt x="393" y="618"/>
                </a:cubicBezTo>
                <a:cubicBezTo>
                  <a:pt x="396" y="615"/>
                  <a:pt x="400" y="613"/>
                  <a:pt x="403" y="610"/>
                </a:cubicBezTo>
                <a:cubicBezTo>
                  <a:pt x="407" y="607"/>
                  <a:pt x="411" y="605"/>
                  <a:pt x="415" y="602"/>
                </a:cubicBezTo>
                <a:cubicBezTo>
                  <a:pt x="418" y="601"/>
                  <a:pt x="420" y="601"/>
                  <a:pt x="423" y="600"/>
                </a:cubicBezTo>
                <a:cubicBezTo>
                  <a:pt x="426" y="599"/>
                  <a:pt x="428" y="599"/>
                  <a:pt x="431" y="598"/>
                </a:cubicBezTo>
                <a:lnTo>
                  <a:pt x="431" y="596"/>
                </a:lnTo>
                <a:cubicBezTo>
                  <a:pt x="430" y="535"/>
                  <a:pt x="430" y="475"/>
                  <a:pt x="429" y="414"/>
                </a:cubicBezTo>
                <a:lnTo>
                  <a:pt x="429" y="266"/>
                </a:lnTo>
                <a:lnTo>
                  <a:pt x="485" y="266"/>
                </a:lnTo>
                <a:lnTo>
                  <a:pt x="485" y="64"/>
                </a:lnTo>
                <a:lnTo>
                  <a:pt x="493" y="64"/>
                </a:lnTo>
                <a:lnTo>
                  <a:pt x="607" y="48"/>
                </a:lnTo>
                <a:cubicBezTo>
                  <a:pt x="611" y="51"/>
                  <a:pt x="615" y="55"/>
                  <a:pt x="619" y="58"/>
                </a:cubicBezTo>
                <a:lnTo>
                  <a:pt x="631" y="70"/>
                </a:lnTo>
                <a:cubicBezTo>
                  <a:pt x="635" y="67"/>
                  <a:pt x="639" y="65"/>
                  <a:pt x="643" y="62"/>
                </a:cubicBezTo>
                <a:lnTo>
                  <a:pt x="653" y="52"/>
                </a:lnTo>
                <a:cubicBezTo>
                  <a:pt x="655" y="51"/>
                  <a:pt x="657" y="49"/>
                  <a:pt x="659" y="48"/>
                </a:cubicBezTo>
                <a:cubicBezTo>
                  <a:pt x="662" y="47"/>
                  <a:pt x="664" y="45"/>
                  <a:pt x="667" y="44"/>
                </a:cubicBezTo>
                <a:cubicBezTo>
                  <a:pt x="670" y="43"/>
                  <a:pt x="672" y="43"/>
                  <a:pt x="675" y="42"/>
                </a:cubicBezTo>
                <a:lnTo>
                  <a:pt x="685" y="42"/>
                </a:lnTo>
                <a:lnTo>
                  <a:pt x="701" y="42"/>
                </a:lnTo>
                <a:lnTo>
                  <a:pt x="717" y="42"/>
                </a:lnTo>
                <a:cubicBezTo>
                  <a:pt x="714" y="41"/>
                  <a:pt x="712" y="39"/>
                  <a:pt x="709" y="38"/>
                </a:cubicBezTo>
                <a:lnTo>
                  <a:pt x="703" y="32"/>
                </a:lnTo>
                <a:cubicBezTo>
                  <a:pt x="700" y="30"/>
                  <a:pt x="696" y="28"/>
                  <a:pt x="693" y="26"/>
                </a:cubicBezTo>
                <a:lnTo>
                  <a:pt x="689" y="26"/>
                </a:lnTo>
                <a:cubicBezTo>
                  <a:pt x="686" y="25"/>
                  <a:pt x="684" y="25"/>
                  <a:pt x="681" y="24"/>
                </a:cubicBezTo>
                <a:cubicBezTo>
                  <a:pt x="673" y="25"/>
                  <a:pt x="665" y="25"/>
                  <a:pt x="657" y="26"/>
                </a:cubicBezTo>
                <a:cubicBezTo>
                  <a:pt x="649" y="27"/>
                  <a:pt x="641" y="27"/>
                  <a:pt x="633" y="28"/>
                </a:cubicBezTo>
                <a:cubicBezTo>
                  <a:pt x="618" y="31"/>
                  <a:pt x="602" y="33"/>
                  <a:pt x="587" y="36"/>
                </a:cubicBezTo>
                <a:cubicBezTo>
                  <a:pt x="572" y="39"/>
                  <a:pt x="556" y="41"/>
                  <a:pt x="541" y="44"/>
                </a:cubicBezTo>
                <a:cubicBezTo>
                  <a:pt x="532" y="45"/>
                  <a:pt x="524" y="47"/>
                  <a:pt x="515" y="48"/>
                </a:cubicBezTo>
                <a:lnTo>
                  <a:pt x="489" y="48"/>
                </a:lnTo>
                <a:lnTo>
                  <a:pt x="457" y="48"/>
                </a:lnTo>
                <a:cubicBezTo>
                  <a:pt x="446" y="47"/>
                  <a:pt x="436" y="47"/>
                  <a:pt x="425" y="46"/>
                </a:cubicBezTo>
                <a:cubicBezTo>
                  <a:pt x="414" y="45"/>
                  <a:pt x="404" y="43"/>
                  <a:pt x="393" y="42"/>
                </a:cubicBezTo>
                <a:cubicBezTo>
                  <a:pt x="388" y="41"/>
                  <a:pt x="384" y="39"/>
                  <a:pt x="379" y="38"/>
                </a:cubicBezTo>
                <a:cubicBezTo>
                  <a:pt x="375" y="37"/>
                  <a:pt x="371" y="35"/>
                  <a:pt x="367" y="34"/>
                </a:cubicBezTo>
                <a:cubicBezTo>
                  <a:pt x="365" y="33"/>
                  <a:pt x="363" y="33"/>
                  <a:pt x="361" y="32"/>
                </a:cubicBezTo>
                <a:cubicBezTo>
                  <a:pt x="360" y="30"/>
                  <a:pt x="358" y="28"/>
                  <a:pt x="357" y="26"/>
                </a:cubicBezTo>
                <a:lnTo>
                  <a:pt x="353" y="22"/>
                </a:lnTo>
                <a:cubicBezTo>
                  <a:pt x="352" y="21"/>
                  <a:pt x="350" y="21"/>
                  <a:pt x="349" y="20"/>
                </a:cubicBezTo>
                <a:lnTo>
                  <a:pt x="118" y="20"/>
                </a:lnTo>
                <a:lnTo>
                  <a:pt x="110" y="12"/>
                </a:lnTo>
                <a:cubicBezTo>
                  <a:pt x="107" y="10"/>
                  <a:pt x="105" y="8"/>
                  <a:pt x="102" y="6"/>
                </a:cubicBezTo>
                <a:cubicBezTo>
                  <a:pt x="99" y="5"/>
                  <a:pt x="95" y="3"/>
                  <a:pt x="92" y="2"/>
                </a:cubicBezTo>
                <a:cubicBezTo>
                  <a:pt x="87" y="1"/>
                  <a:pt x="83" y="1"/>
                  <a:pt x="78" y="0"/>
                </a:cubicBezTo>
                <a:cubicBezTo>
                  <a:pt x="74" y="1"/>
                  <a:pt x="70" y="1"/>
                  <a:pt x="66" y="2"/>
                </a:cubicBezTo>
                <a:cubicBezTo>
                  <a:pt x="63" y="3"/>
                  <a:pt x="59" y="3"/>
                  <a:pt x="56" y="4"/>
                </a:cubicBezTo>
                <a:cubicBezTo>
                  <a:pt x="53" y="5"/>
                  <a:pt x="51" y="7"/>
                  <a:pt x="48" y="8"/>
                </a:cubicBezTo>
                <a:lnTo>
                  <a:pt x="38" y="8"/>
                </a:lnTo>
                <a:lnTo>
                  <a:pt x="20" y="8"/>
                </a:lnTo>
                <a:lnTo>
                  <a:pt x="12" y="8"/>
                </a:lnTo>
                <a:lnTo>
                  <a:pt x="0" y="8"/>
                </a:lnTo>
                <a:lnTo>
                  <a:pt x="0" y="32"/>
                </a:lnTo>
                <a:cubicBezTo>
                  <a:pt x="3" y="37"/>
                  <a:pt x="7" y="43"/>
                  <a:pt x="10" y="48"/>
                </a:cubicBezTo>
                <a:cubicBezTo>
                  <a:pt x="13" y="53"/>
                  <a:pt x="17" y="59"/>
                  <a:pt x="20" y="64"/>
                </a:cubicBezTo>
                <a:cubicBezTo>
                  <a:pt x="23" y="70"/>
                  <a:pt x="25" y="76"/>
                  <a:pt x="28" y="82"/>
                </a:cubicBezTo>
                <a:cubicBezTo>
                  <a:pt x="31" y="87"/>
                  <a:pt x="35" y="91"/>
                  <a:pt x="38" y="96"/>
                </a:cubicBezTo>
                <a:lnTo>
                  <a:pt x="40" y="96"/>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79" name="Freeform 15">
            <a:extLst>
              <a:ext uri="{FF2B5EF4-FFF2-40B4-BE49-F238E27FC236}">
                <a16:creationId xmlns:a16="http://schemas.microsoft.com/office/drawing/2014/main" xmlns="" id="{1D3A3A3D-65E6-874A-97EB-B2719DBB5BC7}"/>
              </a:ext>
            </a:extLst>
          </p:cNvPr>
          <p:cNvSpPr>
            <a:spLocks/>
          </p:cNvSpPr>
          <p:nvPr/>
        </p:nvSpPr>
        <p:spPr bwMode="auto">
          <a:xfrm>
            <a:off x="5586293" y="5356590"/>
            <a:ext cx="784225" cy="752475"/>
          </a:xfrm>
          <a:custGeom>
            <a:avLst/>
            <a:gdLst>
              <a:gd name="T0" fmla="*/ 2147483647 w 494"/>
              <a:gd name="T1" fmla="*/ 2147483647 h 474"/>
              <a:gd name="T2" fmla="*/ 2147483647 w 494"/>
              <a:gd name="T3" fmla="*/ 2147483647 h 474"/>
              <a:gd name="T4" fmla="*/ 2147483647 w 494"/>
              <a:gd name="T5" fmla="*/ 2147483647 h 474"/>
              <a:gd name="T6" fmla="*/ 2147483647 w 494"/>
              <a:gd name="T7" fmla="*/ 2147483647 h 474"/>
              <a:gd name="T8" fmla="*/ 2147483647 w 494"/>
              <a:gd name="T9" fmla="*/ 2147483647 h 474"/>
              <a:gd name="T10" fmla="*/ 2147483647 w 494"/>
              <a:gd name="T11" fmla="*/ 2147483647 h 474"/>
              <a:gd name="T12" fmla="*/ 2147483647 w 494"/>
              <a:gd name="T13" fmla="*/ 2147483647 h 474"/>
              <a:gd name="T14" fmla="*/ 2147483647 w 494"/>
              <a:gd name="T15" fmla="*/ 2147483647 h 474"/>
              <a:gd name="T16" fmla="*/ 2147483647 w 494"/>
              <a:gd name="T17" fmla="*/ 2147483647 h 474"/>
              <a:gd name="T18" fmla="*/ 2147483647 w 494"/>
              <a:gd name="T19" fmla="*/ 2147483647 h 474"/>
              <a:gd name="T20" fmla="*/ 2147483647 w 494"/>
              <a:gd name="T21" fmla="*/ 2147483647 h 474"/>
              <a:gd name="T22" fmla="*/ 2147483647 w 494"/>
              <a:gd name="T23" fmla="*/ 2147483647 h 474"/>
              <a:gd name="T24" fmla="*/ 2147483647 w 494"/>
              <a:gd name="T25" fmla="*/ 2147483647 h 474"/>
              <a:gd name="T26" fmla="*/ 2147483647 w 494"/>
              <a:gd name="T27" fmla="*/ 2147483647 h 474"/>
              <a:gd name="T28" fmla="*/ 2147483647 w 494"/>
              <a:gd name="T29" fmla="*/ 2147483647 h 474"/>
              <a:gd name="T30" fmla="*/ 2147483647 w 494"/>
              <a:gd name="T31" fmla="*/ 2147483647 h 474"/>
              <a:gd name="T32" fmla="*/ 2147483647 w 494"/>
              <a:gd name="T33" fmla="*/ 2147483647 h 474"/>
              <a:gd name="T34" fmla="*/ 2147483647 w 494"/>
              <a:gd name="T35" fmla="*/ 2147483647 h 474"/>
              <a:gd name="T36" fmla="*/ 2147483647 w 494"/>
              <a:gd name="T37" fmla="*/ 2147483647 h 474"/>
              <a:gd name="T38" fmla="*/ 2147483647 w 494"/>
              <a:gd name="T39" fmla="*/ 2147483647 h 474"/>
              <a:gd name="T40" fmla="*/ 2147483647 w 494"/>
              <a:gd name="T41" fmla="*/ 2147483647 h 474"/>
              <a:gd name="T42" fmla="*/ 2147483647 w 494"/>
              <a:gd name="T43" fmla="*/ 2147483647 h 474"/>
              <a:gd name="T44" fmla="*/ 2147483647 w 494"/>
              <a:gd name="T45" fmla="*/ 2147483647 h 474"/>
              <a:gd name="T46" fmla="*/ 2147483647 w 494"/>
              <a:gd name="T47" fmla="*/ 2147483647 h 474"/>
              <a:gd name="T48" fmla="*/ 2147483647 w 494"/>
              <a:gd name="T49" fmla="*/ 2147483647 h 474"/>
              <a:gd name="T50" fmla="*/ 2147483647 w 494"/>
              <a:gd name="T51" fmla="*/ 2147483647 h 474"/>
              <a:gd name="T52" fmla="*/ 2147483647 w 494"/>
              <a:gd name="T53" fmla="*/ 2147483647 h 474"/>
              <a:gd name="T54" fmla="*/ 2147483647 w 494"/>
              <a:gd name="T55" fmla="*/ 2147483647 h 474"/>
              <a:gd name="T56" fmla="*/ 2147483647 w 494"/>
              <a:gd name="T57" fmla="*/ 2147483647 h 474"/>
              <a:gd name="T58" fmla="*/ 2147483647 w 494"/>
              <a:gd name="T59" fmla="*/ 2147483647 h 474"/>
              <a:gd name="T60" fmla="*/ 2147483647 w 494"/>
              <a:gd name="T61" fmla="*/ 2147483647 h 474"/>
              <a:gd name="T62" fmla="*/ 2147483647 w 494"/>
              <a:gd name="T63" fmla="*/ 2147483647 h 474"/>
              <a:gd name="T64" fmla="*/ 2147483647 w 494"/>
              <a:gd name="T65" fmla="*/ 2147483647 h 474"/>
              <a:gd name="T66" fmla="*/ 2147483647 w 494"/>
              <a:gd name="T67" fmla="*/ 2147483647 h 474"/>
              <a:gd name="T68" fmla="*/ 2147483647 w 494"/>
              <a:gd name="T69" fmla="*/ 2147483647 h 474"/>
              <a:gd name="T70" fmla="*/ 2147483647 w 494"/>
              <a:gd name="T71" fmla="*/ 2147483647 h 474"/>
              <a:gd name="T72" fmla="*/ 2147483647 w 494"/>
              <a:gd name="T73" fmla="*/ 2147483647 h 474"/>
              <a:gd name="T74" fmla="*/ 2147483647 w 494"/>
              <a:gd name="T75" fmla="*/ 2147483647 h 474"/>
              <a:gd name="T76" fmla="*/ 2147483647 w 494"/>
              <a:gd name="T77" fmla="*/ 2147483647 h 474"/>
              <a:gd name="T78" fmla="*/ 2147483647 w 494"/>
              <a:gd name="T79" fmla="*/ 2147483647 h 474"/>
              <a:gd name="T80" fmla="*/ 2147483647 w 494"/>
              <a:gd name="T81" fmla="*/ 2147483647 h 474"/>
              <a:gd name="T82" fmla="*/ 2147483647 w 494"/>
              <a:gd name="T83" fmla="*/ 2147483647 h 474"/>
              <a:gd name="T84" fmla="*/ 2147483647 w 494"/>
              <a:gd name="T85" fmla="*/ 2147483647 h 474"/>
              <a:gd name="T86" fmla="*/ 2147483647 w 494"/>
              <a:gd name="T87" fmla="*/ 2147483647 h 474"/>
              <a:gd name="T88" fmla="*/ 2147483647 w 494"/>
              <a:gd name="T89" fmla="*/ 2147483647 h 474"/>
              <a:gd name="T90" fmla="*/ 2147483647 w 494"/>
              <a:gd name="T91" fmla="*/ 2147483647 h 474"/>
              <a:gd name="T92" fmla="*/ 2147483647 w 494"/>
              <a:gd name="T93" fmla="*/ 2147483647 h 474"/>
              <a:gd name="T94" fmla="*/ 2147483647 w 494"/>
              <a:gd name="T95" fmla="*/ 2147483647 h 474"/>
              <a:gd name="T96" fmla="*/ 2147483647 w 494"/>
              <a:gd name="T97" fmla="*/ 2147483647 h 474"/>
              <a:gd name="T98" fmla="*/ 0 w 494"/>
              <a:gd name="T99" fmla="*/ 2147483647 h 474"/>
              <a:gd name="T100" fmla="*/ 2147483647 w 494"/>
              <a:gd name="T101" fmla="*/ 2147483647 h 474"/>
              <a:gd name="T102" fmla="*/ 2147483647 w 494"/>
              <a:gd name="T103" fmla="*/ 2147483647 h 474"/>
              <a:gd name="T104" fmla="*/ 2147483647 w 494"/>
              <a:gd name="T105" fmla="*/ 2147483647 h 474"/>
              <a:gd name="T106" fmla="*/ 2147483647 w 494"/>
              <a:gd name="T107" fmla="*/ 2147483647 h 474"/>
              <a:gd name="T108" fmla="*/ 2147483647 w 494"/>
              <a:gd name="T109" fmla="*/ 2147483647 h 474"/>
              <a:gd name="T110" fmla="*/ 2147483647 w 494"/>
              <a:gd name="T111" fmla="*/ 0 h 474"/>
              <a:gd name="T112" fmla="*/ 2147483647 w 494"/>
              <a:gd name="T113" fmla="*/ 0 h 474"/>
              <a:gd name="T114" fmla="*/ 2147483647 w 494"/>
              <a:gd name="T115" fmla="*/ 0 h 4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94"/>
              <a:gd name="T175" fmla="*/ 0 h 474"/>
              <a:gd name="T176" fmla="*/ 494 w 494"/>
              <a:gd name="T177" fmla="*/ 474 h 47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94" h="474">
                <a:moveTo>
                  <a:pt x="292" y="0"/>
                </a:moveTo>
                <a:lnTo>
                  <a:pt x="294" y="10"/>
                </a:lnTo>
                <a:lnTo>
                  <a:pt x="296" y="20"/>
                </a:lnTo>
                <a:lnTo>
                  <a:pt x="302" y="28"/>
                </a:lnTo>
                <a:lnTo>
                  <a:pt x="308" y="34"/>
                </a:lnTo>
                <a:lnTo>
                  <a:pt x="320" y="50"/>
                </a:lnTo>
                <a:lnTo>
                  <a:pt x="324" y="58"/>
                </a:lnTo>
                <a:lnTo>
                  <a:pt x="328" y="68"/>
                </a:lnTo>
                <a:lnTo>
                  <a:pt x="332" y="82"/>
                </a:lnTo>
                <a:lnTo>
                  <a:pt x="334" y="88"/>
                </a:lnTo>
                <a:lnTo>
                  <a:pt x="340" y="92"/>
                </a:lnTo>
                <a:lnTo>
                  <a:pt x="350" y="96"/>
                </a:lnTo>
                <a:lnTo>
                  <a:pt x="362" y="102"/>
                </a:lnTo>
                <a:lnTo>
                  <a:pt x="374" y="106"/>
                </a:lnTo>
                <a:lnTo>
                  <a:pt x="384" y="112"/>
                </a:lnTo>
                <a:lnTo>
                  <a:pt x="388" y="116"/>
                </a:lnTo>
                <a:lnTo>
                  <a:pt x="392" y="122"/>
                </a:lnTo>
                <a:lnTo>
                  <a:pt x="394" y="128"/>
                </a:lnTo>
                <a:lnTo>
                  <a:pt x="400" y="132"/>
                </a:lnTo>
                <a:lnTo>
                  <a:pt x="406" y="136"/>
                </a:lnTo>
                <a:lnTo>
                  <a:pt x="410" y="140"/>
                </a:lnTo>
                <a:lnTo>
                  <a:pt x="412" y="146"/>
                </a:lnTo>
                <a:lnTo>
                  <a:pt x="412" y="152"/>
                </a:lnTo>
                <a:lnTo>
                  <a:pt x="412" y="166"/>
                </a:lnTo>
                <a:lnTo>
                  <a:pt x="412" y="174"/>
                </a:lnTo>
                <a:lnTo>
                  <a:pt x="414" y="182"/>
                </a:lnTo>
                <a:lnTo>
                  <a:pt x="416" y="186"/>
                </a:lnTo>
                <a:lnTo>
                  <a:pt x="418" y="188"/>
                </a:lnTo>
                <a:lnTo>
                  <a:pt x="428" y="194"/>
                </a:lnTo>
                <a:lnTo>
                  <a:pt x="448" y="200"/>
                </a:lnTo>
                <a:lnTo>
                  <a:pt x="462" y="206"/>
                </a:lnTo>
                <a:lnTo>
                  <a:pt x="472" y="214"/>
                </a:lnTo>
                <a:lnTo>
                  <a:pt x="482" y="222"/>
                </a:lnTo>
                <a:lnTo>
                  <a:pt x="494" y="228"/>
                </a:lnTo>
                <a:lnTo>
                  <a:pt x="472" y="244"/>
                </a:lnTo>
                <a:lnTo>
                  <a:pt x="460" y="250"/>
                </a:lnTo>
                <a:lnTo>
                  <a:pt x="452" y="254"/>
                </a:lnTo>
                <a:lnTo>
                  <a:pt x="440" y="254"/>
                </a:lnTo>
                <a:lnTo>
                  <a:pt x="434" y="254"/>
                </a:lnTo>
                <a:lnTo>
                  <a:pt x="428" y="256"/>
                </a:lnTo>
                <a:lnTo>
                  <a:pt x="416" y="264"/>
                </a:lnTo>
                <a:lnTo>
                  <a:pt x="408" y="274"/>
                </a:lnTo>
                <a:lnTo>
                  <a:pt x="400" y="286"/>
                </a:lnTo>
                <a:lnTo>
                  <a:pt x="392" y="296"/>
                </a:lnTo>
                <a:lnTo>
                  <a:pt x="386" y="300"/>
                </a:lnTo>
                <a:lnTo>
                  <a:pt x="380" y="304"/>
                </a:lnTo>
                <a:lnTo>
                  <a:pt x="372" y="308"/>
                </a:lnTo>
                <a:lnTo>
                  <a:pt x="366" y="314"/>
                </a:lnTo>
                <a:lnTo>
                  <a:pt x="358" y="328"/>
                </a:lnTo>
                <a:lnTo>
                  <a:pt x="350" y="340"/>
                </a:lnTo>
                <a:lnTo>
                  <a:pt x="342" y="352"/>
                </a:lnTo>
                <a:lnTo>
                  <a:pt x="336" y="358"/>
                </a:lnTo>
                <a:lnTo>
                  <a:pt x="328" y="362"/>
                </a:lnTo>
                <a:lnTo>
                  <a:pt x="322" y="364"/>
                </a:lnTo>
                <a:lnTo>
                  <a:pt x="316" y="364"/>
                </a:lnTo>
                <a:lnTo>
                  <a:pt x="310" y="366"/>
                </a:lnTo>
                <a:lnTo>
                  <a:pt x="308" y="368"/>
                </a:lnTo>
                <a:lnTo>
                  <a:pt x="306" y="370"/>
                </a:lnTo>
                <a:lnTo>
                  <a:pt x="300" y="388"/>
                </a:lnTo>
                <a:lnTo>
                  <a:pt x="292" y="402"/>
                </a:lnTo>
                <a:lnTo>
                  <a:pt x="288" y="408"/>
                </a:lnTo>
                <a:lnTo>
                  <a:pt x="282" y="412"/>
                </a:lnTo>
                <a:lnTo>
                  <a:pt x="276" y="416"/>
                </a:lnTo>
                <a:lnTo>
                  <a:pt x="266" y="416"/>
                </a:lnTo>
                <a:lnTo>
                  <a:pt x="202" y="416"/>
                </a:lnTo>
                <a:lnTo>
                  <a:pt x="194" y="412"/>
                </a:lnTo>
                <a:lnTo>
                  <a:pt x="186" y="404"/>
                </a:lnTo>
                <a:lnTo>
                  <a:pt x="176" y="398"/>
                </a:lnTo>
                <a:lnTo>
                  <a:pt x="172" y="396"/>
                </a:lnTo>
                <a:lnTo>
                  <a:pt x="166" y="396"/>
                </a:lnTo>
                <a:lnTo>
                  <a:pt x="158" y="398"/>
                </a:lnTo>
                <a:lnTo>
                  <a:pt x="152" y="400"/>
                </a:lnTo>
                <a:lnTo>
                  <a:pt x="148" y="406"/>
                </a:lnTo>
                <a:lnTo>
                  <a:pt x="146" y="410"/>
                </a:lnTo>
                <a:lnTo>
                  <a:pt x="142" y="424"/>
                </a:lnTo>
                <a:lnTo>
                  <a:pt x="140" y="430"/>
                </a:lnTo>
                <a:lnTo>
                  <a:pt x="136" y="434"/>
                </a:lnTo>
                <a:lnTo>
                  <a:pt x="122" y="448"/>
                </a:lnTo>
                <a:lnTo>
                  <a:pt x="112" y="456"/>
                </a:lnTo>
                <a:lnTo>
                  <a:pt x="102" y="464"/>
                </a:lnTo>
                <a:lnTo>
                  <a:pt x="90" y="470"/>
                </a:lnTo>
                <a:lnTo>
                  <a:pt x="78" y="474"/>
                </a:lnTo>
                <a:lnTo>
                  <a:pt x="66" y="474"/>
                </a:lnTo>
                <a:lnTo>
                  <a:pt x="54" y="472"/>
                </a:lnTo>
                <a:lnTo>
                  <a:pt x="46" y="470"/>
                </a:lnTo>
                <a:lnTo>
                  <a:pt x="40" y="470"/>
                </a:lnTo>
                <a:lnTo>
                  <a:pt x="34" y="468"/>
                </a:lnTo>
                <a:lnTo>
                  <a:pt x="32" y="466"/>
                </a:lnTo>
                <a:lnTo>
                  <a:pt x="32" y="462"/>
                </a:lnTo>
                <a:lnTo>
                  <a:pt x="34" y="454"/>
                </a:lnTo>
                <a:lnTo>
                  <a:pt x="36" y="448"/>
                </a:lnTo>
                <a:lnTo>
                  <a:pt x="40" y="440"/>
                </a:lnTo>
                <a:lnTo>
                  <a:pt x="42" y="430"/>
                </a:lnTo>
                <a:lnTo>
                  <a:pt x="40" y="420"/>
                </a:lnTo>
                <a:lnTo>
                  <a:pt x="38" y="410"/>
                </a:lnTo>
                <a:lnTo>
                  <a:pt x="36" y="402"/>
                </a:lnTo>
                <a:lnTo>
                  <a:pt x="30" y="396"/>
                </a:lnTo>
                <a:lnTo>
                  <a:pt x="20" y="384"/>
                </a:lnTo>
                <a:lnTo>
                  <a:pt x="8" y="374"/>
                </a:lnTo>
                <a:lnTo>
                  <a:pt x="0" y="372"/>
                </a:lnTo>
                <a:lnTo>
                  <a:pt x="0" y="224"/>
                </a:lnTo>
                <a:lnTo>
                  <a:pt x="56" y="224"/>
                </a:lnTo>
                <a:lnTo>
                  <a:pt x="56" y="22"/>
                </a:lnTo>
                <a:lnTo>
                  <a:pt x="64" y="22"/>
                </a:lnTo>
                <a:lnTo>
                  <a:pt x="178" y="6"/>
                </a:lnTo>
                <a:lnTo>
                  <a:pt x="190" y="16"/>
                </a:lnTo>
                <a:lnTo>
                  <a:pt x="202" y="28"/>
                </a:lnTo>
                <a:lnTo>
                  <a:pt x="214" y="20"/>
                </a:lnTo>
                <a:lnTo>
                  <a:pt x="224" y="10"/>
                </a:lnTo>
                <a:lnTo>
                  <a:pt x="230" y="6"/>
                </a:lnTo>
                <a:lnTo>
                  <a:pt x="238" y="2"/>
                </a:lnTo>
                <a:lnTo>
                  <a:pt x="246" y="0"/>
                </a:lnTo>
                <a:lnTo>
                  <a:pt x="256" y="0"/>
                </a:lnTo>
                <a:lnTo>
                  <a:pt x="274" y="0"/>
                </a:lnTo>
                <a:lnTo>
                  <a:pt x="290" y="0"/>
                </a:lnTo>
                <a:lnTo>
                  <a:pt x="292" y="0"/>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80" name="Freeform 16">
            <a:extLst>
              <a:ext uri="{FF2B5EF4-FFF2-40B4-BE49-F238E27FC236}">
                <a16:creationId xmlns:a16="http://schemas.microsoft.com/office/drawing/2014/main" xmlns="" id="{665135B3-8B6B-1A46-AB18-B6200A1FD491}"/>
              </a:ext>
            </a:extLst>
          </p:cNvPr>
          <p:cNvSpPr>
            <a:spLocks/>
          </p:cNvSpPr>
          <p:nvPr/>
        </p:nvSpPr>
        <p:spPr bwMode="auto">
          <a:xfrm>
            <a:off x="5770442" y="4534264"/>
            <a:ext cx="990600" cy="844550"/>
          </a:xfrm>
          <a:custGeom>
            <a:avLst/>
            <a:gdLst>
              <a:gd name="T0" fmla="*/ 2147483647 w 624"/>
              <a:gd name="T1" fmla="*/ 2147483647 h 532"/>
              <a:gd name="T2" fmla="*/ 2147483647 w 624"/>
              <a:gd name="T3" fmla="*/ 2147483647 h 532"/>
              <a:gd name="T4" fmla="*/ 2147483647 w 624"/>
              <a:gd name="T5" fmla="*/ 2147483647 h 532"/>
              <a:gd name="T6" fmla="*/ 2147483647 w 624"/>
              <a:gd name="T7" fmla="*/ 2147483647 h 532"/>
              <a:gd name="T8" fmla="*/ 2147483647 w 624"/>
              <a:gd name="T9" fmla="*/ 2147483647 h 532"/>
              <a:gd name="T10" fmla="*/ 2147483647 w 624"/>
              <a:gd name="T11" fmla="*/ 2147483647 h 532"/>
              <a:gd name="T12" fmla="*/ 2147483647 w 624"/>
              <a:gd name="T13" fmla="*/ 2147483647 h 532"/>
              <a:gd name="T14" fmla="*/ 2147483647 w 624"/>
              <a:gd name="T15" fmla="*/ 2147483647 h 532"/>
              <a:gd name="T16" fmla="*/ 2147483647 w 624"/>
              <a:gd name="T17" fmla="*/ 2147483647 h 532"/>
              <a:gd name="T18" fmla="*/ 2147483647 w 624"/>
              <a:gd name="T19" fmla="*/ 2147483647 h 532"/>
              <a:gd name="T20" fmla="*/ 2147483647 w 624"/>
              <a:gd name="T21" fmla="*/ 2147483647 h 532"/>
              <a:gd name="T22" fmla="*/ 2147483647 w 624"/>
              <a:gd name="T23" fmla="*/ 2147483647 h 532"/>
              <a:gd name="T24" fmla="*/ 2147483647 w 624"/>
              <a:gd name="T25" fmla="*/ 2147483647 h 532"/>
              <a:gd name="T26" fmla="*/ 2147483647 w 624"/>
              <a:gd name="T27" fmla="*/ 2147483647 h 532"/>
              <a:gd name="T28" fmla="*/ 2147483647 w 624"/>
              <a:gd name="T29" fmla="*/ 2147483647 h 532"/>
              <a:gd name="T30" fmla="*/ 2147483647 w 624"/>
              <a:gd name="T31" fmla="*/ 2147483647 h 532"/>
              <a:gd name="T32" fmla="*/ 2147483647 w 624"/>
              <a:gd name="T33" fmla="*/ 2147483647 h 532"/>
              <a:gd name="T34" fmla="*/ 2147483647 w 624"/>
              <a:gd name="T35" fmla="*/ 2147483647 h 532"/>
              <a:gd name="T36" fmla="*/ 2147483647 w 624"/>
              <a:gd name="T37" fmla="*/ 2147483647 h 532"/>
              <a:gd name="T38" fmla="*/ 2147483647 w 624"/>
              <a:gd name="T39" fmla="*/ 2147483647 h 532"/>
              <a:gd name="T40" fmla="*/ 2147483647 w 624"/>
              <a:gd name="T41" fmla="*/ 2147483647 h 532"/>
              <a:gd name="T42" fmla="*/ 2147483647 w 624"/>
              <a:gd name="T43" fmla="*/ 2147483647 h 532"/>
              <a:gd name="T44" fmla="*/ 2147483647 w 624"/>
              <a:gd name="T45" fmla="*/ 2147483647 h 532"/>
              <a:gd name="T46" fmla="*/ 2147483647 w 624"/>
              <a:gd name="T47" fmla="*/ 2147483647 h 532"/>
              <a:gd name="T48" fmla="*/ 2147483647 w 624"/>
              <a:gd name="T49" fmla="*/ 2147483647 h 532"/>
              <a:gd name="T50" fmla="*/ 2147483647 w 624"/>
              <a:gd name="T51" fmla="*/ 2147483647 h 532"/>
              <a:gd name="T52" fmla="*/ 2147483647 w 624"/>
              <a:gd name="T53" fmla="*/ 2147483647 h 532"/>
              <a:gd name="T54" fmla="*/ 2147483647 w 624"/>
              <a:gd name="T55" fmla="*/ 2147483647 h 532"/>
              <a:gd name="T56" fmla="*/ 2147483647 w 624"/>
              <a:gd name="T57" fmla="*/ 2147483647 h 532"/>
              <a:gd name="T58" fmla="*/ 2147483647 w 624"/>
              <a:gd name="T59" fmla="*/ 2147483647 h 532"/>
              <a:gd name="T60" fmla="*/ 2147483647 w 624"/>
              <a:gd name="T61" fmla="*/ 2147483647 h 532"/>
              <a:gd name="T62" fmla="*/ 2147483647 w 624"/>
              <a:gd name="T63" fmla="*/ 2147483647 h 532"/>
              <a:gd name="T64" fmla="*/ 2147483647 w 624"/>
              <a:gd name="T65" fmla="*/ 2147483647 h 532"/>
              <a:gd name="T66" fmla="*/ 2147483647 w 624"/>
              <a:gd name="T67" fmla="*/ 2147483647 h 532"/>
              <a:gd name="T68" fmla="*/ 2147483647 w 624"/>
              <a:gd name="T69" fmla="*/ 2147483647 h 532"/>
              <a:gd name="T70" fmla="*/ 2147483647 w 624"/>
              <a:gd name="T71" fmla="*/ 2147483647 h 532"/>
              <a:gd name="T72" fmla="*/ 2147483647 w 624"/>
              <a:gd name="T73" fmla="*/ 2147483647 h 532"/>
              <a:gd name="T74" fmla="*/ 2147483647 w 624"/>
              <a:gd name="T75" fmla="*/ 2147483647 h 532"/>
              <a:gd name="T76" fmla="*/ 2147483647 w 624"/>
              <a:gd name="T77" fmla="*/ 2147483647 h 532"/>
              <a:gd name="T78" fmla="*/ 2147483647 w 624"/>
              <a:gd name="T79" fmla="*/ 2147483647 h 532"/>
              <a:gd name="T80" fmla="*/ 2147483647 w 624"/>
              <a:gd name="T81" fmla="*/ 2147483647 h 532"/>
              <a:gd name="T82" fmla="*/ 2147483647 w 624"/>
              <a:gd name="T83" fmla="*/ 2147483647 h 532"/>
              <a:gd name="T84" fmla="*/ 2147483647 w 624"/>
              <a:gd name="T85" fmla="*/ 2147483647 h 532"/>
              <a:gd name="T86" fmla="*/ 2147483647 w 624"/>
              <a:gd name="T87" fmla="*/ 2147483647 h 532"/>
              <a:gd name="T88" fmla="*/ 2147483647 w 624"/>
              <a:gd name="T89" fmla="*/ 2147483647 h 532"/>
              <a:gd name="T90" fmla="*/ 2147483647 w 624"/>
              <a:gd name="T91" fmla="*/ 2147483647 h 532"/>
              <a:gd name="T92" fmla="*/ 2147483647 w 624"/>
              <a:gd name="T93" fmla="*/ 2147483647 h 532"/>
              <a:gd name="T94" fmla="*/ 2147483647 w 624"/>
              <a:gd name="T95" fmla="*/ 2147483647 h 532"/>
              <a:gd name="T96" fmla="*/ 2147483647 w 624"/>
              <a:gd name="T97" fmla="*/ 2147483647 h 532"/>
              <a:gd name="T98" fmla="*/ 2147483647 w 624"/>
              <a:gd name="T99" fmla="*/ 2147483647 h 532"/>
              <a:gd name="T100" fmla="*/ 2147483647 w 624"/>
              <a:gd name="T101" fmla="*/ 2147483647 h 532"/>
              <a:gd name="T102" fmla="*/ 2147483647 w 624"/>
              <a:gd name="T103" fmla="*/ 2147483647 h 532"/>
              <a:gd name="T104" fmla="*/ 2147483647 w 624"/>
              <a:gd name="T105" fmla="*/ 2147483647 h 532"/>
              <a:gd name="T106" fmla="*/ 2147483647 w 624"/>
              <a:gd name="T107" fmla="*/ 2147483647 h 532"/>
              <a:gd name="T108" fmla="*/ 2147483647 w 624"/>
              <a:gd name="T109" fmla="*/ 2147483647 h 532"/>
              <a:gd name="T110" fmla="*/ 2147483647 w 624"/>
              <a:gd name="T111" fmla="*/ 2147483647 h 532"/>
              <a:gd name="T112" fmla="*/ 2147483647 w 624"/>
              <a:gd name="T113" fmla="*/ 2147483647 h 532"/>
              <a:gd name="T114" fmla="*/ 2147483647 w 624"/>
              <a:gd name="T115" fmla="*/ 2147483647 h 532"/>
              <a:gd name="T116" fmla="*/ 2147483647 w 624"/>
              <a:gd name="T117" fmla="*/ 2147483647 h 532"/>
              <a:gd name="T118" fmla="*/ 2147483647 w 624"/>
              <a:gd name="T119" fmla="*/ 2147483647 h 532"/>
              <a:gd name="T120" fmla="*/ 2147483647 w 624"/>
              <a:gd name="T121" fmla="*/ 2147483647 h 532"/>
              <a:gd name="T122" fmla="*/ 2147483647 w 624"/>
              <a:gd name="T123" fmla="*/ 2147483647 h 53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24"/>
              <a:gd name="T187" fmla="*/ 0 h 532"/>
              <a:gd name="T188" fmla="*/ 624 w 624"/>
              <a:gd name="T189" fmla="*/ 532 h 53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24" h="532">
                <a:moveTo>
                  <a:pt x="428" y="398"/>
                </a:moveTo>
                <a:lnTo>
                  <a:pt x="408" y="400"/>
                </a:lnTo>
                <a:lnTo>
                  <a:pt x="390" y="406"/>
                </a:lnTo>
                <a:lnTo>
                  <a:pt x="382" y="410"/>
                </a:lnTo>
                <a:lnTo>
                  <a:pt x="374" y="416"/>
                </a:lnTo>
                <a:lnTo>
                  <a:pt x="368" y="422"/>
                </a:lnTo>
                <a:lnTo>
                  <a:pt x="362" y="430"/>
                </a:lnTo>
                <a:lnTo>
                  <a:pt x="360" y="436"/>
                </a:lnTo>
                <a:lnTo>
                  <a:pt x="360" y="442"/>
                </a:lnTo>
                <a:lnTo>
                  <a:pt x="358" y="448"/>
                </a:lnTo>
                <a:lnTo>
                  <a:pt x="356" y="450"/>
                </a:lnTo>
                <a:lnTo>
                  <a:pt x="354" y="452"/>
                </a:lnTo>
                <a:lnTo>
                  <a:pt x="324" y="462"/>
                </a:lnTo>
                <a:lnTo>
                  <a:pt x="312" y="468"/>
                </a:lnTo>
                <a:lnTo>
                  <a:pt x="306" y="472"/>
                </a:lnTo>
                <a:lnTo>
                  <a:pt x="302" y="478"/>
                </a:lnTo>
                <a:lnTo>
                  <a:pt x="292" y="494"/>
                </a:lnTo>
                <a:lnTo>
                  <a:pt x="280" y="512"/>
                </a:lnTo>
                <a:lnTo>
                  <a:pt x="272" y="520"/>
                </a:lnTo>
                <a:lnTo>
                  <a:pt x="264" y="526"/>
                </a:lnTo>
                <a:lnTo>
                  <a:pt x="256" y="530"/>
                </a:lnTo>
                <a:lnTo>
                  <a:pt x="246" y="532"/>
                </a:lnTo>
                <a:lnTo>
                  <a:pt x="228" y="530"/>
                </a:lnTo>
                <a:lnTo>
                  <a:pt x="210" y="526"/>
                </a:lnTo>
                <a:lnTo>
                  <a:pt x="192" y="520"/>
                </a:lnTo>
                <a:lnTo>
                  <a:pt x="172" y="518"/>
                </a:lnTo>
                <a:lnTo>
                  <a:pt x="164" y="514"/>
                </a:lnTo>
                <a:lnTo>
                  <a:pt x="158" y="508"/>
                </a:lnTo>
                <a:lnTo>
                  <a:pt x="148" y="502"/>
                </a:lnTo>
                <a:lnTo>
                  <a:pt x="144" y="502"/>
                </a:lnTo>
                <a:lnTo>
                  <a:pt x="136" y="500"/>
                </a:lnTo>
                <a:lnTo>
                  <a:pt x="102" y="502"/>
                </a:lnTo>
                <a:lnTo>
                  <a:pt x="68" y="508"/>
                </a:lnTo>
                <a:lnTo>
                  <a:pt x="0" y="430"/>
                </a:lnTo>
                <a:lnTo>
                  <a:pt x="0" y="264"/>
                </a:lnTo>
                <a:lnTo>
                  <a:pt x="52" y="264"/>
                </a:lnTo>
                <a:lnTo>
                  <a:pt x="64" y="260"/>
                </a:lnTo>
                <a:lnTo>
                  <a:pt x="74" y="258"/>
                </a:lnTo>
                <a:lnTo>
                  <a:pt x="94" y="254"/>
                </a:lnTo>
                <a:lnTo>
                  <a:pt x="102" y="250"/>
                </a:lnTo>
                <a:lnTo>
                  <a:pt x="108" y="244"/>
                </a:lnTo>
                <a:lnTo>
                  <a:pt x="110" y="236"/>
                </a:lnTo>
                <a:lnTo>
                  <a:pt x="112" y="222"/>
                </a:lnTo>
                <a:lnTo>
                  <a:pt x="112" y="154"/>
                </a:lnTo>
                <a:lnTo>
                  <a:pt x="120" y="156"/>
                </a:lnTo>
                <a:lnTo>
                  <a:pt x="126" y="158"/>
                </a:lnTo>
                <a:lnTo>
                  <a:pt x="128" y="162"/>
                </a:lnTo>
                <a:lnTo>
                  <a:pt x="128" y="166"/>
                </a:lnTo>
                <a:lnTo>
                  <a:pt x="130" y="174"/>
                </a:lnTo>
                <a:lnTo>
                  <a:pt x="132" y="176"/>
                </a:lnTo>
                <a:lnTo>
                  <a:pt x="136" y="176"/>
                </a:lnTo>
                <a:lnTo>
                  <a:pt x="142" y="174"/>
                </a:lnTo>
                <a:lnTo>
                  <a:pt x="150" y="170"/>
                </a:lnTo>
                <a:lnTo>
                  <a:pt x="156" y="166"/>
                </a:lnTo>
                <a:lnTo>
                  <a:pt x="166" y="164"/>
                </a:lnTo>
                <a:lnTo>
                  <a:pt x="174" y="166"/>
                </a:lnTo>
                <a:lnTo>
                  <a:pt x="180" y="164"/>
                </a:lnTo>
                <a:lnTo>
                  <a:pt x="182" y="174"/>
                </a:lnTo>
                <a:lnTo>
                  <a:pt x="188" y="182"/>
                </a:lnTo>
                <a:lnTo>
                  <a:pt x="196" y="190"/>
                </a:lnTo>
                <a:lnTo>
                  <a:pt x="206" y="196"/>
                </a:lnTo>
                <a:lnTo>
                  <a:pt x="216" y="200"/>
                </a:lnTo>
                <a:lnTo>
                  <a:pt x="228" y="202"/>
                </a:lnTo>
                <a:lnTo>
                  <a:pt x="252" y="204"/>
                </a:lnTo>
                <a:lnTo>
                  <a:pt x="262" y="202"/>
                </a:lnTo>
                <a:lnTo>
                  <a:pt x="268" y="198"/>
                </a:lnTo>
                <a:lnTo>
                  <a:pt x="272" y="192"/>
                </a:lnTo>
                <a:lnTo>
                  <a:pt x="276" y="184"/>
                </a:lnTo>
                <a:lnTo>
                  <a:pt x="280" y="188"/>
                </a:lnTo>
                <a:lnTo>
                  <a:pt x="284" y="192"/>
                </a:lnTo>
                <a:lnTo>
                  <a:pt x="290" y="200"/>
                </a:lnTo>
                <a:lnTo>
                  <a:pt x="294" y="210"/>
                </a:lnTo>
                <a:lnTo>
                  <a:pt x="302" y="216"/>
                </a:lnTo>
                <a:lnTo>
                  <a:pt x="308" y="220"/>
                </a:lnTo>
                <a:lnTo>
                  <a:pt x="314" y="222"/>
                </a:lnTo>
                <a:lnTo>
                  <a:pt x="326" y="226"/>
                </a:lnTo>
                <a:lnTo>
                  <a:pt x="336" y="228"/>
                </a:lnTo>
                <a:lnTo>
                  <a:pt x="342" y="230"/>
                </a:lnTo>
                <a:lnTo>
                  <a:pt x="346" y="234"/>
                </a:lnTo>
                <a:lnTo>
                  <a:pt x="354" y="246"/>
                </a:lnTo>
                <a:lnTo>
                  <a:pt x="362" y="262"/>
                </a:lnTo>
                <a:lnTo>
                  <a:pt x="372" y="274"/>
                </a:lnTo>
                <a:lnTo>
                  <a:pt x="376" y="280"/>
                </a:lnTo>
                <a:lnTo>
                  <a:pt x="382" y="280"/>
                </a:lnTo>
                <a:lnTo>
                  <a:pt x="386" y="280"/>
                </a:lnTo>
                <a:lnTo>
                  <a:pt x="390" y="278"/>
                </a:lnTo>
                <a:lnTo>
                  <a:pt x="396" y="276"/>
                </a:lnTo>
                <a:lnTo>
                  <a:pt x="400" y="274"/>
                </a:lnTo>
                <a:lnTo>
                  <a:pt x="410" y="274"/>
                </a:lnTo>
                <a:lnTo>
                  <a:pt x="420" y="274"/>
                </a:lnTo>
                <a:lnTo>
                  <a:pt x="420" y="216"/>
                </a:lnTo>
                <a:lnTo>
                  <a:pt x="410" y="222"/>
                </a:lnTo>
                <a:lnTo>
                  <a:pt x="406" y="226"/>
                </a:lnTo>
                <a:lnTo>
                  <a:pt x="404" y="230"/>
                </a:lnTo>
                <a:lnTo>
                  <a:pt x="388" y="230"/>
                </a:lnTo>
                <a:lnTo>
                  <a:pt x="374" y="220"/>
                </a:lnTo>
                <a:lnTo>
                  <a:pt x="360" y="206"/>
                </a:lnTo>
                <a:lnTo>
                  <a:pt x="354" y="198"/>
                </a:lnTo>
                <a:lnTo>
                  <a:pt x="350" y="190"/>
                </a:lnTo>
                <a:lnTo>
                  <a:pt x="346" y="182"/>
                </a:lnTo>
                <a:lnTo>
                  <a:pt x="346" y="172"/>
                </a:lnTo>
                <a:lnTo>
                  <a:pt x="346" y="164"/>
                </a:lnTo>
                <a:lnTo>
                  <a:pt x="350" y="156"/>
                </a:lnTo>
                <a:lnTo>
                  <a:pt x="354" y="150"/>
                </a:lnTo>
                <a:lnTo>
                  <a:pt x="358" y="144"/>
                </a:lnTo>
                <a:lnTo>
                  <a:pt x="358" y="78"/>
                </a:lnTo>
                <a:lnTo>
                  <a:pt x="356" y="74"/>
                </a:lnTo>
                <a:lnTo>
                  <a:pt x="354" y="70"/>
                </a:lnTo>
                <a:lnTo>
                  <a:pt x="350" y="66"/>
                </a:lnTo>
                <a:lnTo>
                  <a:pt x="350" y="60"/>
                </a:lnTo>
                <a:lnTo>
                  <a:pt x="350" y="58"/>
                </a:lnTo>
                <a:lnTo>
                  <a:pt x="352" y="54"/>
                </a:lnTo>
                <a:lnTo>
                  <a:pt x="358" y="50"/>
                </a:lnTo>
                <a:lnTo>
                  <a:pt x="368" y="42"/>
                </a:lnTo>
                <a:lnTo>
                  <a:pt x="372" y="36"/>
                </a:lnTo>
                <a:lnTo>
                  <a:pt x="374" y="28"/>
                </a:lnTo>
                <a:lnTo>
                  <a:pt x="376" y="20"/>
                </a:lnTo>
                <a:lnTo>
                  <a:pt x="378" y="16"/>
                </a:lnTo>
                <a:lnTo>
                  <a:pt x="382" y="14"/>
                </a:lnTo>
                <a:lnTo>
                  <a:pt x="390" y="10"/>
                </a:lnTo>
                <a:lnTo>
                  <a:pt x="396" y="8"/>
                </a:lnTo>
                <a:lnTo>
                  <a:pt x="410" y="6"/>
                </a:lnTo>
                <a:lnTo>
                  <a:pt x="424" y="6"/>
                </a:lnTo>
                <a:lnTo>
                  <a:pt x="440" y="2"/>
                </a:lnTo>
                <a:lnTo>
                  <a:pt x="476" y="0"/>
                </a:lnTo>
                <a:lnTo>
                  <a:pt x="494" y="22"/>
                </a:lnTo>
                <a:lnTo>
                  <a:pt x="502" y="24"/>
                </a:lnTo>
                <a:lnTo>
                  <a:pt x="504" y="26"/>
                </a:lnTo>
                <a:lnTo>
                  <a:pt x="506" y="24"/>
                </a:lnTo>
                <a:lnTo>
                  <a:pt x="514" y="24"/>
                </a:lnTo>
                <a:lnTo>
                  <a:pt x="516" y="24"/>
                </a:lnTo>
                <a:lnTo>
                  <a:pt x="522" y="30"/>
                </a:lnTo>
                <a:lnTo>
                  <a:pt x="530" y="36"/>
                </a:lnTo>
                <a:lnTo>
                  <a:pt x="550" y="44"/>
                </a:lnTo>
                <a:lnTo>
                  <a:pt x="568" y="50"/>
                </a:lnTo>
                <a:lnTo>
                  <a:pt x="590" y="62"/>
                </a:lnTo>
                <a:lnTo>
                  <a:pt x="610" y="70"/>
                </a:lnTo>
                <a:lnTo>
                  <a:pt x="610" y="76"/>
                </a:lnTo>
                <a:lnTo>
                  <a:pt x="610" y="82"/>
                </a:lnTo>
                <a:lnTo>
                  <a:pt x="616" y="96"/>
                </a:lnTo>
                <a:lnTo>
                  <a:pt x="622" y="110"/>
                </a:lnTo>
                <a:lnTo>
                  <a:pt x="624" y="116"/>
                </a:lnTo>
                <a:lnTo>
                  <a:pt x="624" y="122"/>
                </a:lnTo>
                <a:lnTo>
                  <a:pt x="624" y="128"/>
                </a:lnTo>
                <a:lnTo>
                  <a:pt x="622" y="132"/>
                </a:lnTo>
                <a:lnTo>
                  <a:pt x="618" y="140"/>
                </a:lnTo>
                <a:lnTo>
                  <a:pt x="612" y="146"/>
                </a:lnTo>
                <a:lnTo>
                  <a:pt x="612" y="152"/>
                </a:lnTo>
                <a:lnTo>
                  <a:pt x="610" y="156"/>
                </a:lnTo>
                <a:lnTo>
                  <a:pt x="608" y="166"/>
                </a:lnTo>
                <a:lnTo>
                  <a:pt x="608" y="170"/>
                </a:lnTo>
                <a:lnTo>
                  <a:pt x="606" y="176"/>
                </a:lnTo>
                <a:lnTo>
                  <a:pt x="608" y="184"/>
                </a:lnTo>
                <a:lnTo>
                  <a:pt x="610" y="192"/>
                </a:lnTo>
                <a:lnTo>
                  <a:pt x="612" y="198"/>
                </a:lnTo>
                <a:lnTo>
                  <a:pt x="614" y="208"/>
                </a:lnTo>
                <a:lnTo>
                  <a:pt x="612" y="212"/>
                </a:lnTo>
                <a:lnTo>
                  <a:pt x="610" y="216"/>
                </a:lnTo>
                <a:lnTo>
                  <a:pt x="604" y="224"/>
                </a:lnTo>
                <a:lnTo>
                  <a:pt x="600" y="230"/>
                </a:lnTo>
                <a:lnTo>
                  <a:pt x="600" y="236"/>
                </a:lnTo>
                <a:lnTo>
                  <a:pt x="600" y="242"/>
                </a:lnTo>
                <a:lnTo>
                  <a:pt x="598" y="250"/>
                </a:lnTo>
                <a:lnTo>
                  <a:pt x="592" y="260"/>
                </a:lnTo>
                <a:lnTo>
                  <a:pt x="586" y="272"/>
                </a:lnTo>
                <a:lnTo>
                  <a:pt x="582" y="276"/>
                </a:lnTo>
                <a:lnTo>
                  <a:pt x="578" y="280"/>
                </a:lnTo>
                <a:lnTo>
                  <a:pt x="574" y="282"/>
                </a:lnTo>
                <a:lnTo>
                  <a:pt x="572" y="288"/>
                </a:lnTo>
                <a:lnTo>
                  <a:pt x="572" y="294"/>
                </a:lnTo>
                <a:lnTo>
                  <a:pt x="576" y="298"/>
                </a:lnTo>
                <a:lnTo>
                  <a:pt x="578" y="300"/>
                </a:lnTo>
                <a:lnTo>
                  <a:pt x="582" y="302"/>
                </a:lnTo>
                <a:lnTo>
                  <a:pt x="592" y="304"/>
                </a:lnTo>
                <a:lnTo>
                  <a:pt x="598" y="306"/>
                </a:lnTo>
                <a:lnTo>
                  <a:pt x="602" y="308"/>
                </a:lnTo>
                <a:lnTo>
                  <a:pt x="560" y="322"/>
                </a:lnTo>
                <a:lnTo>
                  <a:pt x="516" y="336"/>
                </a:lnTo>
                <a:lnTo>
                  <a:pt x="488" y="344"/>
                </a:lnTo>
                <a:lnTo>
                  <a:pt x="460" y="354"/>
                </a:lnTo>
                <a:lnTo>
                  <a:pt x="448" y="360"/>
                </a:lnTo>
                <a:lnTo>
                  <a:pt x="440" y="364"/>
                </a:lnTo>
                <a:lnTo>
                  <a:pt x="432" y="364"/>
                </a:lnTo>
                <a:lnTo>
                  <a:pt x="432" y="372"/>
                </a:lnTo>
                <a:lnTo>
                  <a:pt x="436" y="380"/>
                </a:lnTo>
                <a:lnTo>
                  <a:pt x="438" y="388"/>
                </a:lnTo>
                <a:lnTo>
                  <a:pt x="438" y="400"/>
                </a:lnTo>
                <a:lnTo>
                  <a:pt x="428" y="398"/>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81" name="Freeform 17">
            <a:extLst>
              <a:ext uri="{FF2B5EF4-FFF2-40B4-BE49-F238E27FC236}">
                <a16:creationId xmlns:a16="http://schemas.microsoft.com/office/drawing/2014/main" xmlns="" id="{89E0EC60-4BDD-F849-93D3-B85564D49641}"/>
              </a:ext>
            </a:extLst>
          </p:cNvPr>
          <p:cNvSpPr>
            <a:spLocks/>
          </p:cNvSpPr>
          <p:nvPr/>
        </p:nvSpPr>
        <p:spPr bwMode="auto">
          <a:xfrm>
            <a:off x="4905254" y="4337414"/>
            <a:ext cx="1042988" cy="1028700"/>
          </a:xfrm>
          <a:custGeom>
            <a:avLst/>
            <a:gdLst>
              <a:gd name="T0" fmla="*/ 2147483647 w 657"/>
              <a:gd name="T1" fmla="*/ 2147483647 h 648"/>
              <a:gd name="T2" fmla="*/ 2147483647 w 657"/>
              <a:gd name="T3" fmla="*/ 2147483647 h 648"/>
              <a:gd name="T4" fmla="*/ 2147483647 w 657"/>
              <a:gd name="T5" fmla="*/ 2147483647 h 648"/>
              <a:gd name="T6" fmla="*/ 2147483647 w 657"/>
              <a:gd name="T7" fmla="*/ 2147483647 h 648"/>
              <a:gd name="T8" fmla="*/ 2147483647 w 657"/>
              <a:gd name="T9" fmla="*/ 2147483647 h 648"/>
              <a:gd name="T10" fmla="*/ 2147483647 w 657"/>
              <a:gd name="T11" fmla="*/ 2147483647 h 648"/>
              <a:gd name="T12" fmla="*/ 2147483647 w 657"/>
              <a:gd name="T13" fmla="*/ 2147483647 h 648"/>
              <a:gd name="T14" fmla="*/ 2147483647 w 657"/>
              <a:gd name="T15" fmla="*/ 2147483647 h 648"/>
              <a:gd name="T16" fmla="*/ 2147483647 w 657"/>
              <a:gd name="T17" fmla="*/ 2147483647 h 648"/>
              <a:gd name="T18" fmla="*/ 2147483647 w 657"/>
              <a:gd name="T19" fmla="*/ 2147483647 h 648"/>
              <a:gd name="T20" fmla="*/ 2147483647 w 657"/>
              <a:gd name="T21" fmla="*/ 2147483647 h 648"/>
              <a:gd name="T22" fmla="*/ 2147483647 w 657"/>
              <a:gd name="T23" fmla="*/ 2147483647 h 648"/>
              <a:gd name="T24" fmla="*/ 2147483647 w 657"/>
              <a:gd name="T25" fmla="*/ 2147483647 h 648"/>
              <a:gd name="T26" fmla="*/ 2147483647 w 657"/>
              <a:gd name="T27" fmla="*/ 2147483647 h 648"/>
              <a:gd name="T28" fmla="*/ 2147483647 w 657"/>
              <a:gd name="T29" fmla="*/ 2147483647 h 648"/>
              <a:gd name="T30" fmla="*/ 2147483647 w 657"/>
              <a:gd name="T31" fmla="*/ 2147483647 h 648"/>
              <a:gd name="T32" fmla="*/ 2147483647 w 657"/>
              <a:gd name="T33" fmla="*/ 2147483647 h 648"/>
              <a:gd name="T34" fmla="*/ 2147483647 w 657"/>
              <a:gd name="T35" fmla="*/ 2147483647 h 648"/>
              <a:gd name="T36" fmla="*/ 2147483647 w 657"/>
              <a:gd name="T37" fmla="*/ 2147483647 h 648"/>
              <a:gd name="T38" fmla="*/ 2147483647 w 657"/>
              <a:gd name="T39" fmla="*/ 2147483647 h 648"/>
              <a:gd name="T40" fmla="*/ 2147483647 w 657"/>
              <a:gd name="T41" fmla="*/ 2147483647 h 648"/>
              <a:gd name="T42" fmla="*/ 2147483647 w 657"/>
              <a:gd name="T43" fmla="*/ 2147483647 h 648"/>
              <a:gd name="T44" fmla="*/ 2147483647 w 657"/>
              <a:gd name="T45" fmla="*/ 2147483647 h 648"/>
              <a:gd name="T46" fmla="*/ 2147483647 w 657"/>
              <a:gd name="T47" fmla="*/ 2147483647 h 648"/>
              <a:gd name="T48" fmla="*/ 2147483647 w 657"/>
              <a:gd name="T49" fmla="*/ 2147483647 h 648"/>
              <a:gd name="T50" fmla="*/ 2147483647 w 657"/>
              <a:gd name="T51" fmla="*/ 2147483647 h 648"/>
              <a:gd name="T52" fmla="*/ 2147483647 w 657"/>
              <a:gd name="T53" fmla="*/ 2147483647 h 648"/>
              <a:gd name="T54" fmla="*/ 2147483647 w 657"/>
              <a:gd name="T55" fmla="*/ 2147483647 h 648"/>
              <a:gd name="T56" fmla="*/ 2147483647 w 657"/>
              <a:gd name="T57" fmla="*/ 2147483647 h 648"/>
              <a:gd name="T58" fmla="*/ 2147483647 w 657"/>
              <a:gd name="T59" fmla="*/ 2147483647 h 648"/>
              <a:gd name="T60" fmla="*/ 2147483647 w 657"/>
              <a:gd name="T61" fmla="*/ 2147483647 h 648"/>
              <a:gd name="T62" fmla="*/ 2147483647 w 657"/>
              <a:gd name="T63" fmla="*/ 2147483647 h 648"/>
              <a:gd name="T64" fmla="*/ 2147483647 w 657"/>
              <a:gd name="T65" fmla="*/ 2147483647 h 648"/>
              <a:gd name="T66" fmla="*/ 2147483647 w 657"/>
              <a:gd name="T67" fmla="*/ 2147483647 h 648"/>
              <a:gd name="T68" fmla="*/ 2147483647 w 657"/>
              <a:gd name="T69" fmla="*/ 2147483647 h 648"/>
              <a:gd name="T70" fmla="*/ 2147483647 w 657"/>
              <a:gd name="T71" fmla="*/ 2147483647 h 648"/>
              <a:gd name="T72" fmla="*/ 2147483647 w 657"/>
              <a:gd name="T73" fmla="*/ 2147483647 h 648"/>
              <a:gd name="T74" fmla="*/ 2147483647 w 657"/>
              <a:gd name="T75" fmla="*/ 2147483647 h 648"/>
              <a:gd name="T76" fmla="*/ 2147483647 w 657"/>
              <a:gd name="T77" fmla="*/ 2147483647 h 648"/>
              <a:gd name="T78" fmla="*/ 2147483647 w 657"/>
              <a:gd name="T79" fmla="*/ 2147483647 h 648"/>
              <a:gd name="T80" fmla="*/ 2147483647 w 657"/>
              <a:gd name="T81" fmla="*/ 2147483647 h 648"/>
              <a:gd name="T82" fmla="*/ 2147483647 w 657"/>
              <a:gd name="T83" fmla="*/ 2147483647 h 648"/>
              <a:gd name="T84" fmla="*/ 2147483647 w 657"/>
              <a:gd name="T85" fmla="*/ 2147483647 h 648"/>
              <a:gd name="T86" fmla="*/ 2147483647 w 657"/>
              <a:gd name="T87" fmla="*/ 2147483647 h 648"/>
              <a:gd name="T88" fmla="*/ 2147483647 w 657"/>
              <a:gd name="T89" fmla="*/ 2147483647 h 648"/>
              <a:gd name="T90" fmla="*/ 2147483647 w 657"/>
              <a:gd name="T91" fmla="*/ 2147483647 h 648"/>
              <a:gd name="T92" fmla="*/ 2147483647 w 657"/>
              <a:gd name="T93" fmla="*/ 2147483647 h 648"/>
              <a:gd name="T94" fmla="*/ 2147483647 w 657"/>
              <a:gd name="T95" fmla="*/ 2147483647 h 6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57"/>
              <a:gd name="T145" fmla="*/ 0 h 648"/>
              <a:gd name="T146" fmla="*/ 657 w 657"/>
              <a:gd name="T147" fmla="*/ 648 h 64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57" h="648">
                <a:moveTo>
                  <a:pt x="28" y="20"/>
                </a:moveTo>
                <a:lnTo>
                  <a:pt x="30" y="16"/>
                </a:lnTo>
                <a:lnTo>
                  <a:pt x="34" y="12"/>
                </a:lnTo>
                <a:lnTo>
                  <a:pt x="38" y="8"/>
                </a:lnTo>
                <a:lnTo>
                  <a:pt x="46" y="4"/>
                </a:lnTo>
                <a:lnTo>
                  <a:pt x="60" y="2"/>
                </a:lnTo>
                <a:lnTo>
                  <a:pt x="74" y="0"/>
                </a:lnTo>
                <a:lnTo>
                  <a:pt x="216" y="0"/>
                </a:lnTo>
                <a:lnTo>
                  <a:pt x="228" y="2"/>
                </a:lnTo>
                <a:lnTo>
                  <a:pt x="238" y="0"/>
                </a:lnTo>
                <a:lnTo>
                  <a:pt x="248" y="0"/>
                </a:lnTo>
                <a:lnTo>
                  <a:pt x="254" y="2"/>
                </a:lnTo>
                <a:lnTo>
                  <a:pt x="258" y="6"/>
                </a:lnTo>
                <a:lnTo>
                  <a:pt x="262" y="14"/>
                </a:lnTo>
                <a:lnTo>
                  <a:pt x="264" y="22"/>
                </a:lnTo>
                <a:lnTo>
                  <a:pt x="264" y="38"/>
                </a:lnTo>
                <a:lnTo>
                  <a:pt x="268" y="50"/>
                </a:lnTo>
                <a:lnTo>
                  <a:pt x="272" y="64"/>
                </a:lnTo>
                <a:lnTo>
                  <a:pt x="279" y="78"/>
                </a:lnTo>
                <a:lnTo>
                  <a:pt x="289" y="90"/>
                </a:lnTo>
                <a:lnTo>
                  <a:pt x="299" y="102"/>
                </a:lnTo>
                <a:lnTo>
                  <a:pt x="309" y="112"/>
                </a:lnTo>
                <a:lnTo>
                  <a:pt x="321" y="118"/>
                </a:lnTo>
                <a:lnTo>
                  <a:pt x="335" y="120"/>
                </a:lnTo>
                <a:lnTo>
                  <a:pt x="347" y="120"/>
                </a:lnTo>
                <a:lnTo>
                  <a:pt x="357" y="118"/>
                </a:lnTo>
                <a:lnTo>
                  <a:pt x="367" y="116"/>
                </a:lnTo>
                <a:lnTo>
                  <a:pt x="379" y="114"/>
                </a:lnTo>
                <a:lnTo>
                  <a:pt x="395" y="114"/>
                </a:lnTo>
                <a:lnTo>
                  <a:pt x="405" y="110"/>
                </a:lnTo>
                <a:lnTo>
                  <a:pt x="411" y="104"/>
                </a:lnTo>
                <a:lnTo>
                  <a:pt x="417" y="92"/>
                </a:lnTo>
                <a:lnTo>
                  <a:pt x="419" y="88"/>
                </a:lnTo>
                <a:lnTo>
                  <a:pt x="419" y="82"/>
                </a:lnTo>
                <a:lnTo>
                  <a:pt x="417" y="72"/>
                </a:lnTo>
                <a:lnTo>
                  <a:pt x="419" y="66"/>
                </a:lnTo>
                <a:lnTo>
                  <a:pt x="421" y="64"/>
                </a:lnTo>
                <a:lnTo>
                  <a:pt x="425" y="62"/>
                </a:lnTo>
                <a:lnTo>
                  <a:pt x="433" y="60"/>
                </a:lnTo>
                <a:lnTo>
                  <a:pt x="443" y="62"/>
                </a:lnTo>
                <a:lnTo>
                  <a:pt x="453" y="62"/>
                </a:lnTo>
                <a:lnTo>
                  <a:pt x="461" y="64"/>
                </a:lnTo>
                <a:lnTo>
                  <a:pt x="471" y="64"/>
                </a:lnTo>
                <a:lnTo>
                  <a:pt x="471" y="76"/>
                </a:lnTo>
                <a:lnTo>
                  <a:pt x="543" y="76"/>
                </a:lnTo>
                <a:lnTo>
                  <a:pt x="543" y="196"/>
                </a:lnTo>
                <a:lnTo>
                  <a:pt x="545" y="204"/>
                </a:lnTo>
                <a:lnTo>
                  <a:pt x="549" y="212"/>
                </a:lnTo>
                <a:lnTo>
                  <a:pt x="555" y="218"/>
                </a:lnTo>
                <a:lnTo>
                  <a:pt x="561" y="220"/>
                </a:lnTo>
                <a:lnTo>
                  <a:pt x="563" y="230"/>
                </a:lnTo>
                <a:lnTo>
                  <a:pt x="565" y="236"/>
                </a:lnTo>
                <a:lnTo>
                  <a:pt x="569" y="242"/>
                </a:lnTo>
                <a:lnTo>
                  <a:pt x="571" y="250"/>
                </a:lnTo>
                <a:lnTo>
                  <a:pt x="569" y="260"/>
                </a:lnTo>
                <a:lnTo>
                  <a:pt x="565" y="268"/>
                </a:lnTo>
                <a:lnTo>
                  <a:pt x="563" y="276"/>
                </a:lnTo>
                <a:lnTo>
                  <a:pt x="561" y="284"/>
                </a:lnTo>
                <a:lnTo>
                  <a:pt x="561" y="286"/>
                </a:lnTo>
                <a:lnTo>
                  <a:pt x="563" y="288"/>
                </a:lnTo>
                <a:lnTo>
                  <a:pt x="569" y="290"/>
                </a:lnTo>
                <a:lnTo>
                  <a:pt x="579" y="288"/>
                </a:lnTo>
                <a:lnTo>
                  <a:pt x="595" y="284"/>
                </a:lnTo>
                <a:lnTo>
                  <a:pt x="611" y="280"/>
                </a:lnTo>
                <a:lnTo>
                  <a:pt x="623" y="278"/>
                </a:lnTo>
                <a:lnTo>
                  <a:pt x="641" y="280"/>
                </a:lnTo>
                <a:lnTo>
                  <a:pt x="649" y="280"/>
                </a:lnTo>
                <a:lnTo>
                  <a:pt x="657" y="278"/>
                </a:lnTo>
                <a:lnTo>
                  <a:pt x="657" y="346"/>
                </a:lnTo>
                <a:lnTo>
                  <a:pt x="655" y="360"/>
                </a:lnTo>
                <a:lnTo>
                  <a:pt x="653" y="368"/>
                </a:lnTo>
                <a:lnTo>
                  <a:pt x="647" y="374"/>
                </a:lnTo>
                <a:lnTo>
                  <a:pt x="639" y="378"/>
                </a:lnTo>
                <a:lnTo>
                  <a:pt x="619" y="382"/>
                </a:lnTo>
                <a:lnTo>
                  <a:pt x="609" y="384"/>
                </a:lnTo>
                <a:lnTo>
                  <a:pt x="597" y="388"/>
                </a:lnTo>
                <a:lnTo>
                  <a:pt x="545" y="388"/>
                </a:lnTo>
                <a:lnTo>
                  <a:pt x="545" y="554"/>
                </a:lnTo>
                <a:lnTo>
                  <a:pt x="613" y="632"/>
                </a:lnTo>
                <a:lnTo>
                  <a:pt x="553" y="642"/>
                </a:lnTo>
                <a:lnTo>
                  <a:pt x="523" y="646"/>
                </a:lnTo>
                <a:lnTo>
                  <a:pt x="489" y="648"/>
                </a:lnTo>
                <a:lnTo>
                  <a:pt x="457" y="648"/>
                </a:lnTo>
                <a:lnTo>
                  <a:pt x="425" y="646"/>
                </a:lnTo>
                <a:lnTo>
                  <a:pt x="393" y="642"/>
                </a:lnTo>
                <a:lnTo>
                  <a:pt x="379" y="638"/>
                </a:lnTo>
                <a:lnTo>
                  <a:pt x="367" y="634"/>
                </a:lnTo>
                <a:lnTo>
                  <a:pt x="361" y="632"/>
                </a:lnTo>
                <a:lnTo>
                  <a:pt x="357" y="626"/>
                </a:lnTo>
                <a:lnTo>
                  <a:pt x="353" y="622"/>
                </a:lnTo>
                <a:lnTo>
                  <a:pt x="349" y="620"/>
                </a:lnTo>
                <a:lnTo>
                  <a:pt x="118" y="620"/>
                </a:lnTo>
                <a:lnTo>
                  <a:pt x="110" y="612"/>
                </a:lnTo>
                <a:lnTo>
                  <a:pt x="102" y="606"/>
                </a:lnTo>
                <a:lnTo>
                  <a:pt x="92" y="602"/>
                </a:lnTo>
                <a:lnTo>
                  <a:pt x="78" y="600"/>
                </a:lnTo>
                <a:lnTo>
                  <a:pt x="66" y="602"/>
                </a:lnTo>
                <a:lnTo>
                  <a:pt x="56" y="604"/>
                </a:lnTo>
                <a:lnTo>
                  <a:pt x="48" y="608"/>
                </a:lnTo>
                <a:lnTo>
                  <a:pt x="38" y="608"/>
                </a:lnTo>
                <a:lnTo>
                  <a:pt x="20" y="608"/>
                </a:lnTo>
                <a:lnTo>
                  <a:pt x="12" y="608"/>
                </a:lnTo>
                <a:lnTo>
                  <a:pt x="0" y="608"/>
                </a:lnTo>
                <a:lnTo>
                  <a:pt x="4" y="592"/>
                </a:lnTo>
                <a:lnTo>
                  <a:pt x="4" y="574"/>
                </a:lnTo>
                <a:lnTo>
                  <a:pt x="4" y="546"/>
                </a:lnTo>
                <a:lnTo>
                  <a:pt x="6" y="536"/>
                </a:lnTo>
                <a:lnTo>
                  <a:pt x="10" y="524"/>
                </a:lnTo>
                <a:lnTo>
                  <a:pt x="20" y="498"/>
                </a:lnTo>
                <a:lnTo>
                  <a:pt x="24" y="484"/>
                </a:lnTo>
                <a:lnTo>
                  <a:pt x="26" y="470"/>
                </a:lnTo>
                <a:lnTo>
                  <a:pt x="32" y="442"/>
                </a:lnTo>
                <a:lnTo>
                  <a:pt x="34" y="430"/>
                </a:lnTo>
                <a:lnTo>
                  <a:pt x="38" y="416"/>
                </a:lnTo>
                <a:lnTo>
                  <a:pt x="44" y="402"/>
                </a:lnTo>
                <a:lnTo>
                  <a:pt x="52" y="390"/>
                </a:lnTo>
                <a:lnTo>
                  <a:pt x="72" y="370"/>
                </a:lnTo>
                <a:lnTo>
                  <a:pt x="90" y="348"/>
                </a:lnTo>
                <a:lnTo>
                  <a:pt x="100" y="334"/>
                </a:lnTo>
                <a:lnTo>
                  <a:pt x="106" y="320"/>
                </a:lnTo>
                <a:lnTo>
                  <a:pt x="110" y="304"/>
                </a:lnTo>
                <a:lnTo>
                  <a:pt x="112" y="286"/>
                </a:lnTo>
                <a:lnTo>
                  <a:pt x="110" y="270"/>
                </a:lnTo>
                <a:lnTo>
                  <a:pt x="106" y="256"/>
                </a:lnTo>
                <a:lnTo>
                  <a:pt x="100" y="244"/>
                </a:lnTo>
                <a:lnTo>
                  <a:pt x="92" y="232"/>
                </a:lnTo>
                <a:lnTo>
                  <a:pt x="84" y="220"/>
                </a:lnTo>
                <a:lnTo>
                  <a:pt x="78" y="208"/>
                </a:lnTo>
                <a:lnTo>
                  <a:pt x="74" y="196"/>
                </a:lnTo>
                <a:lnTo>
                  <a:pt x="72" y="180"/>
                </a:lnTo>
                <a:lnTo>
                  <a:pt x="72" y="176"/>
                </a:lnTo>
                <a:lnTo>
                  <a:pt x="76" y="170"/>
                </a:lnTo>
                <a:lnTo>
                  <a:pt x="82" y="160"/>
                </a:lnTo>
                <a:lnTo>
                  <a:pt x="86" y="152"/>
                </a:lnTo>
                <a:lnTo>
                  <a:pt x="88" y="146"/>
                </a:lnTo>
                <a:lnTo>
                  <a:pt x="88" y="140"/>
                </a:lnTo>
                <a:lnTo>
                  <a:pt x="86" y="128"/>
                </a:lnTo>
                <a:lnTo>
                  <a:pt x="80" y="116"/>
                </a:lnTo>
                <a:lnTo>
                  <a:pt x="68" y="90"/>
                </a:lnTo>
                <a:lnTo>
                  <a:pt x="54" y="64"/>
                </a:lnTo>
                <a:lnTo>
                  <a:pt x="48" y="48"/>
                </a:lnTo>
                <a:lnTo>
                  <a:pt x="42" y="32"/>
                </a:lnTo>
                <a:lnTo>
                  <a:pt x="30" y="22"/>
                </a:lnTo>
                <a:lnTo>
                  <a:pt x="28" y="20"/>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82" name="Freeform 18">
            <a:extLst>
              <a:ext uri="{FF2B5EF4-FFF2-40B4-BE49-F238E27FC236}">
                <a16:creationId xmlns:a16="http://schemas.microsoft.com/office/drawing/2014/main" xmlns="" id="{7804CA9B-CF62-A646-AEFA-EDB6F7584E87}"/>
              </a:ext>
            </a:extLst>
          </p:cNvPr>
          <p:cNvSpPr>
            <a:spLocks/>
          </p:cNvSpPr>
          <p:nvPr/>
        </p:nvSpPr>
        <p:spPr bwMode="auto">
          <a:xfrm>
            <a:off x="6383217" y="4029440"/>
            <a:ext cx="158750" cy="180975"/>
          </a:xfrm>
          <a:custGeom>
            <a:avLst/>
            <a:gdLst>
              <a:gd name="T0" fmla="*/ 2147483647 w 100"/>
              <a:gd name="T1" fmla="*/ 2147483647 h 114"/>
              <a:gd name="T2" fmla="*/ 2147483647 w 100"/>
              <a:gd name="T3" fmla="*/ 2147483647 h 114"/>
              <a:gd name="T4" fmla="*/ 2147483647 w 100"/>
              <a:gd name="T5" fmla="*/ 2147483647 h 114"/>
              <a:gd name="T6" fmla="*/ 2147483647 w 100"/>
              <a:gd name="T7" fmla="*/ 2147483647 h 114"/>
              <a:gd name="T8" fmla="*/ 2147483647 w 100"/>
              <a:gd name="T9" fmla="*/ 2147483647 h 114"/>
              <a:gd name="T10" fmla="*/ 2147483647 w 100"/>
              <a:gd name="T11" fmla="*/ 2147483647 h 114"/>
              <a:gd name="T12" fmla="*/ 2147483647 w 100"/>
              <a:gd name="T13" fmla="*/ 2147483647 h 114"/>
              <a:gd name="T14" fmla="*/ 2147483647 w 100"/>
              <a:gd name="T15" fmla="*/ 2147483647 h 114"/>
              <a:gd name="T16" fmla="*/ 0 w 100"/>
              <a:gd name="T17" fmla="*/ 2147483647 h 114"/>
              <a:gd name="T18" fmla="*/ 0 w 100"/>
              <a:gd name="T19" fmla="*/ 2147483647 h 114"/>
              <a:gd name="T20" fmla="*/ 0 w 100"/>
              <a:gd name="T21" fmla="*/ 2147483647 h 114"/>
              <a:gd name="T22" fmla="*/ 2147483647 w 100"/>
              <a:gd name="T23" fmla="*/ 2147483647 h 114"/>
              <a:gd name="T24" fmla="*/ 2147483647 w 100"/>
              <a:gd name="T25" fmla="*/ 2147483647 h 114"/>
              <a:gd name="T26" fmla="*/ 2147483647 w 100"/>
              <a:gd name="T27" fmla="*/ 2147483647 h 114"/>
              <a:gd name="T28" fmla="*/ 2147483647 w 100"/>
              <a:gd name="T29" fmla="*/ 2147483647 h 114"/>
              <a:gd name="T30" fmla="*/ 2147483647 w 100"/>
              <a:gd name="T31" fmla="*/ 2147483647 h 114"/>
              <a:gd name="T32" fmla="*/ 2147483647 w 100"/>
              <a:gd name="T33" fmla="*/ 2147483647 h 114"/>
              <a:gd name="T34" fmla="*/ 2147483647 w 100"/>
              <a:gd name="T35" fmla="*/ 2147483647 h 114"/>
              <a:gd name="T36" fmla="*/ 2147483647 w 100"/>
              <a:gd name="T37" fmla="*/ 2147483647 h 114"/>
              <a:gd name="T38" fmla="*/ 2147483647 w 100"/>
              <a:gd name="T39" fmla="*/ 2147483647 h 114"/>
              <a:gd name="T40" fmla="*/ 2147483647 w 100"/>
              <a:gd name="T41" fmla="*/ 2147483647 h 114"/>
              <a:gd name="T42" fmla="*/ 2147483647 w 100"/>
              <a:gd name="T43" fmla="*/ 2147483647 h 114"/>
              <a:gd name="T44" fmla="*/ 2147483647 w 100"/>
              <a:gd name="T45" fmla="*/ 2147483647 h 114"/>
              <a:gd name="T46" fmla="*/ 2147483647 w 100"/>
              <a:gd name="T47" fmla="*/ 2147483647 h 114"/>
              <a:gd name="T48" fmla="*/ 2147483647 w 100"/>
              <a:gd name="T49" fmla="*/ 0 h 114"/>
              <a:gd name="T50" fmla="*/ 2147483647 w 100"/>
              <a:gd name="T51" fmla="*/ 2147483647 h 114"/>
              <a:gd name="T52" fmla="*/ 2147483647 w 100"/>
              <a:gd name="T53" fmla="*/ 2147483647 h 114"/>
              <a:gd name="T54" fmla="*/ 2147483647 w 100"/>
              <a:gd name="T55" fmla="*/ 2147483647 h 114"/>
              <a:gd name="T56" fmla="*/ 2147483647 w 100"/>
              <a:gd name="T57" fmla="*/ 2147483647 h 114"/>
              <a:gd name="T58" fmla="*/ 2147483647 w 100"/>
              <a:gd name="T59" fmla="*/ 2147483647 h 114"/>
              <a:gd name="T60" fmla="*/ 2147483647 w 100"/>
              <a:gd name="T61" fmla="*/ 2147483647 h 114"/>
              <a:gd name="T62" fmla="*/ 2147483647 w 100"/>
              <a:gd name="T63" fmla="*/ 2147483647 h 114"/>
              <a:gd name="T64" fmla="*/ 2147483647 w 100"/>
              <a:gd name="T65" fmla="*/ 2147483647 h 114"/>
              <a:gd name="T66" fmla="*/ 2147483647 w 100"/>
              <a:gd name="T67" fmla="*/ 2147483647 h 114"/>
              <a:gd name="T68" fmla="*/ 2147483647 w 100"/>
              <a:gd name="T69" fmla="*/ 2147483647 h 114"/>
              <a:gd name="T70" fmla="*/ 2147483647 w 100"/>
              <a:gd name="T71" fmla="*/ 2147483647 h 114"/>
              <a:gd name="T72" fmla="*/ 2147483647 w 100"/>
              <a:gd name="T73" fmla="*/ 2147483647 h 114"/>
              <a:gd name="T74" fmla="*/ 2147483647 w 100"/>
              <a:gd name="T75" fmla="*/ 2147483647 h 114"/>
              <a:gd name="T76" fmla="*/ 2147483647 w 100"/>
              <a:gd name="T77" fmla="*/ 2147483647 h 114"/>
              <a:gd name="T78" fmla="*/ 2147483647 w 100"/>
              <a:gd name="T79" fmla="*/ 2147483647 h 114"/>
              <a:gd name="T80" fmla="*/ 2147483647 w 100"/>
              <a:gd name="T81" fmla="*/ 2147483647 h 114"/>
              <a:gd name="T82" fmla="*/ 2147483647 w 100"/>
              <a:gd name="T83" fmla="*/ 2147483647 h 114"/>
              <a:gd name="T84" fmla="*/ 2147483647 w 100"/>
              <a:gd name="T85" fmla="*/ 2147483647 h 114"/>
              <a:gd name="T86" fmla="*/ 2147483647 w 100"/>
              <a:gd name="T87" fmla="*/ 2147483647 h 114"/>
              <a:gd name="T88" fmla="*/ 2147483647 w 100"/>
              <a:gd name="T89" fmla="*/ 2147483647 h 114"/>
              <a:gd name="T90" fmla="*/ 2147483647 w 100"/>
              <a:gd name="T91" fmla="*/ 2147483647 h 114"/>
              <a:gd name="T92" fmla="*/ 2147483647 w 100"/>
              <a:gd name="T93" fmla="*/ 2147483647 h 114"/>
              <a:gd name="T94" fmla="*/ 2147483647 w 100"/>
              <a:gd name="T95" fmla="*/ 2147483647 h 114"/>
              <a:gd name="T96" fmla="*/ 2147483647 w 100"/>
              <a:gd name="T97" fmla="*/ 2147483647 h 114"/>
              <a:gd name="T98" fmla="*/ 2147483647 w 100"/>
              <a:gd name="T99" fmla="*/ 2147483647 h 114"/>
              <a:gd name="T100" fmla="*/ 2147483647 w 100"/>
              <a:gd name="T101" fmla="*/ 2147483647 h 114"/>
              <a:gd name="T102" fmla="*/ 2147483647 w 100"/>
              <a:gd name="T103" fmla="*/ 2147483647 h 114"/>
              <a:gd name="T104" fmla="*/ 2147483647 w 100"/>
              <a:gd name="T105" fmla="*/ 2147483647 h 114"/>
              <a:gd name="T106" fmla="*/ 2147483647 w 100"/>
              <a:gd name="T107" fmla="*/ 2147483647 h 114"/>
              <a:gd name="T108" fmla="*/ 2147483647 w 100"/>
              <a:gd name="T109" fmla="*/ 2147483647 h 114"/>
              <a:gd name="T110" fmla="*/ 2147483647 w 100"/>
              <a:gd name="T111" fmla="*/ 2147483647 h 114"/>
              <a:gd name="T112" fmla="*/ 2147483647 w 100"/>
              <a:gd name="T113" fmla="*/ 2147483647 h 11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00"/>
              <a:gd name="T172" fmla="*/ 0 h 114"/>
              <a:gd name="T173" fmla="*/ 100 w 100"/>
              <a:gd name="T174" fmla="*/ 114 h 11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00" h="114">
                <a:moveTo>
                  <a:pt x="14" y="86"/>
                </a:moveTo>
                <a:lnTo>
                  <a:pt x="12" y="78"/>
                </a:lnTo>
                <a:lnTo>
                  <a:pt x="10" y="70"/>
                </a:lnTo>
                <a:lnTo>
                  <a:pt x="12" y="56"/>
                </a:lnTo>
                <a:lnTo>
                  <a:pt x="12" y="50"/>
                </a:lnTo>
                <a:lnTo>
                  <a:pt x="10" y="42"/>
                </a:lnTo>
                <a:lnTo>
                  <a:pt x="8" y="38"/>
                </a:lnTo>
                <a:lnTo>
                  <a:pt x="4" y="34"/>
                </a:lnTo>
                <a:lnTo>
                  <a:pt x="0" y="30"/>
                </a:lnTo>
                <a:lnTo>
                  <a:pt x="0" y="24"/>
                </a:lnTo>
                <a:lnTo>
                  <a:pt x="0" y="22"/>
                </a:lnTo>
                <a:lnTo>
                  <a:pt x="2" y="18"/>
                </a:lnTo>
                <a:lnTo>
                  <a:pt x="8" y="16"/>
                </a:lnTo>
                <a:lnTo>
                  <a:pt x="14" y="18"/>
                </a:lnTo>
                <a:lnTo>
                  <a:pt x="20" y="22"/>
                </a:lnTo>
                <a:lnTo>
                  <a:pt x="24" y="26"/>
                </a:lnTo>
                <a:lnTo>
                  <a:pt x="30" y="28"/>
                </a:lnTo>
                <a:lnTo>
                  <a:pt x="38" y="26"/>
                </a:lnTo>
                <a:lnTo>
                  <a:pt x="44" y="24"/>
                </a:lnTo>
                <a:lnTo>
                  <a:pt x="48" y="18"/>
                </a:lnTo>
                <a:lnTo>
                  <a:pt x="52" y="14"/>
                </a:lnTo>
                <a:lnTo>
                  <a:pt x="54" y="8"/>
                </a:lnTo>
                <a:lnTo>
                  <a:pt x="58" y="4"/>
                </a:lnTo>
                <a:lnTo>
                  <a:pt x="64" y="2"/>
                </a:lnTo>
                <a:lnTo>
                  <a:pt x="72" y="0"/>
                </a:lnTo>
                <a:lnTo>
                  <a:pt x="78" y="2"/>
                </a:lnTo>
                <a:lnTo>
                  <a:pt x="82" y="6"/>
                </a:lnTo>
                <a:lnTo>
                  <a:pt x="84" y="12"/>
                </a:lnTo>
                <a:lnTo>
                  <a:pt x="84" y="18"/>
                </a:lnTo>
                <a:lnTo>
                  <a:pt x="84" y="24"/>
                </a:lnTo>
                <a:lnTo>
                  <a:pt x="86" y="30"/>
                </a:lnTo>
                <a:lnTo>
                  <a:pt x="90" y="34"/>
                </a:lnTo>
                <a:lnTo>
                  <a:pt x="98" y="36"/>
                </a:lnTo>
                <a:lnTo>
                  <a:pt x="98" y="40"/>
                </a:lnTo>
                <a:lnTo>
                  <a:pt x="96" y="36"/>
                </a:lnTo>
                <a:lnTo>
                  <a:pt x="98" y="40"/>
                </a:lnTo>
                <a:lnTo>
                  <a:pt x="100" y="42"/>
                </a:lnTo>
                <a:lnTo>
                  <a:pt x="98" y="48"/>
                </a:lnTo>
                <a:lnTo>
                  <a:pt x="96" y="52"/>
                </a:lnTo>
                <a:lnTo>
                  <a:pt x="86" y="62"/>
                </a:lnTo>
                <a:lnTo>
                  <a:pt x="76" y="70"/>
                </a:lnTo>
                <a:lnTo>
                  <a:pt x="72" y="76"/>
                </a:lnTo>
                <a:lnTo>
                  <a:pt x="70" y="80"/>
                </a:lnTo>
                <a:lnTo>
                  <a:pt x="66" y="90"/>
                </a:lnTo>
                <a:lnTo>
                  <a:pt x="60" y="102"/>
                </a:lnTo>
                <a:lnTo>
                  <a:pt x="50" y="110"/>
                </a:lnTo>
                <a:lnTo>
                  <a:pt x="46" y="114"/>
                </a:lnTo>
                <a:lnTo>
                  <a:pt x="40" y="114"/>
                </a:lnTo>
                <a:lnTo>
                  <a:pt x="32" y="114"/>
                </a:lnTo>
                <a:lnTo>
                  <a:pt x="28" y="102"/>
                </a:lnTo>
                <a:lnTo>
                  <a:pt x="24" y="96"/>
                </a:lnTo>
                <a:lnTo>
                  <a:pt x="18" y="92"/>
                </a:lnTo>
                <a:lnTo>
                  <a:pt x="16" y="88"/>
                </a:lnTo>
                <a:lnTo>
                  <a:pt x="12" y="82"/>
                </a:lnTo>
                <a:lnTo>
                  <a:pt x="6" y="82"/>
                </a:lnTo>
                <a:lnTo>
                  <a:pt x="6" y="84"/>
                </a:lnTo>
                <a:lnTo>
                  <a:pt x="14" y="86"/>
                </a:lnTo>
                <a:close/>
              </a:path>
            </a:pathLst>
          </a:custGeom>
          <a:solidFill>
            <a:srgbClr val="92D050"/>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83" name="Freeform 19">
            <a:extLst>
              <a:ext uri="{FF2B5EF4-FFF2-40B4-BE49-F238E27FC236}">
                <a16:creationId xmlns:a16="http://schemas.microsoft.com/office/drawing/2014/main" xmlns="" id="{D5CA5E33-C0D0-A640-942A-67CD08C47B4D}"/>
              </a:ext>
            </a:extLst>
          </p:cNvPr>
          <p:cNvSpPr>
            <a:spLocks/>
          </p:cNvSpPr>
          <p:nvPr/>
        </p:nvSpPr>
        <p:spPr bwMode="auto">
          <a:xfrm>
            <a:off x="4946529" y="3373802"/>
            <a:ext cx="1614488" cy="1604962"/>
          </a:xfrm>
          <a:custGeom>
            <a:avLst/>
            <a:gdLst>
              <a:gd name="T0" fmla="*/ 2147483647 w 1017"/>
              <a:gd name="T1" fmla="*/ 2147483647 h 1011"/>
              <a:gd name="T2" fmla="*/ 2147483647 w 1017"/>
              <a:gd name="T3" fmla="*/ 2147483647 h 1011"/>
              <a:gd name="T4" fmla="*/ 2147483647 w 1017"/>
              <a:gd name="T5" fmla="*/ 2147483647 h 1011"/>
              <a:gd name="T6" fmla="*/ 2147483647 w 1017"/>
              <a:gd name="T7" fmla="*/ 2147483647 h 1011"/>
              <a:gd name="T8" fmla="*/ 2147483647 w 1017"/>
              <a:gd name="T9" fmla="*/ 2147483647 h 1011"/>
              <a:gd name="T10" fmla="*/ 2147483647 w 1017"/>
              <a:gd name="T11" fmla="*/ 2147483647 h 1011"/>
              <a:gd name="T12" fmla="*/ 2147483647 w 1017"/>
              <a:gd name="T13" fmla="*/ 2147483647 h 1011"/>
              <a:gd name="T14" fmla="*/ 2147483647 w 1017"/>
              <a:gd name="T15" fmla="*/ 2147483647 h 1011"/>
              <a:gd name="T16" fmla="*/ 2147483647 w 1017"/>
              <a:gd name="T17" fmla="*/ 2147483647 h 1011"/>
              <a:gd name="T18" fmla="*/ 2147483647 w 1017"/>
              <a:gd name="T19" fmla="*/ 2147483647 h 1011"/>
              <a:gd name="T20" fmla="*/ 2147483647 w 1017"/>
              <a:gd name="T21" fmla="*/ 2147483647 h 1011"/>
              <a:gd name="T22" fmla="*/ 2147483647 w 1017"/>
              <a:gd name="T23" fmla="*/ 2147483647 h 1011"/>
              <a:gd name="T24" fmla="*/ 2147483647 w 1017"/>
              <a:gd name="T25" fmla="*/ 2147483647 h 1011"/>
              <a:gd name="T26" fmla="*/ 2147483647 w 1017"/>
              <a:gd name="T27" fmla="*/ 2147483647 h 1011"/>
              <a:gd name="T28" fmla="*/ 2147483647 w 1017"/>
              <a:gd name="T29" fmla="*/ 2147483647 h 1011"/>
              <a:gd name="T30" fmla="*/ 2147483647 w 1017"/>
              <a:gd name="T31" fmla="*/ 2147483647 h 1011"/>
              <a:gd name="T32" fmla="*/ 2147483647 w 1017"/>
              <a:gd name="T33" fmla="*/ 2147483647 h 1011"/>
              <a:gd name="T34" fmla="*/ 2147483647 w 1017"/>
              <a:gd name="T35" fmla="*/ 2147483647 h 1011"/>
              <a:gd name="T36" fmla="*/ 2147483647 w 1017"/>
              <a:gd name="T37" fmla="*/ 2147483647 h 1011"/>
              <a:gd name="T38" fmla="*/ 2147483647 w 1017"/>
              <a:gd name="T39" fmla="*/ 2147483647 h 1011"/>
              <a:gd name="T40" fmla="*/ 2147483647 w 1017"/>
              <a:gd name="T41" fmla="*/ 2147483647 h 1011"/>
              <a:gd name="T42" fmla="*/ 2147483647 w 1017"/>
              <a:gd name="T43" fmla="*/ 2147483647 h 1011"/>
              <a:gd name="T44" fmla="*/ 2147483647 w 1017"/>
              <a:gd name="T45" fmla="*/ 2147483647 h 1011"/>
              <a:gd name="T46" fmla="*/ 2147483647 w 1017"/>
              <a:gd name="T47" fmla="*/ 2147483647 h 1011"/>
              <a:gd name="T48" fmla="*/ 2147483647 w 1017"/>
              <a:gd name="T49" fmla="*/ 2147483647 h 1011"/>
              <a:gd name="T50" fmla="*/ 2147483647 w 1017"/>
              <a:gd name="T51" fmla="*/ 2147483647 h 1011"/>
              <a:gd name="T52" fmla="*/ 2147483647 w 1017"/>
              <a:gd name="T53" fmla="*/ 2147483647 h 1011"/>
              <a:gd name="T54" fmla="*/ 2147483647 w 1017"/>
              <a:gd name="T55" fmla="*/ 2147483647 h 1011"/>
              <a:gd name="T56" fmla="*/ 2147483647 w 1017"/>
              <a:gd name="T57" fmla="*/ 2147483647 h 1011"/>
              <a:gd name="T58" fmla="*/ 2147483647 w 1017"/>
              <a:gd name="T59" fmla="*/ 2147483647 h 1011"/>
              <a:gd name="T60" fmla="*/ 2147483647 w 1017"/>
              <a:gd name="T61" fmla="*/ 2147483647 h 1011"/>
              <a:gd name="T62" fmla="*/ 2147483647 w 1017"/>
              <a:gd name="T63" fmla="*/ 2147483647 h 1011"/>
              <a:gd name="T64" fmla="*/ 2147483647 w 1017"/>
              <a:gd name="T65" fmla="*/ 2147483647 h 1011"/>
              <a:gd name="T66" fmla="*/ 2147483647 w 1017"/>
              <a:gd name="T67" fmla="*/ 2147483647 h 1011"/>
              <a:gd name="T68" fmla="*/ 2147483647 w 1017"/>
              <a:gd name="T69" fmla="*/ 2147483647 h 1011"/>
              <a:gd name="T70" fmla="*/ 2147483647 w 1017"/>
              <a:gd name="T71" fmla="*/ 2147483647 h 1011"/>
              <a:gd name="T72" fmla="*/ 2147483647 w 1017"/>
              <a:gd name="T73" fmla="*/ 2147483647 h 1011"/>
              <a:gd name="T74" fmla="*/ 2147483647 w 1017"/>
              <a:gd name="T75" fmla="*/ 2147483647 h 1011"/>
              <a:gd name="T76" fmla="*/ 2147483647 w 1017"/>
              <a:gd name="T77" fmla="*/ 2147483647 h 1011"/>
              <a:gd name="T78" fmla="*/ 2147483647 w 1017"/>
              <a:gd name="T79" fmla="*/ 2147483647 h 1011"/>
              <a:gd name="T80" fmla="*/ 2147483647 w 1017"/>
              <a:gd name="T81" fmla="*/ 2147483647 h 1011"/>
              <a:gd name="T82" fmla="*/ 2147483647 w 1017"/>
              <a:gd name="T83" fmla="*/ 2147483647 h 1011"/>
              <a:gd name="T84" fmla="*/ 2147483647 w 1017"/>
              <a:gd name="T85" fmla="*/ 2147483647 h 1011"/>
              <a:gd name="T86" fmla="*/ 2147483647 w 1017"/>
              <a:gd name="T87" fmla="*/ 2147483647 h 1011"/>
              <a:gd name="T88" fmla="*/ 2147483647 w 1017"/>
              <a:gd name="T89" fmla="*/ 2147483647 h 1011"/>
              <a:gd name="T90" fmla="*/ 2147483647 w 1017"/>
              <a:gd name="T91" fmla="*/ 2147483647 h 1011"/>
              <a:gd name="T92" fmla="*/ 2147483647 w 1017"/>
              <a:gd name="T93" fmla="*/ 2147483647 h 1011"/>
              <a:gd name="T94" fmla="*/ 2147483647 w 1017"/>
              <a:gd name="T95" fmla="*/ 2147483647 h 1011"/>
              <a:gd name="T96" fmla="*/ 2147483647 w 1017"/>
              <a:gd name="T97" fmla="*/ 2147483647 h 1011"/>
              <a:gd name="T98" fmla="*/ 2147483647 w 1017"/>
              <a:gd name="T99" fmla="*/ 2147483647 h 1011"/>
              <a:gd name="T100" fmla="*/ 2147483647 w 1017"/>
              <a:gd name="T101" fmla="*/ 2147483647 h 1011"/>
              <a:gd name="T102" fmla="*/ 2147483647 w 1017"/>
              <a:gd name="T103" fmla="*/ 2147483647 h 1011"/>
              <a:gd name="T104" fmla="*/ 2147483647 w 1017"/>
              <a:gd name="T105" fmla="*/ 2147483647 h 1011"/>
              <a:gd name="T106" fmla="*/ 2147483647 w 1017"/>
              <a:gd name="T107" fmla="*/ 2147483647 h 1011"/>
              <a:gd name="T108" fmla="*/ 2147483647 w 1017"/>
              <a:gd name="T109" fmla="*/ 2147483647 h 101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17"/>
              <a:gd name="T166" fmla="*/ 0 h 1011"/>
              <a:gd name="T167" fmla="*/ 1017 w 1017"/>
              <a:gd name="T168" fmla="*/ 1011 h 101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17" h="1011">
                <a:moveTo>
                  <a:pt x="317" y="176"/>
                </a:moveTo>
                <a:lnTo>
                  <a:pt x="323" y="164"/>
                </a:lnTo>
                <a:lnTo>
                  <a:pt x="331" y="154"/>
                </a:lnTo>
                <a:lnTo>
                  <a:pt x="339" y="144"/>
                </a:lnTo>
                <a:lnTo>
                  <a:pt x="345" y="132"/>
                </a:lnTo>
                <a:lnTo>
                  <a:pt x="347" y="118"/>
                </a:lnTo>
                <a:lnTo>
                  <a:pt x="347" y="104"/>
                </a:lnTo>
                <a:lnTo>
                  <a:pt x="345" y="76"/>
                </a:lnTo>
                <a:lnTo>
                  <a:pt x="345" y="66"/>
                </a:lnTo>
                <a:lnTo>
                  <a:pt x="349" y="54"/>
                </a:lnTo>
                <a:lnTo>
                  <a:pt x="355" y="42"/>
                </a:lnTo>
                <a:lnTo>
                  <a:pt x="361" y="32"/>
                </a:lnTo>
                <a:lnTo>
                  <a:pt x="369" y="22"/>
                </a:lnTo>
                <a:lnTo>
                  <a:pt x="377" y="14"/>
                </a:lnTo>
                <a:lnTo>
                  <a:pt x="387" y="10"/>
                </a:lnTo>
                <a:lnTo>
                  <a:pt x="397" y="8"/>
                </a:lnTo>
                <a:lnTo>
                  <a:pt x="405" y="10"/>
                </a:lnTo>
                <a:lnTo>
                  <a:pt x="411" y="12"/>
                </a:lnTo>
                <a:lnTo>
                  <a:pt x="417" y="18"/>
                </a:lnTo>
                <a:lnTo>
                  <a:pt x="423" y="24"/>
                </a:lnTo>
                <a:lnTo>
                  <a:pt x="431" y="36"/>
                </a:lnTo>
                <a:lnTo>
                  <a:pt x="441" y="44"/>
                </a:lnTo>
                <a:lnTo>
                  <a:pt x="451" y="48"/>
                </a:lnTo>
                <a:lnTo>
                  <a:pt x="461" y="52"/>
                </a:lnTo>
                <a:lnTo>
                  <a:pt x="487" y="60"/>
                </a:lnTo>
                <a:lnTo>
                  <a:pt x="513" y="62"/>
                </a:lnTo>
                <a:lnTo>
                  <a:pt x="535" y="64"/>
                </a:lnTo>
                <a:lnTo>
                  <a:pt x="545" y="62"/>
                </a:lnTo>
                <a:lnTo>
                  <a:pt x="551" y="60"/>
                </a:lnTo>
                <a:lnTo>
                  <a:pt x="555" y="54"/>
                </a:lnTo>
                <a:lnTo>
                  <a:pt x="561" y="48"/>
                </a:lnTo>
                <a:lnTo>
                  <a:pt x="565" y="42"/>
                </a:lnTo>
                <a:lnTo>
                  <a:pt x="569" y="36"/>
                </a:lnTo>
                <a:lnTo>
                  <a:pt x="575" y="32"/>
                </a:lnTo>
                <a:lnTo>
                  <a:pt x="585" y="30"/>
                </a:lnTo>
                <a:lnTo>
                  <a:pt x="591" y="34"/>
                </a:lnTo>
                <a:lnTo>
                  <a:pt x="595" y="36"/>
                </a:lnTo>
                <a:lnTo>
                  <a:pt x="599" y="36"/>
                </a:lnTo>
                <a:lnTo>
                  <a:pt x="607" y="36"/>
                </a:lnTo>
                <a:lnTo>
                  <a:pt x="615" y="34"/>
                </a:lnTo>
                <a:lnTo>
                  <a:pt x="631" y="26"/>
                </a:lnTo>
                <a:lnTo>
                  <a:pt x="645" y="20"/>
                </a:lnTo>
                <a:lnTo>
                  <a:pt x="651" y="16"/>
                </a:lnTo>
                <a:lnTo>
                  <a:pt x="659" y="14"/>
                </a:lnTo>
                <a:lnTo>
                  <a:pt x="663" y="20"/>
                </a:lnTo>
                <a:lnTo>
                  <a:pt x="667" y="22"/>
                </a:lnTo>
                <a:lnTo>
                  <a:pt x="677" y="20"/>
                </a:lnTo>
                <a:lnTo>
                  <a:pt x="689" y="20"/>
                </a:lnTo>
                <a:lnTo>
                  <a:pt x="697" y="16"/>
                </a:lnTo>
                <a:lnTo>
                  <a:pt x="699" y="14"/>
                </a:lnTo>
                <a:lnTo>
                  <a:pt x="701" y="10"/>
                </a:lnTo>
                <a:lnTo>
                  <a:pt x="703" y="0"/>
                </a:lnTo>
                <a:lnTo>
                  <a:pt x="713" y="0"/>
                </a:lnTo>
                <a:lnTo>
                  <a:pt x="723" y="0"/>
                </a:lnTo>
                <a:lnTo>
                  <a:pt x="739" y="6"/>
                </a:lnTo>
                <a:lnTo>
                  <a:pt x="757" y="12"/>
                </a:lnTo>
                <a:lnTo>
                  <a:pt x="767" y="14"/>
                </a:lnTo>
                <a:lnTo>
                  <a:pt x="777" y="14"/>
                </a:lnTo>
                <a:lnTo>
                  <a:pt x="787" y="14"/>
                </a:lnTo>
                <a:lnTo>
                  <a:pt x="795" y="12"/>
                </a:lnTo>
                <a:lnTo>
                  <a:pt x="811" y="8"/>
                </a:lnTo>
                <a:lnTo>
                  <a:pt x="805" y="0"/>
                </a:lnTo>
                <a:lnTo>
                  <a:pt x="807" y="4"/>
                </a:lnTo>
                <a:lnTo>
                  <a:pt x="809" y="8"/>
                </a:lnTo>
                <a:lnTo>
                  <a:pt x="815" y="12"/>
                </a:lnTo>
                <a:lnTo>
                  <a:pt x="821" y="16"/>
                </a:lnTo>
                <a:lnTo>
                  <a:pt x="829" y="20"/>
                </a:lnTo>
                <a:lnTo>
                  <a:pt x="835" y="26"/>
                </a:lnTo>
                <a:lnTo>
                  <a:pt x="845" y="42"/>
                </a:lnTo>
                <a:lnTo>
                  <a:pt x="853" y="50"/>
                </a:lnTo>
                <a:lnTo>
                  <a:pt x="859" y="52"/>
                </a:lnTo>
                <a:lnTo>
                  <a:pt x="865" y="52"/>
                </a:lnTo>
                <a:lnTo>
                  <a:pt x="871" y="50"/>
                </a:lnTo>
                <a:lnTo>
                  <a:pt x="875" y="48"/>
                </a:lnTo>
                <a:lnTo>
                  <a:pt x="879" y="44"/>
                </a:lnTo>
                <a:lnTo>
                  <a:pt x="887" y="42"/>
                </a:lnTo>
                <a:lnTo>
                  <a:pt x="895" y="44"/>
                </a:lnTo>
                <a:lnTo>
                  <a:pt x="901" y="46"/>
                </a:lnTo>
                <a:lnTo>
                  <a:pt x="909" y="48"/>
                </a:lnTo>
                <a:lnTo>
                  <a:pt x="917" y="48"/>
                </a:lnTo>
                <a:lnTo>
                  <a:pt x="919" y="48"/>
                </a:lnTo>
                <a:lnTo>
                  <a:pt x="921" y="46"/>
                </a:lnTo>
                <a:lnTo>
                  <a:pt x="925" y="42"/>
                </a:lnTo>
                <a:lnTo>
                  <a:pt x="927" y="36"/>
                </a:lnTo>
                <a:lnTo>
                  <a:pt x="931" y="36"/>
                </a:lnTo>
                <a:lnTo>
                  <a:pt x="933" y="34"/>
                </a:lnTo>
                <a:lnTo>
                  <a:pt x="939" y="36"/>
                </a:lnTo>
                <a:lnTo>
                  <a:pt x="945" y="40"/>
                </a:lnTo>
                <a:lnTo>
                  <a:pt x="949" y="44"/>
                </a:lnTo>
                <a:lnTo>
                  <a:pt x="953" y="50"/>
                </a:lnTo>
                <a:lnTo>
                  <a:pt x="961" y="62"/>
                </a:lnTo>
                <a:lnTo>
                  <a:pt x="965" y="68"/>
                </a:lnTo>
                <a:lnTo>
                  <a:pt x="971" y="70"/>
                </a:lnTo>
                <a:lnTo>
                  <a:pt x="981" y="72"/>
                </a:lnTo>
                <a:lnTo>
                  <a:pt x="985" y="72"/>
                </a:lnTo>
                <a:lnTo>
                  <a:pt x="987" y="74"/>
                </a:lnTo>
                <a:lnTo>
                  <a:pt x="987" y="78"/>
                </a:lnTo>
                <a:lnTo>
                  <a:pt x="987" y="84"/>
                </a:lnTo>
                <a:lnTo>
                  <a:pt x="989" y="88"/>
                </a:lnTo>
                <a:lnTo>
                  <a:pt x="991" y="90"/>
                </a:lnTo>
                <a:lnTo>
                  <a:pt x="995" y="90"/>
                </a:lnTo>
                <a:lnTo>
                  <a:pt x="997" y="96"/>
                </a:lnTo>
                <a:lnTo>
                  <a:pt x="997" y="102"/>
                </a:lnTo>
                <a:lnTo>
                  <a:pt x="995" y="116"/>
                </a:lnTo>
                <a:lnTo>
                  <a:pt x="997" y="120"/>
                </a:lnTo>
                <a:lnTo>
                  <a:pt x="997" y="124"/>
                </a:lnTo>
                <a:lnTo>
                  <a:pt x="999" y="126"/>
                </a:lnTo>
                <a:lnTo>
                  <a:pt x="999" y="130"/>
                </a:lnTo>
                <a:lnTo>
                  <a:pt x="999" y="136"/>
                </a:lnTo>
                <a:lnTo>
                  <a:pt x="997" y="138"/>
                </a:lnTo>
                <a:lnTo>
                  <a:pt x="995" y="142"/>
                </a:lnTo>
                <a:lnTo>
                  <a:pt x="993" y="148"/>
                </a:lnTo>
                <a:lnTo>
                  <a:pt x="995" y="152"/>
                </a:lnTo>
                <a:lnTo>
                  <a:pt x="997" y="154"/>
                </a:lnTo>
                <a:lnTo>
                  <a:pt x="1005" y="158"/>
                </a:lnTo>
                <a:lnTo>
                  <a:pt x="1013" y="160"/>
                </a:lnTo>
                <a:lnTo>
                  <a:pt x="1017" y="164"/>
                </a:lnTo>
                <a:lnTo>
                  <a:pt x="1017" y="168"/>
                </a:lnTo>
                <a:lnTo>
                  <a:pt x="1015" y="176"/>
                </a:lnTo>
                <a:lnTo>
                  <a:pt x="1011" y="182"/>
                </a:lnTo>
                <a:lnTo>
                  <a:pt x="997" y="192"/>
                </a:lnTo>
                <a:lnTo>
                  <a:pt x="961" y="230"/>
                </a:lnTo>
                <a:lnTo>
                  <a:pt x="953" y="236"/>
                </a:lnTo>
                <a:lnTo>
                  <a:pt x="951" y="240"/>
                </a:lnTo>
                <a:lnTo>
                  <a:pt x="949" y="244"/>
                </a:lnTo>
                <a:lnTo>
                  <a:pt x="949" y="256"/>
                </a:lnTo>
                <a:lnTo>
                  <a:pt x="947" y="268"/>
                </a:lnTo>
                <a:lnTo>
                  <a:pt x="941" y="290"/>
                </a:lnTo>
                <a:lnTo>
                  <a:pt x="937" y="319"/>
                </a:lnTo>
                <a:lnTo>
                  <a:pt x="935" y="333"/>
                </a:lnTo>
                <a:lnTo>
                  <a:pt x="933" y="347"/>
                </a:lnTo>
                <a:lnTo>
                  <a:pt x="935" y="363"/>
                </a:lnTo>
                <a:lnTo>
                  <a:pt x="927" y="369"/>
                </a:lnTo>
                <a:lnTo>
                  <a:pt x="919" y="375"/>
                </a:lnTo>
                <a:lnTo>
                  <a:pt x="915" y="383"/>
                </a:lnTo>
                <a:lnTo>
                  <a:pt x="913" y="389"/>
                </a:lnTo>
                <a:lnTo>
                  <a:pt x="915" y="397"/>
                </a:lnTo>
                <a:lnTo>
                  <a:pt x="915" y="403"/>
                </a:lnTo>
                <a:lnTo>
                  <a:pt x="911" y="405"/>
                </a:lnTo>
                <a:lnTo>
                  <a:pt x="903" y="411"/>
                </a:lnTo>
                <a:lnTo>
                  <a:pt x="899" y="415"/>
                </a:lnTo>
                <a:lnTo>
                  <a:pt x="897" y="423"/>
                </a:lnTo>
                <a:lnTo>
                  <a:pt x="899" y="427"/>
                </a:lnTo>
                <a:lnTo>
                  <a:pt x="899" y="431"/>
                </a:lnTo>
                <a:lnTo>
                  <a:pt x="905" y="437"/>
                </a:lnTo>
                <a:lnTo>
                  <a:pt x="905" y="443"/>
                </a:lnTo>
                <a:lnTo>
                  <a:pt x="909" y="447"/>
                </a:lnTo>
                <a:lnTo>
                  <a:pt x="913" y="451"/>
                </a:lnTo>
                <a:lnTo>
                  <a:pt x="915" y="455"/>
                </a:lnTo>
                <a:lnTo>
                  <a:pt x="917" y="463"/>
                </a:lnTo>
                <a:lnTo>
                  <a:pt x="917" y="469"/>
                </a:lnTo>
                <a:lnTo>
                  <a:pt x="915" y="483"/>
                </a:lnTo>
                <a:lnTo>
                  <a:pt x="917" y="491"/>
                </a:lnTo>
                <a:lnTo>
                  <a:pt x="917" y="497"/>
                </a:lnTo>
                <a:lnTo>
                  <a:pt x="911" y="495"/>
                </a:lnTo>
                <a:lnTo>
                  <a:pt x="911" y="505"/>
                </a:lnTo>
                <a:lnTo>
                  <a:pt x="913" y="515"/>
                </a:lnTo>
                <a:lnTo>
                  <a:pt x="915" y="519"/>
                </a:lnTo>
                <a:lnTo>
                  <a:pt x="915" y="525"/>
                </a:lnTo>
                <a:lnTo>
                  <a:pt x="913" y="537"/>
                </a:lnTo>
                <a:lnTo>
                  <a:pt x="913" y="543"/>
                </a:lnTo>
                <a:lnTo>
                  <a:pt x="911" y="551"/>
                </a:lnTo>
                <a:lnTo>
                  <a:pt x="913" y="565"/>
                </a:lnTo>
                <a:lnTo>
                  <a:pt x="917" y="577"/>
                </a:lnTo>
                <a:lnTo>
                  <a:pt x="921" y="587"/>
                </a:lnTo>
                <a:lnTo>
                  <a:pt x="921" y="597"/>
                </a:lnTo>
                <a:lnTo>
                  <a:pt x="921" y="613"/>
                </a:lnTo>
                <a:lnTo>
                  <a:pt x="923" y="625"/>
                </a:lnTo>
                <a:lnTo>
                  <a:pt x="929" y="639"/>
                </a:lnTo>
                <a:lnTo>
                  <a:pt x="935" y="653"/>
                </a:lnTo>
                <a:lnTo>
                  <a:pt x="941" y="661"/>
                </a:lnTo>
                <a:lnTo>
                  <a:pt x="955" y="673"/>
                </a:lnTo>
                <a:lnTo>
                  <a:pt x="961" y="677"/>
                </a:lnTo>
                <a:lnTo>
                  <a:pt x="967" y="685"/>
                </a:lnTo>
                <a:lnTo>
                  <a:pt x="971" y="697"/>
                </a:lnTo>
                <a:lnTo>
                  <a:pt x="975" y="707"/>
                </a:lnTo>
                <a:lnTo>
                  <a:pt x="979" y="717"/>
                </a:lnTo>
                <a:lnTo>
                  <a:pt x="989" y="725"/>
                </a:lnTo>
                <a:lnTo>
                  <a:pt x="995" y="731"/>
                </a:lnTo>
                <a:lnTo>
                  <a:pt x="959" y="733"/>
                </a:lnTo>
                <a:lnTo>
                  <a:pt x="943" y="737"/>
                </a:lnTo>
                <a:lnTo>
                  <a:pt x="929" y="737"/>
                </a:lnTo>
                <a:lnTo>
                  <a:pt x="915" y="739"/>
                </a:lnTo>
                <a:lnTo>
                  <a:pt x="909" y="741"/>
                </a:lnTo>
                <a:lnTo>
                  <a:pt x="901" y="745"/>
                </a:lnTo>
                <a:lnTo>
                  <a:pt x="897" y="747"/>
                </a:lnTo>
                <a:lnTo>
                  <a:pt x="895" y="751"/>
                </a:lnTo>
                <a:lnTo>
                  <a:pt x="893" y="759"/>
                </a:lnTo>
                <a:lnTo>
                  <a:pt x="891" y="767"/>
                </a:lnTo>
                <a:lnTo>
                  <a:pt x="887" y="773"/>
                </a:lnTo>
                <a:lnTo>
                  <a:pt x="877" y="781"/>
                </a:lnTo>
                <a:lnTo>
                  <a:pt x="871" y="785"/>
                </a:lnTo>
                <a:lnTo>
                  <a:pt x="869" y="789"/>
                </a:lnTo>
                <a:lnTo>
                  <a:pt x="869" y="791"/>
                </a:lnTo>
                <a:lnTo>
                  <a:pt x="869" y="797"/>
                </a:lnTo>
                <a:lnTo>
                  <a:pt x="873" y="801"/>
                </a:lnTo>
                <a:lnTo>
                  <a:pt x="875" y="805"/>
                </a:lnTo>
                <a:lnTo>
                  <a:pt x="877" y="809"/>
                </a:lnTo>
                <a:lnTo>
                  <a:pt x="877" y="875"/>
                </a:lnTo>
                <a:lnTo>
                  <a:pt x="873" y="881"/>
                </a:lnTo>
                <a:lnTo>
                  <a:pt x="869" y="887"/>
                </a:lnTo>
                <a:lnTo>
                  <a:pt x="865" y="895"/>
                </a:lnTo>
                <a:lnTo>
                  <a:pt x="865" y="903"/>
                </a:lnTo>
                <a:lnTo>
                  <a:pt x="865" y="913"/>
                </a:lnTo>
                <a:lnTo>
                  <a:pt x="869" y="921"/>
                </a:lnTo>
                <a:lnTo>
                  <a:pt x="873" y="929"/>
                </a:lnTo>
                <a:lnTo>
                  <a:pt x="879" y="937"/>
                </a:lnTo>
                <a:lnTo>
                  <a:pt x="893" y="951"/>
                </a:lnTo>
                <a:lnTo>
                  <a:pt x="907" y="961"/>
                </a:lnTo>
                <a:lnTo>
                  <a:pt x="923" y="961"/>
                </a:lnTo>
                <a:lnTo>
                  <a:pt x="925" y="957"/>
                </a:lnTo>
                <a:lnTo>
                  <a:pt x="929" y="953"/>
                </a:lnTo>
                <a:lnTo>
                  <a:pt x="939" y="947"/>
                </a:lnTo>
                <a:lnTo>
                  <a:pt x="939" y="1005"/>
                </a:lnTo>
                <a:lnTo>
                  <a:pt x="929" y="1005"/>
                </a:lnTo>
                <a:lnTo>
                  <a:pt x="919" y="1005"/>
                </a:lnTo>
                <a:lnTo>
                  <a:pt x="915" y="1007"/>
                </a:lnTo>
                <a:lnTo>
                  <a:pt x="909" y="1009"/>
                </a:lnTo>
                <a:lnTo>
                  <a:pt x="905" y="1011"/>
                </a:lnTo>
                <a:lnTo>
                  <a:pt x="901" y="1011"/>
                </a:lnTo>
                <a:lnTo>
                  <a:pt x="895" y="1011"/>
                </a:lnTo>
                <a:lnTo>
                  <a:pt x="891" y="1005"/>
                </a:lnTo>
                <a:lnTo>
                  <a:pt x="881" y="993"/>
                </a:lnTo>
                <a:lnTo>
                  <a:pt x="873" y="977"/>
                </a:lnTo>
                <a:lnTo>
                  <a:pt x="865" y="965"/>
                </a:lnTo>
                <a:lnTo>
                  <a:pt x="861" y="961"/>
                </a:lnTo>
                <a:lnTo>
                  <a:pt x="855" y="959"/>
                </a:lnTo>
                <a:lnTo>
                  <a:pt x="845" y="957"/>
                </a:lnTo>
                <a:lnTo>
                  <a:pt x="833" y="953"/>
                </a:lnTo>
                <a:lnTo>
                  <a:pt x="827" y="951"/>
                </a:lnTo>
                <a:lnTo>
                  <a:pt x="821" y="947"/>
                </a:lnTo>
                <a:lnTo>
                  <a:pt x="813" y="941"/>
                </a:lnTo>
                <a:lnTo>
                  <a:pt x="809" y="931"/>
                </a:lnTo>
                <a:lnTo>
                  <a:pt x="803" y="923"/>
                </a:lnTo>
                <a:lnTo>
                  <a:pt x="799" y="919"/>
                </a:lnTo>
                <a:lnTo>
                  <a:pt x="795" y="915"/>
                </a:lnTo>
                <a:lnTo>
                  <a:pt x="791" y="923"/>
                </a:lnTo>
                <a:lnTo>
                  <a:pt x="787" y="929"/>
                </a:lnTo>
                <a:lnTo>
                  <a:pt x="781" y="933"/>
                </a:lnTo>
                <a:lnTo>
                  <a:pt x="771" y="935"/>
                </a:lnTo>
                <a:lnTo>
                  <a:pt x="747" y="933"/>
                </a:lnTo>
                <a:lnTo>
                  <a:pt x="735" y="931"/>
                </a:lnTo>
                <a:lnTo>
                  <a:pt x="725" y="927"/>
                </a:lnTo>
                <a:lnTo>
                  <a:pt x="715" y="921"/>
                </a:lnTo>
                <a:lnTo>
                  <a:pt x="707" y="913"/>
                </a:lnTo>
                <a:lnTo>
                  <a:pt x="701" y="905"/>
                </a:lnTo>
                <a:lnTo>
                  <a:pt x="699" y="895"/>
                </a:lnTo>
                <a:lnTo>
                  <a:pt x="693" y="897"/>
                </a:lnTo>
                <a:lnTo>
                  <a:pt x="685" y="895"/>
                </a:lnTo>
                <a:lnTo>
                  <a:pt x="675" y="897"/>
                </a:lnTo>
                <a:lnTo>
                  <a:pt x="669" y="901"/>
                </a:lnTo>
                <a:lnTo>
                  <a:pt x="661" y="905"/>
                </a:lnTo>
                <a:lnTo>
                  <a:pt x="655" y="907"/>
                </a:lnTo>
                <a:lnTo>
                  <a:pt x="651" y="907"/>
                </a:lnTo>
                <a:lnTo>
                  <a:pt x="649" y="905"/>
                </a:lnTo>
                <a:lnTo>
                  <a:pt x="647" y="897"/>
                </a:lnTo>
                <a:lnTo>
                  <a:pt x="647" y="893"/>
                </a:lnTo>
                <a:lnTo>
                  <a:pt x="645" y="889"/>
                </a:lnTo>
                <a:lnTo>
                  <a:pt x="639" y="887"/>
                </a:lnTo>
                <a:lnTo>
                  <a:pt x="631" y="885"/>
                </a:lnTo>
                <a:lnTo>
                  <a:pt x="623" y="887"/>
                </a:lnTo>
                <a:lnTo>
                  <a:pt x="615" y="887"/>
                </a:lnTo>
                <a:lnTo>
                  <a:pt x="597" y="885"/>
                </a:lnTo>
                <a:lnTo>
                  <a:pt x="585" y="887"/>
                </a:lnTo>
                <a:lnTo>
                  <a:pt x="569" y="891"/>
                </a:lnTo>
                <a:lnTo>
                  <a:pt x="553" y="895"/>
                </a:lnTo>
                <a:lnTo>
                  <a:pt x="543" y="897"/>
                </a:lnTo>
                <a:lnTo>
                  <a:pt x="537" y="895"/>
                </a:lnTo>
                <a:lnTo>
                  <a:pt x="535" y="893"/>
                </a:lnTo>
                <a:lnTo>
                  <a:pt x="535" y="891"/>
                </a:lnTo>
                <a:lnTo>
                  <a:pt x="537" y="883"/>
                </a:lnTo>
                <a:lnTo>
                  <a:pt x="539" y="875"/>
                </a:lnTo>
                <a:lnTo>
                  <a:pt x="543" y="867"/>
                </a:lnTo>
                <a:lnTo>
                  <a:pt x="545" y="857"/>
                </a:lnTo>
                <a:lnTo>
                  <a:pt x="543" y="849"/>
                </a:lnTo>
                <a:lnTo>
                  <a:pt x="539" y="843"/>
                </a:lnTo>
                <a:lnTo>
                  <a:pt x="537" y="837"/>
                </a:lnTo>
                <a:lnTo>
                  <a:pt x="535" y="827"/>
                </a:lnTo>
                <a:lnTo>
                  <a:pt x="529" y="825"/>
                </a:lnTo>
                <a:lnTo>
                  <a:pt x="523" y="819"/>
                </a:lnTo>
                <a:lnTo>
                  <a:pt x="519" y="811"/>
                </a:lnTo>
                <a:lnTo>
                  <a:pt x="517" y="803"/>
                </a:lnTo>
                <a:lnTo>
                  <a:pt x="517" y="683"/>
                </a:lnTo>
                <a:lnTo>
                  <a:pt x="445" y="683"/>
                </a:lnTo>
                <a:lnTo>
                  <a:pt x="445" y="671"/>
                </a:lnTo>
                <a:lnTo>
                  <a:pt x="435" y="671"/>
                </a:lnTo>
                <a:lnTo>
                  <a:pt x="427" y="669"/>
                </a:lnTo>
                <a:lnTo>
                  <a:pt x="417" y="669"/>
                </a:lnTo>
                <a:lnTo>
                  <a:pt x="407" y="667"/>
                </a:lnTo>
                <a:lnTo>
                  <a:pt x="399" y="669"/>
                </a:lnTo>
                <a:lnTo>
                  <a:pt x="395" y="671"/>
                </a:lnTo>
                <a:lnTo>
                  <a:pt x="393" y="673"/>
                </a:lnTo>
                <a:lnTo>
                  <a:pt x="391" y="679"/>
                </a:lnTo>
                <a:lnTo>
                  <a:pt x="393" y="689"/>
                </a:lnTo>
                <a:lnTo>
                  <a:pt x="393" y="695"/>
                </a:lnTo>
                <a:lnTo>
                  <a:pt x="391" y="699"/>
                </a:lnTo>
                <a:lnTo>
                  <a:pt x="385" y="711"/>
                </a:lnTo>
                <a:lnTo>
                  <a:pt x="379" y="717"/>
                </a:lnTo>
                <a:lnTo>
                  <a:pt x="369" y="721"/>
                </a:lnTo>
                <a:lnTo>
                  <a:pt x="353" y="721"/>
                </a:lnTo>
                <a:lnTo>
                  <a:pt x="341" y="723"/>
                </a:lnTo>
                <a:lnTo>
                  <a:pt x="331" y="725"/>
                </a:lnTo>
                <a:lnTo>
                  <a:pt x="321" y="727"/>
                </a:lnTo>
                <a:lnTo>
                  <a:pt x="309" y="727"/>
                </a:lnTo>
                <a:lnTo>
                  <a:pt x="295" y="725"/>
                </a:lnTo>
                <a:lnTo>
                  <a:pt x="283" y="719"/>
                </a:lnTo>
                <a:lnTo>
                  <a:pt x="273" y="709"/>
                </a:lnTo>
                <a:lnTo>
                  <a:pt x="263" y="697"/>
                </a:lnTo>
                <a:lnTo>
                  <a:pt x="253" y="685"/>
                </a:lnTo>
                <a:lnTo>
                  <a:pt x="246" y="671"/>
                </a:lnTo>
                <a:lnTo>
                  <a:pt x="242" y="657"/>
                </a:lnTo>
                <a:lnTo>
                  <a:pt x="238" y="645"/>
                </a:lnTo>
                <a:lnTo>
                  <a:pt x="238" y="629"/>
                </a:lnTo>
                <a:lnTo>
                  <a:pt x="236" y="621"/>
                </a:lnTo>
                <a:lnTo>
                  <a:pt x="232" y="613"/>
                </a:lnTo>
                <a:lnTo>
                  <a:pt x="228" y="609"/>
                </a:lnTo>
                <a:lnTo>
                  <a:pt x="222" y="607"/>
                </a:lnTo>
                <a:lnTo>
                  <a:pt x="212" y="607"/>
                </a:lnTo>
                <a:lnTo>
                  <a:pt x="202" y="609"/>
                </a:lnTo>
                <a:lnTo>
                  <a:pt x="190" y="607"/>
                </a:lnTo>
                <a:lnTo>
                  <a:pt x="48" y="607"/>
                </a:lnTo>
                <a:lnTo>
                  <a:pt x="34" y="609"/>
                </a:lnTo>
                <a:lnTo>
                  <a:pt x="20" y="611"/>
                </a:lnTo>
                <a:lnTo>
                  <a:pt x="12" y="615"/>
                </a:lnTo>
                <a:lnTo>
                  <a:pt x="8" y="619"/>
                </a:lnTo>
                <a:lnTo>
                  <a:pt x="4" y="623"/>
                </a:lnTo>
                <a:lnTo>
                  <a:pt x="2" y="627"/>
                </a:lnTo>
                <a:lnTo>
                  <a:pt x="0" y="601"/>
                </a:lnTo>
                <a:lnTo>
                  <a:pt x="6" y="599"/>
                </a:lnTo>
                <a:lnTo>
                  <a:pt x="8" y="597"/>
                </a:lnTo>
                <a:lnTo>
                  <a:pt x="10" y="591"/>
                </a:lnTo>
                <a:lnTo>
                  <a:pt x="10" y="585"/>
                </a:lnTo>
                <a:lnTo>
                  <a:pt x="10" y="573"/>
                </a:lnTo>
                <a:lnTo>
                  <a:pt x="12" y="561"/>
                </a:lnTo>
                <a:lnTo>
                  <a:pt x="16" y="555"/>
                </a:lnTo>
                <a:lnTo>
                  <a:pt x="22" y="551"/>
                </a:lnTo>
                <a:lnTo>
                  <a:pt x="30" y="547"/>
                </a:lnTo>
                <a:lnTo>
                  <a:pt x="36" y="541"/>
                </a:lnTo>
                <a:lnTo>
                  <a:pt x="46" y="547"/>
                </a:lnTo>
                <a:lnTo>
                  <a:pt x="50" y="549"/>
                </a:lnTo>
                <a:lnTo>
                  <a:pt x="56" y="549"/>
                </a:lnTo>
                <a:lnTo>
                  <a:pt x="66" y="547"/>
                </a:lnTo>
                <a:lnTo>
                  <a:pt x="76" y="541"/>
                </a:lnTo>
                <a:lnTo>
                  <a:pt x="96" y="527"/>
                </a:lnTo>
                <a:lnTo>
                  <a:pt x="112" y="527"/>
                </a:lnTo>
                <a:lnTo>
                  <a:pt x="106" y="535"/>
                </a:lnTo>
                <a:lnTo>
                  <a:pt x="104" y="539"/>
                </a:lnTo>
                <a:lnTo>
                  <a:pt x="104" y="543"/>
                </a:lnTo>
                <a:lnTo>
                  <a:pt x="106" y="551"/>
                </a:lnTo>
                <a:lnTo>
                  <a:pt x="110" y="557"/>
                </a:lnTo>
                <a:lnTo>
                  <a:pt x="116" y="559"/>
                </a:lnTo>
                <a:lnTo>
                  <a:pt x="124" y="559"/>
                </a:lnTo>
                <a:lnTo>
                  <a:pt x="130" y="559"/>
                </a:lnTo>
                <a:lnTo>
                  <a:pt x="136" y="557"/>
                </a:lnTo>
                <a:lnTo>
                  <a:pt x="150" y="549"/>
                </a:lnTo>
                <a:lnTo>
                  <a:pt x="160" y="539"/>
                </a:lnTo>
                <a:lnTo>
                  <a:pt x="164" y="535"/>
                </a:lnTo>
                <a:lnTo>
                  <a:pt x="164" y="529"/>
                </a:lnTo>
                <a:lnTo>
                  <a:pt x="164" y="523"/>
                </a:lnTo>
                <a:lnTo>
                  <a:pt x="168" y="519"/>
                </a:lnTo>
                <a:lnTo>
                  <a:pt x="172" y="517"/>
                </a:lnTo>
                <a:lnTo>
                  <a:pt x="178" y="513"/>
                </a:lnTo>
                <a:lnTo>
                  <a:pt x="192" y="509"/>
                </a:lnTo>
                <a:lnTo>
                  <a:pt x="198" y="505"/>
                </a:lnTo>
                <a:lnTo>
                  <a:pt x="202" y="501"/>
                </a:lnTo>
                <a:lnTo>
                  <a:pt x="206" y="495"/>
                </a:lnTo>
                <a:lnTo>
                  <a:pt x="210" y="487"/>
                </a:lnTo>
                <a:lnTo>
                  <a:pt x="214" y="467"/>
                </a:lnTo>
                <a:lnTo>
                  <a:pt x="216" y="445"/>
                </a:lnTo>
                <a:lnTo>
                  <a:pt x="216" y="425"/>
                </a:lnTo>
                <a:lnTo>
                  <a:pt x="218" y="411"/>
                </a:lnTo>
                <a:lnTo>
                  <a:pt x="222" y="399"/>
                </a:lnTo>
                <a:lnTo>
                  <a:pt x="230" y="387"/>
                </a:lnTo>
                <a:lnTo>
                  <a:pt x="240" y="375"/>
                </a:lnTo>
                <a:lnTo>
                  <a:pt x="261" y="355"/>
                </a:lnTo>
                <a:lnTo>
                  <a:pt x="277" y="337"/>
                </a:lnTo>
                <a:lnTo>
                  <a:pt x="285" y="323"/>
                </a:lnTo>
                <a:lnTo>
                  <a:pt x="293" y="305"/>
                </a:lnTo>
                <a:lnTo>
                  <a:pt x="307" y="270"/>
                </a:lnTo>
                <a:lnTo>
                  <a:pt x="307" y="228"/>
                </a:lnTo>
                <a:lnTo>
                  <a:pt x="311" y="214"/>
                </a:lnTo>
                <a:lnTo>
                  <a:pt x="313" y="202"/>
                </a:lnTo>
                <a:lnTo>
                  <a:pt x="315" y="190"/>
                </a:lnTo>
                <a:lnTo>
                  <a:pt x="319" y="176"/>
                </a:lnTo>
                <a:lnTo>
                  <a:pt x="317" y="176"/>
                </a:lnTo>
                <a:close/>
              </a:path>
            </a:pathLst>
          </a:custGeom>
          <a:solidFill>
            <a:schemeClr val="tx2">
              <a:lumMod val="40000"/>
              <a:lumOff val="60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84" name="Freeform 20">
            <a:extLst>
              <a:ext uri="{FF2B5EF4-FFF2-40B4-BE49-F238E27FC236}">
                <a16:creationId xmlns:a16="http://schemas.microsoft.com/office/drawing/2014/main" xmlns="" id="{2A196273-CD7D-834E-88D1-2440CE695310}"/>
              </a:ext>
            </a:extLst>
          </p:cNvPr>
          <p:cNvSpPr>
            <a:spLocks/>
          </p:cNvSpPr>
          <p:nvPr/>
        </p:nvSpPr>
        <p:spPr bwMode="auto">
          <a:xfrm>
            <a:off x="5127505" y="2894377"/>
            <a:ext cx="1103313" cy="723900"/>
          </a:xfrm>
          <a:custGeom>
            <a:avLst/>
            <a:gdLst>
              <a:gd name="T0" fmla="*/ 2147483647 w 695"/>
              <a:gd name="T1" fmla="*/ 2147483647 h 456"/>
              <a:gd name="T2" fmla="*/ 2147483647 w 695"/>
              <a:gd name="T3" fmla="*/ 2147483647 h 456"/>
              <a:gd name="T4" fmla="*/ 2147483647 w 695"/>
              <a:gd name="T5" fmla="*/ 2147483647 h 456"/>
              <a:gd name="T6" fmla="*/ 2147483647 w 695"/>
              <a:gd name="T7" fmla="*/ 2147483647 h 456"/>
              <a:gd name="T8" fmla="*/ 2147483647 w 695"/>
              <a:gd name="T9" fmla="*/ 2147483647 h 456"/>
              <a:gd name="T10" fmla="*/ 2147483647 w 695"/>
              <a:gd name="T11" fmla="*/ 2147483647 h 456"/>
              <a:gd name="T12" fmla="*/ 2147483647 w 695"/>
              <a:gd name="T13" fmla="*/ 2147483647 h 456"/>
              <a:gd name="T14" fmla="*/ 2147483647 w 695"/>
              <a:gd name="T15" fmla="*/ 2147483647 h 456"/>
              <a:gd name="T16" fmla="*/ 2147483647 w 695"/>
              <a:gd name="T17" fmla="*/ 2147483647 h 456"/>
              <a:gd name="T18" fmla="*/ 2147483647 w 695"/>
              <a:gd name="T19" fmla="*/ 2147483647 h 456"/>
              <a:gd name="T20" fmla="*/ 2147483647 w 695"/>
              <a:gd name="T21" fmla="*/ 2147483647 h 456"/>
              <a:gd name="T22" fmla="*/ 2147483647 w 695"/>
              <a:gd name="T23" fmla="*/ 2147483647 h 456"/>
              <a:gd name="T24" fmla="*/ 2147483647 w 695"/>
              <a:gd name="T25" fmla="*/ 2147483647 h 456"/>
              <a:gd name="T26" fmla="*/ 2147483647 w 695"/>
              <a:gd name="T27" fmla="*/ 2147483647 h 456"/>
              <a:gd name="T28" fmla="*/ 2147483647 w 695"/>
              <a:gd name="T29" fmla="*/ 2147483647 h 456"/>
              <a:gd name="T30" fmla="*/ 2147483647 w 695"/>
              <a:gd name="T31" fmla="*/ 0 h 456"/>
              <a:gd name="T32" fmla="*/ 2147483647 w 695"/>
              <a:gd name="T33" fmla="*/ 2147483647 h 456"/>
              <a:gd name="T34" fmla="*/ 2147483647 w 695"/>
              <a:gd name="T35" fmla="*/ 2147483647 h 456"/>
              <a:gd name="T36" fmla="*/ 2147483647 w 695"/>
              <a:gd name="T37" fmla="*/ 2147483647 h 456"/>
              <a:gd name="T38" fmla="*/ 2147483647 w 695"/>
              <a:gd name="T39" fmla="*/ 2147483647 h 456"/>
              <a:gd name="T40" fmla="*/ 2147483647 w 695"/>
              <a:gd name="T41" fmla="*/ 2147483647 h 456"/>
              <a:gd name="T42" fmla="*/ 2147483647 w 695"/>
              <a:gd name="T43" fmla="*/ 2147483647 h 456"/>
              <a:gd name="T44" fmla="*/ 2147483647 w 695"/>
              <a:gd name="T45" fmla="*/ 2147483647 h 456"/>
              <a:gd name="T46" fmla="*/ 2147483647 w 695"/>
              <a:gd name="T47" fmla="*/ 2147483647 h 456"/>
              <a:gd name="T48" fmla="*/ 2147483647 w 695"/>
              <a:gd name="T49" fmla="*/ 2147483647 h 456"/>
              <a:gd name="T50" fmla="*/ 2147483647 w 695"/>
              <a:gd name="T51" fmla="*/ 2147483647 h 456"/>
              <a:gd name="T52" fmla="*/ 2147483647 w 695"/>
              <a:gd name="T53" fmla="*/ 2147483647 h 456"/>
              <a:gd name="T54" fmla="*/ 2147483647 w 695"/>
              <a:gd name="T55" fmla="*/ 2147483647 h 456"/>
              <a:gd name="T56" fmla="*/ 2147483647 w 695"/>
              <a:gd name="T57" fmla="*/ 2147483647 h 456"/>
              <a:gd name="T58" fmla="*/ 2147483647 w 695"/>
              <a:gd name="T59" fmla="*/ 2147483647 h 456"/>
              <a:gd name="T60" fmla="*/ 2147483647 w 695"/>
              <a:gd name="T61" fmla="*/ 2147483647 h 456"/>
              <a:gd name="T62" fmla="*/ 2147483647 w 695"/>
              <a:gd name="T63" fmla="*/ 2147483647 h 456"/>
              <a:gd name="T64" fmla="*/ 2147483647 w 695"/>
              <a:gd name="T65" fmla="*/ 2147483647 h 456"/>
              <a:gd name="T66" fmla="*/ 2147483647 w 695"/>
              <a:gd name="T67" fmla="*/ 2147483647 h 456"/>
              <a:gd name="T68" fmla="*/ 2147483647 w 695"/>
              <a:gd name="T69" fmla="*/ 2147483647 h 456"/>
              <a:gd name="T70" fmla="*/ 2147483647 w 695"/>
              <a:gd name="T71" fmla="*/ 2147483647 h 456"/>
              <a:gd name="T72" fmla="*/ 2147483647 w 695"/>
              <a:gd name="T73" fmla="*/ 2147483647 h 456"/>
              <a:gd name="T74" fmla="*/ 2147483647 w 695"/>
              <a:gd name="T75" fmla="*/ 2147483647 h 456"/>
              <a:gd name="T76" fmla="*/ 2147483647 w 695"/>
              <a:gd name="T77" fmla="*/ 2147483647 h 456"/>
              <a:gd name="T78" fmla="*/ 2147483647 w 695"/>
              <a:gd name="T79" fmla="*/ 2147483647 h 456"/>
              <a:gd name="T80" fmla="*/ 2147483647 w 695"/>
              <a:gd name="T81" fmla="*/ 2147483647 h 456"/>
              <a:gd name="T82" fmla="*/ 2147483647 w 695"/>
              <a:gd name="T83" fmla="*/ 2147483647 h 456"/>
              <a:gd name="T84" fmla="*/ 2147483647 w 695"/>
              <a:gd name="T85" fmla="*/ 2147483647 h 456"/>
              <a:gd name="T86" fmla="*/ 2147483647 w 695"/>
              <a:gd name="T87" fmla="*/ 2147483647 h 456"/>
              <a:gd name="T88" fmla="*/ 2147483647 w 695"/>
              <a:gd name="T89" fmla="*/ 2147483647 h 456"/>
              <a:gd name="T90" fmla="*/ 2147483647 w 695"/>
              <a:gd name="T91" fmla="*/ 2147483647 h 456"/>
              <a:gd name="T92" fmla="*/ 2147483647 w 695"/>
              <a:gd name="T93" fmla="*/ 2147483647 h 456"/>
              <a:gd name="T94" fmla="*/ 2147483647 w 695"/>
              <a:gd name="T95" fmla="*/ 2147483647 h 456"/>
              <a:gd name="T96" fmla="*/ 2147483647 w 695"/>
              <a:gd name="T97" fmla="*/ 2147483647 h 456"/>
              <a:gd name="T98" fmla="*/ 2147483647 w 695"/>
              <a:gd name="T99" fmla="*/ 2147483647 h 456"/>
              <a:gd name="T100" fmla="*/ 2147483647 w 695"/>
              <a:gd name="T101" fmla="*/ 2147483647 h 456"/>
              <a:gd name="T102" fmla="*/ 2147483647 w 695"/>
              <a:gd name="T103" fmla="*/ 2147483647 h 456"/>
              <a:gd name="T104" fmla="*/ 2147483647 w 695"/>
              <a:gd name="T105" fmla="*/ 2147483647 h 456"/>
              <a:gd name="T106" fmla="*/ 2147483647 w 695"/>
              <a:gd name="T107" fmla="*/ 2147483647 h 456"/>
              <a:gd name="T108" fmla="*/ 2147483647 w 695"/>
              <a:gd name="T109" fmla="*/ 2147483647 h 456"/>
              <a:gd name="T110" fmla="*/ 2147483647 w 695"/>
              <a:gd name="T111" fmla="*/ 2147483647 h 456"/>
              <a:gd name="T112" fmla="*/ 2147483647 w 695"/>
              <a:gd name="T113" fmla="*/ 2147483647 h 456"/>
              <a:gd name="T114" fmla="*/ 2147483647 w 695"/>
              <a:gd name="T115" fmla="*/ 2147483647 h 456"/>
              <a:gd name="T116" fmla="*/ 2147483647 w 695"/>
              <a:gd name="T117" fmla="*/ 2147483647 h 45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95"/>
              <a:gd name="T178" fmla="*/ 0 h 456"/>
              <a:gd name="T179" fmla="*/ 695 w 695"/>
              <a:gd name="T180" fmla="*/ 456 h 45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95" h="456">
                <a:moveTo>
                  <a:pt x="695" y="310"/>
                </a:moveTo>
                <a:lnTo>
                  <a:pt x="693" y="304"/>
                </a:lnTo>
                <a:lnTo>
                  <a:pt x="693" y="298"/>
                </a:lnTo>
                <a:lnTo>
                  <a:pt x="693" y="292"/>
                </a:lnTo>
                <a:lnTo>
                  <a:pt x="693" y="286"/>
                </a:lnTo>
                <a:lnTo>
                  <a:pt x="687" y="278"/>
                </a:lnTo>
                <a:lnTo>
                  <a:pt x="679" y="272"/>
                </a:lnTo>
                <a:lnTo>
                  <a:pt x="661" y="264"/>
                </a:lnTo>
                <a:lnTo>
                  <a:pt x="655" y="260"/>
                </a:lnTo>
                <a:lnTo>
                  <a:pt x="649" y="256"/>
                </a:lnTo>
                <a:lnTo>
                  <a:pt x="647" y="248"/>
                </a:lnTo>
                <a:lnTo>
                  <a:pt x="645" y="242"/>
                </a:lnTo>
                <a:lnTo>
                  <a:pt x="639" y="226"/>
                </a:lnTo>
                <a:lnTo>
                  <a:pt x="637" y="220"/>
                </a:lnTo>
                <a:lnTo>
                  <a:pt x="631" y="214"/>
                </a:lnTo>
                <a:lnTo>
                  <a:pt x="601" y="196"/>
                </a:lnTo>
                <a:lnTo>
                  <a:pt x="587" y="186"/>
                </a:lnTo>
                <a:lnTo>
                  <a:pt x="583" y="182"/>
                </a:lnTo>
                <a:lnTo>
                  <a:pt x="581" y="176"/>
                </a:lnTo>
                <a:lnTo>
                  <a:pt x="581" y="164"/>
                </a:lnTo>
                <a:lnTo>
                  <a:pt x="581" y="160"/>
                </a:lnTo>
                <a:lnTo>
                  <a:pt x="579" y="158"/>
                </a:lnTo>
                <a:lnTo>
                  <a:pt x="571" y="152"/>
                </a:lnTo>
                <a:lnTo>
                  <a:pt x="561" y="150"/>
                </a:lnTo>
                <a:lnTo>
                  <a:pt x="551" y="148"/>
                </a:lnTo>
                <a:lnTo>
                  <a:pt x="541" y="144"/>
                </a:lnTo>
                <a:lnTo>
                  <a:pt x="531" y="140"/>
                </a:lnTo>
                <a:lnTo>
                  <a:pt x="527" y="136"/>
                </a:lnTo>
                <a:lnTo>
                  <a:pt x="525" y="132"/>
                </a:lnTo>
                <a:lnTo>
                  <a:pt x="527" y="128"/>
                </a:lnTo>
                <a:lnTo>
                  <a:pt x="527" y="118"/>
                </a:lnTo>
                <a:lnTo>
                  <a:pt x="505" y="118"/>
                </a:lnTo>
                <a:lnTo>
                  <a:pt x="499" y="116"/>
                </a:lnTo>
                <a:lnTo>
                  <a:pt x="493" y="112"/>
                </a:lnTo>
                <a:lnTo>
                  <a:pt x="489" y="104"/>
                </a:lnTo>
                <a:lnTo>
                  <a:pt x="487" y="94"/>
                </a:lnTo>
                <a:lnTo>
                  <a:pt x="489" y="88"/>
                </a:lnTo>
                <a:lnTo>
                  <a:pt x="493" y="82"/>
                </a:lnTo>
                <a:lnTo>
                  <a:pt x="497" y="76"/>
                </a:lnTo>
                <a:lnTo>
                  <a:pt x="499" y="68"/>
                </a:lnTo>
                <a:lnTo>
                  <a:pt x="497" y="60"/>
                </a:lnTo>
                <a:lnTo>
                  <a:pt x="495" y="52"/>
                </a:lnTo>
                <a:lnTo>
                  <a:pt x="483" y="38"/>
                </a:lnTo>
                <a:lnTo>
                  <a:pt x="471" y="24"/>
                </a:lnTo>
                <a:lnTo>
                  <a:pt x="459" y="10"/>
                </a:lnTo>
                <a:lnTo>
                  <a:pt x="449" y="4"/>
                </a:lnTo>
                <a:lnTo>
                  <a:pt x="441" y="2"/>
                </a:lnTo>
                <a:lnTo>
                  <a:pt x="433" y="0"/>
                </a:lnTo>
                <a:lnTo>
                  <a:pt x="427" y="2"/>
                </a:lnTo>
                <a:lnTo>
                  <a:pt x="423" y="2"/>
                </a:lnTo>
                <a:lnTo>
                  <a:pt x="415" y="8"/>
                </a:lnTo>
                <a:lnTo>
                  <a:pt x="407" y="14"/>
                </a:lnTo>
                <a:lnTo>
                  <a:pt x="397" y="16"/>
                </a:lnTo>
                <a:lnTo>
                  <a:pt x="397" y="24"/>
                </a:lnTo>
                <a:lnTo>
                  <a:pt x="395" y="32"/>
                </a:lnTo>
                <a:lnTo>
                  <a:pt x="393" y="38"/>
                </a:lnTo>
                <a:lnTo>
                  <a:pt x="387" y="42"/>
                </a:lnTo>
                <a:lnTo>
                  <a:pt x="377" y="50"/>
                </a:lnTo>
                <a:lnTo>
                  <a:pt x="367" y="58"/>
                </a:lnTo>
                <a:lnTo>
                  <a:pt x="343" y="80"/>
                </a:lnTo>
                <a:lnTo>
                  <a:pt x="331" y="90"/>
                </a:lnTo>
                <a:lnTo>
                  <a:pt x="319" y="96"/>
                </a:lnTo>
                <a:lnTo>
                  <a:pt x="305" y="102"/>
                </a:lnTo>
                <a:lnTo>
                  <a:pt x="289" y="106"/>
                </a:lnTo>
                <a:lnTo>
                  <a:pt x="271" y="110"/>
                </a:lnTo>
                <a:lnTo>
                  <a:pt x="251" y="110"/>
                </a:lnTo>
                <a:lnTo>
                  <a:pt x="253" y="116"/>
                </a:lnTo>
                <a:lnTo>
                  <a:pt x="259" y="120"/>
                </a:lnTo>
                <a:lnTo>
                  <a:pt x="253" y="130"/>
                </a:lnTo>
                <a:lnTo>
                  <a:pt x="247" y="140"/>
                </a:lnTo>
                <a:lnTo>
                  <a:pt x="241" y="148"/>
                </a:lnTo>
                <a:lnTo>
                  <a:pt x="231" y="156"/>
                </a:lnTo>
                <a:lnTo>
                  <a:pt x="221" y="160"/>
                </a:lnTo>
                <a:lnTo>
                  <a:pt x="213" y="164"/>
                </a:lnTo>
                <a:lnTo>
                  <a:pt x="191" y="166"/>
                </a:lnTo>
                <a:lnTo>
                  <a:pt x="171" y="168"/>
                </a:lnTo>
                <a:lnTo>
                  <a:pt x="149" y="172"/>
                </a:lnTo>
                <a:lnTo>
                  <a:pt x="143" y="176"/>
                </a:lnTo>
                <a:lnTo>
                  <a:pt x="139" y="180"/>
                </a:lnTo>
                <a:lnTo>
                  <a:pt x="132" y="184"/>
                </a:lnTo>
                <a:lnTo>
                  <a:pt x="126" y="184"/>
                </a:lnTo>
                <a:lnTo>
                  <a:pt x="122" y="184"/>
                </a:lnTo>
                <a:lnTo>
                  <a:pt x="118" y="180"/>
                </a:lnTo>
                <a:lnTo>
                  <a:pt x="112" y="172"/>
                </a:lnTo>
                <a:lnTo>
                  <a:pt x="104" y="178"/>
                </a:lnTo>
                <a:lnTo>
                  <a:pt x="96" y="182"/>
                </a:lnTo>
                <a:lnTo>
                  <a:pt x="78" y="186"/>
                </a:lnTo>
                <a:lnTo>
                  <a:pt x="60" y="190"/>
                </a:lnTo>
                <a:lnTo>
                  <a:pt x="54" y="192"/>
                </a:lnTo>
                <a:lnTo>
                  <a:pt x="50" y="194"/>
                </a:lnTo>
                <a:lnTo>
                  <a:pt x="36" y="212"/>
                </a:lnTo>
                <a:lnTo>
                  <a:pt x="26" y="230"/>
                </a:lnTo>
                <a:lnTo>
                  <a:pt x="14" y="250"/>
                </a:lnTo>
                <a:lnTo>
                  <a:pt x="0" y="266"/>
                </a:lnTo>
                <a:lnTo>
                  <a:pt x="6" y="272"/>
                </a:lnTo>
                <a:lnTo>
                  <a:pt x="8" y="274"/>
                </a:lnTo>
                <a:lnTo>
                  <a:pt x="10" y="276"/>
                </a:lnTo>
                <a:lnTo>
                  <a:pt x="10" y="280"/>
                </a:lnTo>
                <a:lnTo>
                  <a:pt x="10" y="284"/>
                </a:lnTo>
                <a:lnTo>
                  <a:pt x="10" y="296"/>
                </a:lnTo>
                <a:lnTo>
                  <a:pt x="12" y="312"/>
                </a:lnTo>
                <a:lnTo>
                  <a:pt x="14" y="328"/>
                </a:lnTo>
                <a:lnTo>
                  <a:pt x="20" y="342"/>
                </a:lnTo>
                <a:lnTo>
                  <a:pt x="26" y="358"/>
                </a:lnTo>
                <a:lnTo>
                  <a:pt x="42" y="384"/>
                </a:lnTo>
                <a:lnTo>
                  <a:pt x="58" y="406"/>
                </a:lnTo>
                <a:lnTo>
                  <a:pt x="62" y="412"/>
                </a:lnTo>
                <a:lnTo>
                  <a:pt x="68" y="416"/>
                </a:lnTo>
                <a:lnTo>
                  <a:pt x="82" y="426"/>
                </a:lnTo>
                <a:lnTo>
                  <a:pt x="88" y="430"/>
                </a:lnTo>
                <a:lnTo>
                  <a:pt x="92" y="436"/>
                </a:lnTo>
                <a:lnTo>
                  <a:pt x="96" y="444"/>
                </a:lnTo>
                <a:lnTo>
                  <a:pt x="96" y="456"/>
                </a:lnTo>
                <a:lnTo>
                  <a:pt x="104" y="432"/>
                </a:lnTo>
                <a:lnTo>
                  <a:pt x="108" y="420"/>
                </a:lnTo>
                <a:lnTo>
                  <a:pt x="114" y="410"/>
                </a:lnTo>
                <a:lnTo>
                  <a:pt x="120" y="402"/>
                </a:lnTo>
                <a:lnTo>
                  <a:pt x="130" y="394"/>
                </a:lnTo>
                <a:lnTo>
                  <a:pt x="143" y="390"/>
                </a:lnTo>
                <a:lnTo>
                  <a:pt x="159" y="388"/>
                </a:lnTo>
                <a:lnTo>
                  <a:pt x="177" y="390"/>
                </a:lnTo>
                <a:lnTo>
                  <a:pt x="193" y="394"/>
                </a:lnTo>
                <a:lnTo>
                  <a:pt x="231" y="394"/>
                </a:lnTo>
                <a:lnTo>
                  <a:pt x="231" y="378"/>
                </a:lnTo>
                <a:lnTo>
                  <a:pt x="231" y="368"/>
                </a:lnTo>
                <a:lnTo>
                  <a:pt x="235" y="356"/>
                </a:lnTo>
                <a:lnTo>
                  <a:pt x="241" y="344"/>
                </a:lnTo>
                <a:lnTo>
                  <a:pt x="247" y="334"/>
                </a:lnTo>
                <a:lnTo>
                  <a:pt x="255" y="324"/>
                </a:lnTo>
                <a:lnTo>
                  <a:pt x="263" y="316"/>
                </a:lnTo>
                <a:lnTo>
                  <a:pt x="273" y="312"/>
                </a:lnTo>
                <a:lnTo>
                  <a:pt x="283" y="310"/>
                </a:lnTo>
                <a:lnTo>
                  <a:pt x="291" y="312"/>
                </a:lnTo>
                <a:lnTo>
                  <a:pt x="297" y="314"/>
                </a:lnTo>
                <a:lnTo>
                  <a:pt x="303" y="320"/>
                </a:lnTo>
                <a:lnTo>
                  <a:pt x="309" y="326"/>
                </a:lnTo>
                <a:lnTo>
                  <a:pt x="317" y="338"/>
                </a:lnTo>
                <a:lnTo>
                  <a:pt x="327" y="346"/>
                </a:lnTo>
                <a:lnTo>
                  <a:pt x="337" y="350"/>
                </a:lnTo>
                <a:lnTo>
                  <a:pt x="347" y="354"/>
                </a:lnTo>
                <a:lnTo>
                  <a:pt x="373" y="362"/>
                </a:lnTo>
                <a:lnTo>
                  <a:pt x="399" y="364"/>
                </a:lnTo>
                <a:lnTo>
                  <a:pt x="421" y="366"/>
                </a:lnTo>
                <a:lnTo>
                  <a:pt x="431" y="364"/>
                </a:lnTo>
                <a:lnTo>
                  <a:pt x="437" y="362"/>
                </a:lnTo>
                <a:lnTo>
                  <a:pt x="441" y="356"/>
                </a:lnTo>
                <a:lnTo>
                  <a:pt x="447" y="350"/>
                </a:lnTo>
                <a:lnTo>
                  <a:pt x="451" y="344"/>
                </a:lnTo>
                <a:lnTo>
                  <a:pt x="455" y="338"/>
                </a:lnTo>
                <a:lnTo>
                  <a:pt x="461" y="334"/>
                </a:lnTo>
                <a:lnTo>
                  <a:pt x="471" y="332"/>
                </a:lnTo>
                <a:lnTo>
                  <a:pt x="477" y="336"/>
                </a:lnTo>
                <a:lnTo>
                  <a:pt x="481" y="338"/>
                </a:lnTo>
                <a:lnTo>
                  <a:pt x="485" y="338"/>
                </a:lnTo>
                <a:lnTo>
                  <a:pt x="493" y="338"/>
                </a:lnTo>
                <a:lnTo>
                  <a:pt x="501" y="336"/>
                </a:lnTo>
                <a:lnTo>
                  <a:pt x="517" y="328"/>
                </a:lnTo>
                <a:lnTo>
                  <a:pt x="531" y="322"/>
                </a:lnTo>
                <a:lnTo>
                  <a:pt x="537" y="318"/>
                </a:lnTo>
                <a:lnTo>
                  <a:pt x="545" y="316"/>
                </a:lnTo>
                <a:lnTo>
                  <a:pt x="549" y="322"/>
                </a:lnTo>
                <a:lnTo>
                  <a:pt x="553" y="324"/>
                </a:lnTo>
                <a:lnTo>
                  <a:pt x="563" y="322"/>
                </a:lnTo>
                <a:lnTo>
                  <a:pt x="575" y="322"/>
                </a:lnTo>
                <a:lnTo>
                  <a:pt x="583" y="318"/>
                </a:lnTo>
                <a:lnTo>
                  <a:pt x="585" y="316"/>
                </a:lnTo>
                <a:lnTo>
                  <a:pt x="587" y="312"/>
                </a:lnTo>
                <a:lnTo>
                  <a:pt x="589" y="302"/>
                </a:lnTo>
                <a:lnTo>
                  <a:pt x="599" y="302"/>
                </a:lnTo>
                <a:lnTo>
                  <a:pt x="609" y="302"/>
                </a:lnTo>
                <a:lnTo>
                  <a:pt x="625" y="308"/>
                </a:lnTo>
                <a:lnTo>
                  <a:pt x="643" y="314"/>
                </a:lnTo>
                <a:lnTo>
                  <a:pt x="653" y="316"/>
                </a:lnTo>
                <a:lnTo>
                  <a:pt x="663" y="316"/>
                </a:lnTo>
                <a:lnTo>
                  <a:pt x="673" y="316"/>
                </a:lnTo>
                <a:lnTo>
                  <a:pt x="679" y="314"/>
                </a:lnTo>
                <a:lnTo>
                  <a:pt x="687" y="312"/>
                </a:lnTo>
                <a:lnTo>
                  <a:pt x="693" y="310"/>
                </a:lnTo>
                <a:lnTo>
                  <a:pt x="695" y="310"/>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86" name="Freeform 21">
            <a:extLst>
              <a:ext uri="{FF2B5EF4-FFF2-40B4-BE49-F238E27FC236}">
                <a16:creationId xmlns:a16="http://schemas.microsoft.com/office/drawing/2014/main" xmlns="" id="{B32EBE21-00CA-8A44-8866-F13C529064BA}"/>
              </a:ext>
            </a:extLst>
          </p:cNvPr>
          <p:cNvSpPr>
            <a:spLocks/>
          </p:cNvSpPr>
          <p:nvPr/>
        </p:nvSpPr>
        <p:spPr bwMode="auto">
          <a:xfrm>
            <a:off x="4622680" y="2707052"/>
            <a:ext cx="657225" cy="965200"/>
          </a:xfrm>
          <a:custGeom>
            <a:avLst/>
            <a:gdLst>
              <a:gd name="T0" fmla="*/ 2147483647 w 414"/>
              <a:gd name="T1" fmla="*/ 2147483647 h 608"/>
              <a:gd name="T2" fmla="*/ 2147483647 w 414"/>
              <a:gd name="T3" fmla="*/ 2147483647 h 608"/>
              <a:gd name="T4" fmla="*/ 2147483647 w 414"/>
              <a:gd name="T5" fmla="*/ 2147483647 h 608"/>
              <a:gd name="T6" fmla="*/ 2147483647 w 414"/>
              <a:gd name="T7" fmla="*/ 2147483647 h 608"/>
              <a:gd name="T8" fmla="*/ 2147483647 w 414"/>
              <a:gd name="T9" fmla="*/ 2147483647 h 608"/>
              <a:gd name="T10" fmla="*/ 2147483647 w 414"/>
              <a:gd name="T11" fmla="*/ 2147483647 h 608"/>
              <a:gd name="T12" fmla="*/ 2147483647 w 414"/>
              <a:gd name="T13" fmla="*/ 2147483647 h 608"/>
              <a:gd name="T14" fmla="*/ 2147483647 w 414"/>
              <a:gd name="T15" fmla="*/ 2147483647 h 608"/>
              <a:gd name="T16" fmla="*/ 2147483647 w 414"/>
              <a:gd name="T17" fmla="*/ 2147483647 h 608"/>
              <a:gd name="T18" fmla="*/ 2147483647 w 414"/>
              <a:gd name="T19" fmla="*/ 2147483647 h 608"/>
              <a:gd name="T20" fmla="*/ 2147483647 w 414"/>
              <a:gd name="T21" fmla="*/ 2147483647 h 608"/>
              <a:gd name="T22" fmla="*/ 2147483647 w 414"/>
              <a:gd name="T23" fmla="*/ 2147483647 h 608"/>
              <a:gd name="T24" fmla="*/ 2147483647 w 414"/>
              <a:gd name="T25" fmla="*/ 2147483647 h 608"/>
              <a:gd name="T26" fmla="*/ 2147483647 w 414"/>
              <a:gd name="T27" fmla="*/ 2147483647 h 608"/>
              <a:gd name="T28" fmla="*/ 2147483647 w 414"/>
              <a:gd name="T29" fmla="*/ 2147483647 h 608"/>
              <a:gd name="T30" fmla="*/ 2147483647 w 414"/>
              <a:gd name="T31" fmla="*/ 2147483647 h 608"/>
              <a:gd name="T32" fmla="*/ 2147483647 w 414"/>
              <a:gd name="T33" fmla="*/ 2147483647 h 608"/>
              <a:gd name="T34" fmla="*/ 2147483647 w 414"/>
              <a:gd name="T35" fmla="*/ 2147483647 h 608"/>
              <a:gd name="T36" fmla="*/ 2147483647 w 414"/>
              <a:gd name="T37" fmla="*/ 2147483647 h 608"/>
              <a:gd name="T38" fmla="*/ 2147483647 w 414"/>
              <a:gd name="T39" fmla="*/ 2147483647 h 608"/>
              <a:gd name="T40" fmla="*/ 2147483647 w 414"/>
              <a:gd name="T41" fmla="*/ 2147483647 h 608"/>
              <a:gd name="T42" fmla="*/ 2147483647 w 414"/>
              <a:gd name="T43" fmla="*/ 2147483647 h 608"/>
              <a:gd name="T44" fmla="*/ 2147483647 w 414"/>
              <a:gd name="T45" fmla="*/ 2147483647 h 608"/>
              <a:gd name="T46" fmla="*/ 2147483647 w 414"/>
              <a:gd name="T47" fmla="*/ 2147483647 h 608"/>
              <a:gd name="T48" fmla="*/ 2147483647 w 414"/>
              <a:gd name="T49" fmla="*/ 0 h 608"/>
              <a:gd name="T50" fmla="*/ 2147483647 w 414"/>
              <a:gd name="T51" fmla="*/ 2147483647 h 608"/>
              <a:gd name="T52" fmla="*/ 2147483647 w 414"/>
              <a:gd name="T53" fmla="*/ 2147483647 h 608"/>
              <a:gd name="T54" fmla="*/ 2147483647 w 414"/>
              <a:gd name="T55" fmla="*/ 2147483647 h 608"/>
              <a:gd name="T56" fmla="*/ 2147483647 w 414"/>
              <a:gd name="T57" fmla="*/ 2147483647 h 608"/>
              <a:gd name="T58" fmla="*/ 2147483647 w 414"/>
              <a:gd name="T59" fmla="*/ 2147483647 h 608"/>
              <a:gd name="T60" fmla="*/ 2147483647 w 414"/>
              <a:gd name="T61" fmla="*/ 2147483647 h 608"/>
              <a:gd name="T62" fmla="*/ 2147483647 w 414"/>
              <a:gd name="T63" fmla="*/ 2147483647 h 608"/>
              <a:gd name="T64" fmla="*/ 2147483647 w 414"/>
              <a:gd name="T65" fmla="*/ 2147483647 h 608"/>
              <a:gd name="T66" fmla="*/ 2147483647 w 414"/>
              <a:gd name="T67" fmla="*/ 2147483647 h 608"/>
              <a:gd name="T68" fmla="*/ 2147483647 w 414"/>
              <a:gd name="T69" fmla="*/ 2147483647 h 608"/>
              <a:gd name="T70" fmla="*/ 2147483647 w 414"/>
              <a:gd name="T71" fmla="*/ 2147483647 h 608"/>
              <a:gd name="T72" fmla="*/ 2147483647 w 414"/>
              <a:gd name="T73" fmla="*/ 2147483647 h 608"/>
              <a:gd name="T74" fmla="*/ 2147483647 w 414"/>
              <a:gd name="T75" fmla="*/ 2147483647 h 608"/>
              <a:gd name="T76" fmla="*/ 2147483647 w 414"/>
              <a:gd name="T77" fmla="*/ 2147483647 h 608"/>
              <a:gd name="T78" fmla="*/ 2147483647 w 414"/>
              <a:gd name="T79" fmla="*/ 2147483647 h 608"/>
              <a:gd name="T80" fmla="*/ 2147483647 w 414"/>
              <a:gd name="T81" fmla="*/ 2147483647 h 608"/>
              <a:gd name="T82" fmla="*/ 2147483647 w 414"/>
              <a:gd name="T83" fmla="*/ 2147483647 h 608"/>
              <a:gd name="T84" fmla="*/ 2147483647 w 414"/>
              <a:gd name="T85" fmla="*/ 2147483647 h 608"/>
              <a:gd name="T86" fmla="*/ 2147483647 w 414"/>
              <a:gd name="T87" fmla="*/ 2147483647 h 608"/>
              <a:gd name="T88" fmla="*/ 2147483647 w 414"/>
              <a:gd name="T89" fmla="*/ 2147483647 h 608"/>
              <a:gd name="T90" fmla="*/ 2147483647 w 414"/>
              <a:gd name="T91" fmla="*/ 2147483647 h 608"/>
              <a:gd name="T92" fmla="*/ 2147483647 w 414"/>
              <a:gd name="T93" fmla="*/ 2147483647 h 608"/>
              <a:gd name="T94" fmla="*/ 2147483647 w 414"/>
              <a:gd name="T95" fmla="*/ 2147483647 h 60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14"/>
              <a:gd name="T145" fmla="*/ 0 h 608"/>
              <a:gd name="T146" fmla="*/ 414 w 414"/>
              <a:gd name="T147" fmla="*/ 608 h 60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14" h="608">
                <a:moveTo>
                  <a:pt x="248" y="588"/>
                </a:moveTo>
                <a:lnTo>
                  <a:pt x="150" y="588"/>
                </a:lnTo>
                <a:lnTo>
                  <a:pt x="68" y="588"/>
                </a:lnTo>
                <a:lnTo>
                  <a:pt x="70" y="574"/>
                </a:lnTo>
                <a:lnTo>
                  <a:pt x="72" y="562"/>
                </a:lnTo>
                <a:lnTo>
                  <a:pt x="74" y="552"/>
                </a:lnTo>
                <a:lnTo>
                  <a:pt x="76" y="540"/>
                </a:lnTo>
                <a:lnTo>
                  <a:pt x="74" y="530"/>
                </a:lnTo>
                <a:lnTo>
                  <a:pt x="70" y="520"/>
                </a:lnTo>
                <a:lnTo>
                  <a:pt x="64" y="512"/>
                </a:lnTo>
                <a:lnTo>
                  <a:pt x="56" y="506"/>
                </a:lnTo>
                <a:lnTo>
                  <a:pt x="38" y="492"/>
                </a:lnTo>
                <a:lnTo>
                  <a:pt x="24" y="484"/>
                </a:lnTo>
                <a:lnTo>
                  <a:pt x="18" y="478"/>
                </a:lnTo>
                <a:lnTo>
                  <a:pt x="12" y="468"/>
                </a:lnTo>
                <a:lnTo>
                  <a:pt x="6" y="458"/>
                </a:lnTo>
                <a:lnTo>
                  <a:pt x="0" y="452"/>
                </a:lnTo>
                <a:lnTo>
                  <a:pt x="6" y="438"/>
                </a:lnTo>
                <a:lnTo>
                  <a:pt x="8" y="426"/>
                </a:lnTo>
                <a:lnTo>
                  <a:pt x="12" y="412"/>
                </a:lnTo>
                <a:lnTo>
                  <a:pt x="16" y="398"/>
                </a:lnTo>
                <a:lnTo>
                  <a:pt x="20" y="388"/>
                </a:lnTo>
                <a:lnTo>
                  <a:pt x="28" y="378"/>
                </a:lnTo>
                <a:lnTo>
                  <a:pt x="38" y="368"/>
                </a:lnTo>
                <a:lnTo>
                  <a:pt x="50" y="358"/>
                </a:lnTo>
                <a:lnTo>
                  <a:pt x="62" y="350"/>
                </a:lnTo>
                <a:lnTo>
                  <a:pt x="74" y="342"/>
                </a:lnTo>
                <a:lnTo>
                  <a:pt x="88" y="338"/>
                </a:lnTo>
                <a:lnTo>
                  <a:pt x="98" y="336"/>
                </a:lnTo>
                <a:lnTo>
                  <a:pt x="102" y="334"/>
                </a:lnTo>
                <a:lnTo>
                  <a:pt x="106" y="332"/>
                </a:lnTo>
                <a:lnTo>
                  <a:pt x="112" y="324"/>
                </a:lnTo>
                <a:lnTo>
                  <a:pt x="118" y="328"/>
                </a:lnTo>
                <a:lnTo>
                  <a:pt x="122" y="334"/>
                </a:lnTo>
                <a:lnTo>
                  <a:pt x="130" y="346"/>
                </a:lnTo>
                <a:lnTo>
                  <a:pt x="136" y="354"/>
                </a:lnTo>
                <a:lnTo>
                  <a:pt x="140" y="358"/>
                </a:lnTo>
                <a:lnTo>
                  <a:pt x="146" y="358"/>
                </a:lnTo>
                <a:lnTo>
                  <a:pt x="152" y="356"/>
                </a:lnTo>
                <a:lnTo>
                  <a:pt x="158" y="350"/>
                </a:lnTo>
                <a:lnTo>
                  <a:pt x="172" y="330"/>
                </a:lnTo>
                <a:lnTo>
                  <a:pt x="186" y="306"/>
                </a:lnTo>
                <a:lnTo>
                  <a:pt x="192" y="288"/>
                </a:lnTo>
                <a:lnTo>
                  <a:pt x="194" y="278"/>
                </a:lnTo>
                <a:lnTo>
                  <a:pt x="196" y="270"/>
                </a:lnTo>
                <a:lnTo>
                  <a:pt x="204" y="256"/>
                </a:lnTo>
                <a:lnTo>
                  <a:pt x="216" y="246"/>
                </a:lnTo>
                <a:lnTo>
                  <a:pt x="228" y="236"/>
                </a:lnTo>
                <a:lnTo>
                  <a:pt x="232" y="232"/>
                </a:lnTo>
                <a:lnTo>
                  <a:pt x="232" y="224"/>
                </a:lnTo>
                <a:lnTo>
                  <a:pt x="234" y="218"/>
                </a:lnTo>
                <a:lnTo>
                  <a:pt x="234" y="212"/>
                </a:lnTo>
                <a:lnTo>
                  <a:pt x="238" y="206"/>
                </a:lnTo>
                <a:lnTo>
                  <a:pt x="246" y="200"/>
                </a:lnTo>
                <a:lnTo>
                  <a:pt x="256" y="190"/>
                </a:lnTo>
                <a:lnTo>
                  <a:pt x="256" y="186"/>
                </a:lnTo>
                <a:lnTo>
                  <a:pt x="256" y="180"/>
                </a:lnTo>
                <a:lnTo>
                  <a:pt x="256" y="166"/>
                </a:lnTo>
                <a:lnTo>
                  <a:pt x="258" y="160"/>
                </a:lnTo>
                <a:lnTo>
                  <a:pt x="262" y="152"/>
                </a:lnTo>
                <a:lnTo>
                  <a:pt x="272" y="136"/>
                </a:lnTo>
                <a:lnTo>
                  <a:pt x="278" y="126"/>
                </a:lnTo>
                <a:lnTo>
                  <a:pt x="286" y="118"/>
                </a:lnTo>
                <a:lnTo>
                  <a:pt x="306" y="104"/>
                </a:lnTo>
                <a:lnTo>
                  <a:pt x="316" y="98"/>
                </a:lnTo>
                <a:lnTo>
                  <a:pt x="322" y="90"/>
                </a:lnTo>
                <a:lnTo>
                  <a:pt x="328" y="80"/>
                </a:lnTo>
                <a:lnTo>
                  <a:pt x="330" y="68"/>
                </a:lnTo>
                <a:lnTo>
                  <a:pt x="328" y="56"/>
                </a:lnTo>
                <a:lnTo>
                  <a:pt x="328" y="50"/>
                </a:lnTo>
                <a:lnTo>
                  <a:pt x="330" y="44"/>
                </a:lnTo>
                <a:lnTo>
                  <a:pt x="314" y="42"/>
                </a:lnTo>
                <a:lnTo>
                  <a:pt x="308" y="40"/>
                </a:lnTo>
                <a:lnTo>
                  <a:pt x="304" y="36"/>
                </a:lnTo>
                <a:lnTo>
                  <a:pt x="304" y="0"/>
                </a:lnTo>
                <a:lnTo>
                  <a:pt x="314" y="10"/>
                </a:lnTo>
                <a:lnTo>
                  <a:pt x="324" y="20"/>
                </a:lnTo>
                <a:lnTo>
                  <a:pt x="340" y="44"/>
                </a:lnTo>
                <a:lnTo>
                  <a:pt x="340" y="82"/>
                </a:lnTo>
                <a:lnTo>
                  <a:pt x="348" y="102"/>
                </a:lnTo>
                <a:lnTo>
                  <a:pt x="354" y="122"/>
                </a:lnTo>
                <a:lnTo>
                  <a:pt x="360" y="140"/>
                </a:lnTo>
                <a:lnTo>
                  <a:pt x="366" y="160"/>
                </a:lnTo>
                <a:lnTo>
                  <a:pt x="344" y="160"/>
                </a:lnTo>
                <a:lnTo>
                  <a:pt x="320" y="162"/>
                </a:lnTo>
                <a:lnTo>
                  <a:pt x="310" y="164"/>
                </a:lnTo>
                <a:lnTo>
                  <a:pt x="302" y="168"/>
                </a:lnTo>
                <a:lnTo>
                  <a:pt x="298" y="174"/>
                </a:lnTo>
                <a:lnTo>
                  <a:pt x="296" y="184"/>
                </a:lnTo>
                <a:lnTo>
                  <a:pt x="296" y="194"/>
                </a:lnTo>
                <a:lnTo>
                  <a:pt x="300" y="202"/>
                </a:lnTo>
                <a:lnTo>
                  <a:pt x="304" y="208"/>
                </a:lnTo>
                <a:lnTo>
                  <a:pt x="310" y="214"/>
                </a:lnTo>
                <a:lnTo>
                  <a:pt x="322" y="224"/>
                </a:lnTo>
                <a:lnTo>
                  <a:pt x="334" y="232"/>
                </a:lnTo>
                <a:lnTo>
                  <a:pt x="348" y="248"/>
                </a:lnTo>
                <a:lnTo>
                  <a:pt x="360" y="266"/>
                </a:lnTo>
                <a:lnTo>
                  <a:pt x="370" y="286"/>
                </a:lnTo>
                <a:lnTo>
                  <a:pt x="378" y="308"/>
                </a:lnTo>
                <a:lnTo>
                  <a:pt x="372" y="310"/>
                </a:lnTo>
                <a:lnTo>
                  <a:pt x="368" y="312"/>
                </a:lnTo>
                <a:lnTo>
                  <a:pt x="360" y="320"/>
                </a:lnTo>
                <a:lnTo>
                  <a:pt x="354" y="330"/>
                </a:lnTo>
                <a:lnTo>
                  <a:pt x="342" y="348"/>
                </a:lnTo>
                <a:lnTo>
                  <a:pt x="332" y="366"/>
                </a:lnTo>
                <a:lnTo>
                  <a:pt x="326" y="376"/>
                </a:lnTo>
                <a:lnTo>
                  <a:pt x="318" y="384"/>
                </a:lnTo>
                <a:lnTo>
                  <a:pt x="324" y="390"/>
                </a:lnTo>
                <a:lnTo>
                  <a:pt x="326" y="392"/>
                </a:lnTo>
                <a:lnTo>
                  <a:pt x="328" y="394"/>
                </a:lnTo>
                <a:lnTo>
                  <a:pt x="328" y="398"/>
                </a:lnTo>
                <a:lnTo>
                  <a:pt x="328" y="402"/>
                </a:lnTo>
                <a:lnTo>
                  <a:pt x="328" y="414"/>
                </a:lnTo>
                <a:lnTo>
                  <a:pt x="330" y="430"/>
                </a:lnTo>
                <a:lnTo>
                  <a:pt x="332" y="446"/>
                </a:lnTo>
                <a:lnTo>
                  <a:pt x="338" y="460"/>
                </a:lnTo>
                <a:lnTo>
                  <a:pt x="344" y="476"/>
                </a:lnTo>
                <a:lnTo>
                  <a:pt x="360" y="502"/>
                </a:lnTo>
                <a:lnTo>
                  <a:pt x="376" y="524"/>
                </a:lnTo>
                <a:lnTo>
                  <a:pt x="380" y="530"/>
                </a:lnTo>
                <a:lnTo>
                  <a:pt x="386" y="534"/>
                </a:lnTo>
                <a:lnTo>
                  <a:pt x="400" y="544"/>
                </a:lnTo>
                <a:lnTo>
                  <a:pt x="406" y="548"/>
                </a:lnTo>
                <a:lnTo>
                  <a:pt x="410" y="556"/>
                </a:lnTo>
                <a:lnTo>
                  <a:pt x="412" y="564"/>
                </a:lnTo>
                <a:lnTo>
                  <a:pt x="414" y="574"/>
                </a:lnTo>
                <a:lnTo>
                  <a:pt x="414" y="568"/>
                </a:lnTo>
                <a:lnTo>
                  <a:pt x="410" y="578"/>
                </a:lnTo>
                <a:lnTo>
                  <a:pt x="408" y="588"/>
                </a:lnTo>
                <a:lnTo>
                  <a:pt x="406" y="598"/>
                </a:lnTo>
                <a:lnTo>
                  <a:pt x="402" y="608"/>
                </a:lnTo>
                <a:lnTo>
                  <a:pt x="392" y="602"/>
                </a:lnTo>
                <a:lnTo>
                  <a:pt x="386" y="600"/>
                </a:lnTo>
                <a:lnTo>
                  <a:pt x="378" y="598"/>
                </a:lnTo>
                <a:lnTo>
                  <a:pt x="366" y="598"/>
                </a:lnTo>
                <a:lnTo>
                  <a:pt x="356" y="596"/>
                </a:lnTo>
                <a:lnTo>
                  <a:pt x="338" y="590"/>
                </a:lnTo>
                <a:lnTo>
                  <a:pt x="320" y="584"/>
                </a:lnTo>
                <a:lnTo>
                  <a:pt x="308" y="582"/>
                </a:lnTo>
                <a:lnTo>
                  <a:pt x="296" y="580"/>
                </a:lnTo>
                <a:lnTo>
                  <a:pt x="282" y="580"/>
                </a:lnTo>
                <a:lnTo>
                  <a:pt x="270" y="582"/>
                </a:lnTo>
                <a:lnTo>
                  <a:pt x="260" y="586"/>
                </a:lnTo>
                <a:lnTo>
                  <a:pt x="254" y="592"/>
                </a:lnTo>
                <a:lnTo>
                  <a:pt x="248" y="588"/>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dirty="0"/>
          </a:p>
        </p:txBody>
      </p:sp>
      <p:sp>
        <p:nvSpPr>
          <p:cNvPr id="87" name="Freeform 22">
            <a:extLst>
              <a:ext uri="{FF2B5EF4-FFF2-40B4-BE49-F238E27FC236}">
                <a16:creationId xmlns:a16="http://schemas.microsoft.com/office/drawing/2014/main" xmlns="" id="{14412878-ADEF-9945-8A7E-DDE4B35A8063}"/>
              </a:ext>
            </a:extLst>
          </p:cNvPr>
          <p:cNvSpPr>
            <a:spLocks/>
          </p:cNvSpPr>
          <p:nvPr/>
        </p:nvSpPr>
        <p:spPr bwMode="auto">
          <a:xfrm>
            <a:off x="4130554" y="2630852"/>
            <a:ext cx="1016000" cy="819150"/>
          </a:xfrm>
          <a:custGeom>
            <a:avLst/>
            <a:gdLst>
              <a:gd name="T0" fmla="*/ 2147483647 w 640"/>
              <a:gd name="T1" fmla="*/ 2147483647 h 516"/>
              <a:gd name="T2" fmla="*/ 2147483647 w 640"/>
              <a:gd name="T3" fmla="*/ 2147483647 h 516"/>
              <a:gd name="T4" fmla="*/ 2147483647 w 640"/>
              <a:gd name="T5" fmla="*/ 2147483647 h 516"/>
              <a:gd name="T6" fmla="*/ 2147483647 w 640"/>
              <a:gd name="T7" fmla="*/ 2147483647 h 516"/>
              <a:gd name="T8" fmla="*/ 2147483647 w 640"/>
              <a:gd name="T9" fmla="*/ 2147483647 h 516"/>
              <a:gd name="T10" fmla="*/ 2147483647 w 640"/>
              <a:gd name="T11" fmla="*/ 2147483647 h 516"/>
              <a:gd name="T12" fmla="*/ 2147483647 w 640"/>
              <a:gd name="T13" fmla="*/ 2147483647 h 516"/>
              <a:gd name="T14" fmla="*/ 2147483647 w 640"/>
              <a:gd name="T15" fmla="*/ 2147483647 h 516"/>
              <a:gd name="T16" fmla="*/ 2147483647 w 640"/>
              <a:gd name="T17" fmla="*/ 2147483647 h 516"/>
              <a:gd name="T18" fmla="*/ 0 w 640"/>
              <a:gd name="T19" fmla="*/ 2147483647 h 516"/>
              <a:gd name="T20" fmla="*/ 2147483647 w 640"/>
              <a:gd name="T21" fmla="*/ 2147483647 h 516"/>
              <a:gd name="T22" fmla="*/ 2147483647 w 640"/>
              <a:gd name="T23" fmla="*/ 2147483647 h 516"/>
              <a:gd name="T24" fmla="*/ 2147483647 w 640"/>
              <a:gd name="T25" fmla="*/ 2147483647 h 516"/>
              <a:gd name="T26" fmla="*/ 2147483647 w 640"/>
              <a:gd name="T27" fmla="*/ 2147483647 h 516"/>
              <a:gd name="T28" fmla="*/ 2147483647 w 640"/>
              <a:gd name="T29" fmla="*/ 2147483647 h 516"/>
              <a:gd name="T30" fmla="*/ 2147483647 w 640"/>
              <a:gd name="T31" fmla="*/ 2147483647 h 516"/>
              <a:gd name="T32" fmla="*/ 2147483647 w 640"/>
              <a:gd name="T33" fmla="*/ 2147483647 h 516"/>
              <a:gd name="T34" fmla="*/ 2147483647 w 640"/>
              <a:gd name="T35" fmla="*/ 2147483647 h 516"/>
              <a:gd name="T36" fmla="*/ 2147483647 w 640"/>
              <a:gd name="T37" fmla="*/ 2147483647 h 516"/>
              <a:gd name="T38" fmla="*/ 2147483647 w 640"/>
              <a:gd name="T39" fmla="*/ 2147483647 h 516"/>
              <a:gd name="T40" fmla="*/ 2147483647 w 640"/>
              <a:gd name="T41" fmla="*/ 2147483647 h 516"/>
              <a:gd name="T42" fmla="*/ 2147483647 w 640"/>
              <a:gd name="T43" fmla="*/ 2147483647 h 516"/>
              <a:gd name="T44" fmla="*/ 2147483647 w 640"/>
              <a:gd name="T45" fmla="*/ 2147483647 h 516"/>
              <a:gd name="T46" fmla="*/ 2147483647 w 640"/>
              <a:gd name="T47" fmla="*/ 2147483647 h 516"/>
              <a:gd name="T48" fmla="*/ 2147483647 w 640"/>
              <a:gd name="T49" fmla="*/ 2147483647 h 516"/>
              <a:gd name="T50" fmla="*/ 2147483647 w 640"/>
              <a:gd name="T51" fmla="*/ 2147483647 h 516"/>
              <a:gd name="T52" fmla="*/ 2147483647 w 640"/>
              <a:gd name="T53" fmla="*/ 2147483647 h 516"/>
              <a:gd name="T54" fmla="*/ 2147483647 w 640"/>
              <a:gd name="T55" fmla="*/ 2147483647 h 516"/>
              <a:gd name="T56" fmla="*/ 2147483647 w 640"/>
              <a:gd name="T57" fmla="*/ 2147483647 h 516"/>
              <a:gd name="T58" fmla="*/ 2147483647 w 640"/>
              <a:gd name="T59" fmla="*/ 2147483647 h 516"/>
              <a:gd name="T60" fmla="*/ 2147483647 w 640"/>
              <a:gd name="T61" fmla="*/ 2147483647 h 516"/>
              <a:gd name="T62" fmla="*/ 2147483647 w 640"/>
              <a:gd name="T63" fmla="*/ 2147483647 h 516"/>
              <a:gd name="T64" fmla="*/ 2147483647 w 640"/>
              <a:gd name="T65" fmla="*/ 2147483647 h 516"/>
              <a:gd name="T66" fmla="*/ 2147483647 w 640"/>
              <a:gd name="T67" fmla="*/ 2147483647 h 516"/>
              <a:gd name="T68" fmla="*/ 2147483647 w 640"/>
              <a:gd name="T69" fmla="*/ 2147483647 h 516"/>
              <a:gd name="T70" fmla="*/ 2147483647 w 640"/>
              <a:gd name="T71" fmla="*/ 2147483647 h 516"/>
              <a:gd name="T72" fmla="*/ 2147483647 w 640"/>
              <a:gd name="T73" fmla="*/ 2147483647 h 516"/>
              <a:gd name="T74" fmla="*/ 2147483647 w 640"/>
              <a:gd name="T75" fmla="*/ 2147483647 h 516"/>
              <a:gd name="T76" fmla="*/ 2147483647 w 640"/>
              <a:gd name="T77" fmla="*/ 2147483647 h 516"/>
              <a:gd name="T78" fmla="*/ 2147483647 w 640"/>
              <a:gd name="T79" fmla="*/ 2147483647 h 516"/>
              <a:gd name="T80" fmla="*/ 2147483647 w 640"/>
              <a:gd name="T81" fmla="*/ 2147483647 h 516"/>
              <a:gd name="T82" fmla="*/ 2147483647 w 640"/>
              <a:gd name="T83" fmla="*/ 2147483647 h 516"/>
              <a:gd name="T84" fmla="*/ 2147483647 w 640"/>
              <a:gd name="T85" fmla="*/ 2147483647 h 516"/>
              <a:gd name="T86" fmla="*/ 2147483647 w 640"/>
              <a:gd name="T87" fmla="*/ 2147483647 h 516"/>
              <a:gd name="T88" fmla="*/ 2147483647 w 640"/>
              <a:gd name="T89" fmla="*/ 2147483647 h 516"/>
              <a:gd name="T90" fmla="*/ 2147483647 w 640"/>
              <a:gd name="T91" fmla="*/ 2147483647 h 516"/>
              <a:gd name="T92" fmla="*/ 2147483647 w 640"/>
              <a:gd name="T93" fmla="*/ 2147483647 h 516"/>
              <a:gd name="T94" fmla="*/ 2147483647 w 640"/>
              <a:gd name="T95" fmla="*/ 2147483647 h 516"/>
              <a:gd name="T96" fmla="*/ 2147483647 w 640"/>
              <a:gd name="T97" fmla="*/ 2147483647 h 516"/>
              <a:gd name="T98" fmla="*/ 2147483647 w 640"/>
              <a:gd name="T99" fmla="*/ 2147483647 h 516"/>
              <a:gd name="T100" fmla="*/ 2147483647 w 640"/>
              <a:gd name="T101" fmla="*/ 2147483647 h 516"/>
              <a:gd name="T102" fmla="*/ 2147483647 w 640"/>
              <a:gd name="T103" fmla="*/ 2147483647 h 516"/>
              <a:gd name="T104" fmla="*/ 2147483647 w 640"/>
              <a:gd name="T105" fmla="*/ 2147483647 h 516"/>
              <a:gd name="T106" fmla="*/ 2147483647 w 640"/>
              <a:gd name="T107" fmla="*/ 2147483647 h 516"/>
              <a:gd name="T108" fmla="*/ 2147483647 w 640"/>
              <a:gd name="T109" fmla="*/ 2147483647 h 51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40"/>
              <a:gd name="T166" fmla="*/ 0 h 516"/>
              <a:gd name="T167" fmla="*/ 640 w 640"/>
              <a:gd name="T168" fmla="*/ 516 h 51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40" h="516">
                <a:moveTo>
                  <a:pt x="308" y="498"/>
                </a:moveTo>
                <a:lnTo>
                  <a:pt x="296" y="492"/>
                </a:lnTo>
                <a:lnTo>
                  <a:pt x="290" y="498"/>
                </a:lnTo>
                <a:lnTo>
                  <a:pt x="282" y="502"/>
                </a:lnTo>
                <a:lnTo>
                  <a:pt x="266" y="508"/>
                </a:lnTo>
                <a:lnTo>
                  <a:pt x="248" y="510"/>
                </a:lnTo>
                <a:lnTo>
                  <a:pt x="230" y="510"/>
                </a:lnTo>
                <a:lnTo>
                  <a:pt x="218" y="512"/>
                </a:lnTo>
                <a:lnTo>
                  <a:pt x="208" y="514"/>
                </a:lnTo>
                <a:lnTo>
                  <a:pt x="196" y="516"/>
                </a:lnTo>
                <a:lnTo>
                  <a:pt x="184" y="516"/>
                </a:lnTo>
                <a:lnTo>
                  <a:pt x="170" y="514"/>
                </a:lnTo>
                <a:lnTo>
                  <a:pt x="160" y="510"/>
                </a:lnTo>
                <a:lnTo>
                  <a:pt x="152" y="502"/>
                </a:lnTo>
                <a:lnTo>
                  <a:pt x="146" y="492"/>
                </a:lnTo>
                <a:lnTo>
                  <a:pt x="138" y="472"/>
                </a:lnTo>
                <a:lnTo>
                  <a:pt x="134" y="460"/>
                </a:lnTo>
                <a:lnTo>
                  <a:pt x="128" y="450"/>
                </a:lnTo>
                <a:lnTo>
                  <a:pt x="114" y="430"/>
                </a:lnTo>
                <a:lnTo>
                  <a:pt x="106" y="420"/>
                </a:lnTo>
                <a:lnTo>
                  <a:pt x="96" y="412"/>
                </a:lnTo>
                <a:lnTo>
                  <a:pt x="86" y="408"/>
                </a:lnTo>
                <a:lnTo>
                  <a:pt x="76" y="406"/>
                </a:lnTo>
                <a:lnTo>
                  <a:pt x="66" y="404"/>
                </a:lnTo>
                <a:lnTo>
                  <a:pt x="62" y="404"/>
                </a:lnTo>
                <a:lnTo>
                  <a:pt x="56" y="400"/>
                </a:lnTo>
                <a:lnTo>
                  <a:pt x="4" y="400"/>
                </a:lnTo>
                <a:lnTo>
                  <a:pt x="2" y="402"/>
                </a:lnTo>
                <a:lnTo>
                  <a:pt x="2" y="310"/>
                </a:lnTo>
                <a:lnTo>
                  <a:pt x="0" y="298"/>
                </a:lnTo>
                <a:lnTo>
                  <a:pt x="2" y="290"/>
                </a:lnTo>
                <a:lnTo>
                  <a:pt x="8" y="282"/>
                </a:lnTo>
                <a:lnTo>
                  <a:pt x="12" y="274"/>
                </a:lnTo>
                <a:lnTo>
                  <a:pt x="16" y="266"/>
                </a:lnTo>
                <a:lnTo>
                  <a:pt x="18" y="258"/>
                </a:lnTo>
                <a:lnTo>
                  <a:pt x="18" y="248"/>
                </a:lnTo>
                <a:lnTo>
                  <a:pt x="20" y="238"/>
                </a:lnTo>
                <a:lnTo>
                  <a:pt x="24" y="230"/>
                </a:lnTo>
                <a:lnTo>
                  <a:pt x="32" y="222"/>
                </a:lnTo>
                <a:lnTo>
                  <a:pt x="46" y="208"/>
                </a:lnTo>
                <a:lnTo>
                  <a:pt x="52" y="200"/>
                </a:lnTo>
                <a:lnTo>
                  <a:pt x="58" y="192"/>
                </a:lnTo>
                <a:lnTo>
                  <a:pt x="62" y="180"/>
                </a:lnTo>
                <a:lnTo>
                  <a:pt x="64" y="168"/>
                </a:lnTo>
                <a:lnTo>
                  <a:pt x="62" y="154"/>
                </a:lnTo>
                <a:lnTo>
                  <a:pt x="60" y="146"/>
                </a:lnTo>
                <a:lnTo>
                  <a:pt x="56" y="136"/>
                </a:lnTo>
                <a:lnTo>
                  <a:pt x="54" y="124"/>
                </a:lnTo>
                <a:lnTo>
                  <a:pt x="52" y="98"/>
                </a:lnTo>
                <a:lnTo>
                  <a:pt x="54" y="80"/>
                </a:lnTo>
                <a:lnTo>
                  <a:pt x="58" y="70"/>
                </a:lnTo>
                <a:lnTo>
                  <a:pt x="64" y="62"/>
                </a:lnTo>
                <a:lnTo>
                  <a:pt x="70" y="58"/>
                </a:lnTo>
                <a:lnTo>
                  <a:pt x="76" y="52"/>
                </a:lnTo>
                <a:lnTo>
                  <a:pt x="82" y="44"/>
                </a:lnTo>
                <a:lnTo>
                  <a:pt x="84" y="28"/>
                </a:lnTo>
                <a:lnTo>
                  <a:pt x="88" y="20"/>
                </a:lnTo>
                <a:lnTo>
                  <a:pt x="92" y="14"/>
                </a:lnTo>
                <a:lnTo>
                  <a:pt x="100" y="10"/>
                </a:lnTo>
                <a:lnTo>
                  <a:pt x="110" y="6"/>
                </a:lnTo>
                <a:lnTo>
                  <a:pt x="130" y="2"/>
                </a:lnTo>
                <a:lnTo>
                  <a:pt x="154" y="0"/>
                </a:lnTo>
                <a:lnTo>
                  <a:pt x="168" y="2"/>
                </a:lnTo>
                <a:lnTo>
                  <a:pt x="186" y="8"/>
                </a:lnTo>
                <a:lnTo>
                  <a:pt x="202" y="14"/>
                </a:lnTo>
                <a:lnTo>
                  <a:pt x="208" y="16"/>
                </a:lnTo>
                <a:lnTo>
                  <a:pt x="212" y="20"/>
                </a:lnTo>
                <a:lnTo>
                  <a:pt x="222" y="36"/>
                </a:lnTo>
                <a:lnTo>
                  <a:pt x="228" y="44"/>
                </a:lnTo>
                <a:lnTo>
                  <a:pt x="232" y="46"/>
                </a:lnTo>
                <a:lnTo>
                  <a:pt x="236" y="46"/>
                </a:lnTo>
                <a:lnTo>
                  <a:pt x="244" y="46"/>
                </a:lnTo>
                <a:lnTo>
                  <a:pt x="250" y="44"/>
                </a:lnTo>
                <a:lnTo>
                  <a:pt x="260" y="38"/>
                </a:lnTo>
                <a:lnTo>
                  <a:pt x="272" y="34"/>
                </a:lnTo>
                <a:lnTo>
                  <a:pt x="278" y="32"/>
                </a:lnTo>
                <a:lnTo>
                  <a:pt x="284" y="30"/>
                </a:lnTo>
                <a:lnTo>
                  <a:pt x="294" y="32"/>
                </a:lnTo>
                <a:lnTo>
                  <a:pt x="304" y="36"/>
                </a:lnTo>
                <a:lnTo>
                  <a:pt x="320" y="44"/>
                </a:lnTo>
                <a:lnTo>
                  <a:pt x="336" y="54"/>
                </a:lnTo>
                <a:lnTo>
                  <a:pt x="346" y="58"/>
                </a:lnTo>
                <a:lnTo>
                  <a:pt x="358" y="58"/>
                </a:lnTo>
                <a:lnTo>
                  <a:pt x="372" y="58"/>
                </a:lnTo>
                <a:lnTo>
                  <a:pt x="382" y="54"/>
                </a:lnTo>
                <a:lnTo>
                  <a:pt x="392" y="50"/>
                </a:lnTo>
                <a:lnTo>
                  <a:pt x="400" y="44"/>
                </a:lnTo>
                <a:lnTo>
                  <a:pt x="410" y="38"/>
                </a:lnTo>
                <a:lnTo>
                  <a:pt x="420" y="34"/>
                </a:lnTo>
                <a:lnTo>
                  <a:pt x="432" y="30"/>
                </a:lnTo>
                <a:lnTo>
                  <a:pt x="446" y="28"/>
                </a:lnTo>
                <a:lnTo>
                  <a:pt x="458" y="30"/>
                </a:lnTo>
                <a:lnTo>
                  <a:pt x="466" y="32"/>
                </a:lnTo>
                <a:lnTo>
                  <a:pt x="482" y="40"/>
                </a:lnTo>
                <a:lnTo>
                  <a:pt x="496" y="48"/>
                </a:lnTo>
                <a:lnTo>
                  <a:pt x="504" y="50"/>
                </a:lnTo>
                <a:lnTo>
                  <a:pt x="514" y="50"/>
                </a:lnTo>
                <a:lnTo>
                  <a:pt x="522" y="50"/>
                </a:lnTo>
                <a:lnTo>
                  <a:pt x="528" y="46"/>
                </a:lnTo>
                <a:lnTo>
                  <a:pt x="546" y="34"/>
                </a:lnTo>
                <a:lnTo>
                  <a:pt x="566" y="22"/>
                </a:lnTo>
                <a:lnTo>
                  <a:pt x="576" y="16"/>
                </a:lnTo>
                <a:lnTo>
                  <a:pt x="586" y="14"/>
                </a:lnTo>
                <a:lnTo>
                  <a:pt x="584" y="12"/>
                </a:lnTo>
                <a:lnTo>
                  <a:pt x="592" y="22"/>
                </a:lnTo>
                <a:lnTo>
                  <a:pt x="598" y="30"/>
                </a:lnTo>
                <a:lnTo>
                  <a:pt x="614" y="48"/>
                </a:lnTo>
                <a:lnTo>
                  <a:pt x="614" y="84"/>
                </a:lnTo>
                <a:lnTo>
                  <a:pt x="618" y="88"/>
                </a:lnTo>
                <a:lnTo>
                  <a:pt x="624" y="90"/>
                </a:lnTo>
                <a:lnTo>
                  <a:pt x="640" y="92"/>
                </a:lnTo>
                <a:lnTo>
                  <a:pt x="638" y="98"/>
                </a:lnTo>
                <a:lnTo>
                  <a:pt x="638" y="104"/>
                </a:lnTo>
                <a:lnTo>
                  <a:pt x="640" y="116"/>
                </a:lnTo>
                <a:lnTo>
                  <a:pt x="638" y="128"/>
                </a:lnTo>
                <a:lnTo>
                  <a:pt x="632" y="138"/>
                </a:lnTo>
                <a:lnTo>
                  <a:pt x="626" y="146"/>
                </a:lnTo>
                <a:lnTo>
                  <a:pt x="616" y="152"/>
                </a:lnTo>
                <a:lnTo>
                  <a:pt x="596" y="166"/>
                </a:lnTo>
                <a:lnTo>
                  <a:pt x="588" y="174"/>
                </a:lnTo>
                <a:lnTo>
                  <a:pt x="582" y="184"/>
                </a:lnTo>
                <a:lnTo>
                  <a:pt x="572" y="200"/>
                </a:lnTo>
                <a:lnTo>
                  <a:pt x="568" y="208"/>
                </a:lnTo>
                <a:lnTo>
                  <a:pt x="566" y="214"/>
                </a:lnTo>
                <a:lnTo>
                  <a:pt x="566" y="228"/>
                </a:lnTo>
                <a:lnTo>
                  <a:pt x="566" y="234"/>
                </a:lnTo>
                <a:lnTo>
                  <a:pt x="566" y="238"/>
                </a:lnTo>
                <a:lnTo>
                  <a:pt x="556" y="248"/>
                </a:lnTo>
                <a:lnTo>
                  <a:pt x="548" y="254"/>
                </a:lnTo>
                <a:lnTo>
                  <a:pt x="544" y="260"/>
                </a:lnTo>
                <a:lnTo>
                  <a:pt x="544" y="266"/>
                </a:lnTo>
                <a:lnTo>
                  <a:pt x="542" y="272"/>
                </a:lnTo>
                <a:lnTo>
                  <a:pt x="542" y="280"/>
                </a:lnTo>
                <a:lnTo>
                  <a:pt x="538" y="284"/>
                </a:lnTo>
                <a:lnTo>
                  <a:pt x="526" y="294"/>
                </a:lnTo>
                <a:lnTo>
                  <a:pt x="514" y="304"/>
                </a:lnTo>
                <a:lnTo>
                  <a:pt x="506" y="318"/>
                </a:lnTo>
                <a:lnTo>
                  <a:pt x="504" y="326"/>
                </a:lnTo>
                <a:lnTo>
                  <a:pt x="502" y="336"/>
                </a:lnTo>
                <a:lnTo>
                  <a:pt x="496" y="354"/>
                </a:lnTo>
                <a:lnTo>
                  <a:pt x="482" y="378"/>
                </a:lnTo>
                <a:lnTo>
                  <a:pt x="468" y="398"/>
                </a:lnTo>
                <a:lnTo>
                  <a:pt x="462" y="404"/>
                </a:lnTo>
                <a:lnTo>
                  <a:pt x="456" y="406"/>
                </a:lnTo>
                <a:lnTo>
                  <a:pt x="450" y="406"/>
                </a:lnTo>
                <a:lnTo>
                  <a:pt x="446" y="402"/>
                </a:lnTo>
                <a:lnTo>
                  <a:pt x="440" y="394"/>
                </a:lnTo>
                <a:lnTo>
                  <a:pt x="432" y="382"/>
                </a:lnTo>
                <a:lnTo>
                  <a:pt x="428" y="376"/>
                </a:lnTo>
                <a:lnTo>
                  <a:pt x="422" y="372"/>
                </a:lnTo>
                <a:lnTo>
                  <a:pt x="416" y="380"/>
                </a:lnTo>
                <a:lnTo>
                  <a:pt x="412" y="382"/>
                </a:lnTo>
                <a:lnTo>
                  <a:pt x="408" y="384"/>
                </a:lnTo>
                <a:lnTo>
                  <a:pt x="398" y="386"/>
                </a:lnTo>
                <a:lnTo>
                  <a:pt x="384" y="390"/>
                </a:lnTo>
                <a:lnTo>
                  <a:pt x="372" y="398"/>
                </a:lnTo>
                <a:lnTo>
                  <a:pt x="360" y="406"/>
                </a:lnTo>
                <a:lnTo>
                  <a:pt x="348" y="416"/>
                </a:lnTo>
                <a:lnTo>
                  <a:pt x="338" y="426"/>
                </a:lnTo>
                <a:lnTo>
                  <a:pt x="330" y="436"/>
                </a:lnTo>
                <a:lnTo>
                  <a:pt x="326" y="446"/>
                </a:lnTo>
                <a:lnTo>
                  <a:pt x="322" y="460"/>
                </a:lnTo>
                <a:lnTo>
                  <a:pt x="318" y="474"/>
                </a:lnTo>
                <a:lnTo>
                  <a:pt x="316" y="486"/>
                </a:lnTo>
                <a:lnTo>
                  <a:pt x="310" y="500"/>
                </a:lnTo>
                <a:lnTo>
                  <a:pt x="308" y="498"/>
                </a:lnTo>
                <a:close/>
              </a:path>
            </a:pathLst>
          </a:custGeom>
          <a:solidFill>
            <a:srgbClr val="92D050"/>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88" name="Freeform 23">
            <a:extLst>
              <a:ext uri="{FF2B5EF4-FFF2-40B4-BE49-F238E27FC236}">
                <a16:creationId xmlns:a16="http://schemas.microsoft.com/office/drawing/2014/main" xmlns="" id="{E292A6A1-7295-0B49-BC41-1408010B1593}"/>
              </a:ext>
            </a:extLst>
          </p:cNvPr>
          <p:cNvSpPr>
            <a:spLocks/>
          </p:cNvSpPr>
          <p:nvPr/>
        </p:nvSpPr>
        <p:spPr bwMode="auto">
          <a:xfrm>
            <a:off x="3978154" y="2745153"/>
            <a:ext cx="254000" cy="530225"/>
          </a:xfrm>
          <a:custGeom>
            <a:avLst/>
            <a:gdLst>
              <a:gd name="T0" fmla="*/ 2147483647 w 160"/>
              <a:gd name="T1" fmla="*/ 2147483647 h 334"/>
              <a:gd name="T2" fmla="*/ 2147483647 w 160"/>
              <a:gd name="T3" fmla="*/ 2147483647 h 334"/>
              <a:gd name="T4" fmla="*/ 2147483647 w 160"/>
              <a:gd name="T5" fmla="*/ 2147483647 h 334"/>
              <a:gd name="T6" fmla="*/ 2147483647 w 160"/>
              <a:gd name="T7" fmla="*/ 2147483647 h 334"/>
              <a:gd name="T8" fmla="*/ 2147483647 w 160"/>
              <a:gd name="T9" fmla="*/ 2147483647 h 334"/>
              <a:gd name="T10" fmla="*/ 2147483647 w 160"/>
              <a:gd name="T11" fmla="*/ 2147483647 h 334"/>
              <a:gd name="T12" fmla="*/ 2147483647 w 160"/>
              <a:gd name="T13" fmla="*/ 2147483647 h 334"/>
              <a:gd name="T14" fmla="*/ 2147483647 w 160"/>
              <a:gd name="T15" fmla="*/ 2147483647 h 334"/>
              <a:gd name="T16" fmla="*/ 2147483647 w 160"/>
              <a:gd name="T17" fmla="*/ 2147483647 h 334"/>
              <a:gd name="T18" fmla="*/ 2147483647 w 160"/>
              <a:gd name="T19" fmla="*/ 2147483647 h 334"/>
              <a:gd name="T20" fmla="*/ 2147483647 w 160"/>
              <a:gd name="T21" fmla="*/ 2147483647 h 334"/>
              <a:gd name="T22" fmla="*/ 2147483647 w 160"/>
              <a:gd name="T23" fmla="*/ 2147483647 h 334"/>
              <a:gd name="T24" fmla="*/ 2147483647 w 160"/>
              <a:gd name="T25" fmla="*/ 2147483647 h 334"/>
              <a:gd name="T26" fmla="*/ 2147483647 w 160"/>
              <a:gd name="T27" fmla="*/ 2147483647 h 334"/>
              <a:gd name="T28" fmla="*/ 2147483647 w 160"/>
              <a:gd name="T29" fmla="*/ 2147483647 h 334"/>
              <a:gd name="T30" fmla="*/ 2147483647 w 160"/>
              <a:gd name="T31" fmla="*/ 2147483647 h 334"/>
              <a:gd name="T32" fmla="*/ 2147483647 w 160"/>
              <a:gd name="T33" fmla="*/ 2147483647 h 334"/>
              <a:gd name="T34" fmla="*/ 2147483647 w 160"/>
              <a:gd name="T35" fmla="*/ 2147483647 h 334"/>
              <a:gd name="T36" fmla="*/ 2147483647 w 160"/>
              <a:gd name="T37" fmla="*/ 2147483647 h 334"/>
              <a:gd name="T38" fmla="*/ 2147483647 w 160"/>
              <a:gd name="T39" fmla="*/ 2147483647 h 334"/>
              <a:gd name="T40" fmla="*/ 2147483647 w 160"/>
              <a:gd name="T41" fmla="*/ 2147483647 h 334"/>
              <a:gd name="T42" fmla="*/ 2147483647 w 160"/>
              <a:gd name="T43" fmla="*/ 2147483647 h 334"/>
              <a:gd name="T44" fmla="*/ 2147483647 w 160"/>
              <a:gd name="T45" fmla="*/ 2147483647 h 334"/>
              <a:gd name="T46" fmla="*/ 2147483647 w 160"/>
              <a:gd name="T47" fmla="*/ 2147483647 h 334"/>
              <a:gd name="T48" fmla="*/ 2147483647 w 160"/>
              <a:gd name="T49" fmla="*/ 2147483647 h 334"/>
              <a:gd name="T50" fmla="*/ 2147483647 w 160"/>
              <a:gd name="T51" fmla="*/ 2147483647 h 334"/>
              <a:gd name="T52" fmla="*/ 2147483647 w 160"/>
              <a:gd name="T53" fmla="*/ 2147483647 h 334"/>
              <a:gd name="T54" fmla="*/ 2147483647 w 160"/>
              <a:gd name="T55" fmla="*/ 2147483647 h 334"/>
              <a:gd name="T56" fmla="*/ 2147483647 w 160"/>
              <a:gd name="T57" fmla="*/ 2147483647 h 334"/>
              <a:gd name="T58" fmla="*/ 2147483647 w 160"/>
              <a:gd name="T59" fmla="*/ 2147483647 h 334"/>
              <a:gd name="T60" fmla="*/ 2147483647 w 160"/>
              <a:gd name="T61" fmla="*/ 2147483647 h 334"/>
              <a:gd name="T62" fmla="*/ 2147483647 w 160"/>
              <a:gd name="T63" fmla="*/ 2147483647 h 334"/>
              <a:gd name="T64" fmla="*/ 2147483647 w 160"/>
              <a:gd name="T65" fmla="*/ 2147483647 h 334"/>
              <a:gd name="T66" fmla="*/ 2147483647 w 160"/>
              <a:gd name="T67" fmla="*/ 2147483647 h 33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0"/>
              <a:gd name="T103" fmla="*/ 0 h 334"/>
              <a:gd name="T104" fmla="*/ 160 w 160"/>
              <a:gd name="T105" fmla="*/ 334 h 33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0" h="334">
                <a:moveTo>
                  <a:pt x="100" y="328"/>
                </a:moveTo>
                <a:lnTo>
                  <a:pt x="98" y="330"/>
                </a:lnTo>
                <a:lnTo>
                  <a:pt x="98" y="238"/>
                </a:lnTo>
                <a:lnTo>
                  <a:pt x="96" y="226"/>
                </a:lnTo>
                <a:lnTo>
                  <a:pt x="98" y="218"/>
                </a:lnTo>
                <a:lnTo>
                  <a:pt x="104" y="210"/>
                </a:lnTo>
                <a:lnTo>
                  <a:pt x="108" y="202"/>
                </a:lnTo>
                <a:lnTo>
                  <a:pt x="112" y="194"/>
                </a:lnTo>
                <a:lnTo>
                  <a:pt x="114" y="186"/>
                </a:lnTo>
                <a:lnTo>
                  <a:pt x="114" y="176"/>
                </a:lnTo>
                <a:lnTo>
                  <a:pt x="116" y="166"/>
                </a:lnTo>
                <a:lnTo>
                  <a:pt x="120" y="158"/>
                </a:lnTo>
                <a:lnTo>
                  <a:pt x="128" y="150"/>
                </a:lnTo>
                <a:lnTo>
                  <a:pt x="142" y="136"/>
                </a:lnTo>
                <a:lnTo>
                  <a:pt x="148" y="128"/>
                </a:lnTo>
                <a:lnTo>
                  <a:pt x="154" y="120"/>
                </a:lnTo>
                <a:lnTo>
                  <a:pt x="158" y="108"/>
                </a:lnTo>
                <a:lnTo>
                  <a:pt x="160" y="96"/>
                </a:lnTo>
                <a:lnTo>
                  <a:pt x="158" y="82"/>
                </a:lnTo>
                <a:lnTo>
                  <a:pt x="156" y="74"/>
                </a:lnTo>
                <a:lnTo>
                  <a:pt x="152" y="64"/>
                </a:lnTo>
                <a:lnTo>
                  <a:pt x="150" y="52"/>
                </a:lnTo>
                <a:lnTo>
                  <a:pt x="150" y="34"/>
                </a:lnTo>
                <a:lnTo>
                  <a:pt x="152" y="38"/>
                </a:lnTo>
                <a:lnTo>
                  <a:pt x="144" y="30"/>
                </a:lnTo>
                <a:lnTo>
                  <a:pt x="132" y="18"/>
                </a:lnTo>
                <a:lnTo>
                  <a:pt x="120" y="6"/>
                </a:lnTo>
                <a:lnTo>
                  <a:pt x="114" y="2"/>
                </a:lnTo>
                <a:lnTo>
                  <a:pt x="110" y="0"/>
                </a:lnTo>
                <a:lnTo>
                  <a:pt x="104" y="2"/>
                </a:lnTo>
                <a:lnTo>
                  <a:pt x="94" y="8"/>
                </a:lnTo>
                <a:lnTo>
                  <a:pt x="86" y="14"/>
                </a:lnTo>
                <a:lnTo>
                  <a:pt x="82" y="18"/>
                </a:lnTo>
                <a:lnTo>
                  <a:pt x="80" y="30"/>
                </a:lnTo>
                <a:lnTo>
                  <a:pt x="76" y="42"/>
                </a:lnTo>
                <a:lnTo>
                  <a:pt x="72" y="46"/>
                </a:lnTo>
                <a:lnTo>
                  <a:pt x="66" y="50"/>
                </a:lnTo>
                <a:lnTo>
                  <a:pt x="60" y="52"/>
                </a:lnTo>
                <a:lnTo>
                  <a:pt x="52" y="52"/>
                </a:lnTo>
                <a:lnTo>
                  <a:pt x="42" y="52"/>
                </a:lnTo>
                <a:lnTo>
                  <a:pt x="32" y="54"/>
                </a:lnTo>
                <a:lnTo>
                  <a:pt x="24" y="58"/>
                </a:lnTo>
                <a:lnTo>
                  <a:pt x="16" y="64"/>
                </a:lnTo>
                <a:lnTo>
                  <a:pt x="10" y="70"/>
                </a:lnTo>
                <a:lnTo>
                  <a:pt x="4" y="78"/>
                </a:lnTo>
                <a:lnTo>
                  <a:pt x="2" y="88"/>
                </a:lnTo>
                <a:lnTo>
                  <a:pt x="0" y="98"/>
                </a:lnTo>
                <a:lnTo>
                  <a:pt x="2" y="112"/>
                </a:lnTo>
                <a:lnTo>
                  <a:pt x="8" y="124"/>
                </a:lnTo>
                <a:lnTo>
                  <a:pt x="14" y="134"/>
                </a:lnTo>
                <a:lnTo>
                  <a:pt x="22" y="144"/>
                </a:lnTo>
                <a:lnTo>
                  <a:pt x="30" y="154"/>
                </a:lnTo>
                <a:lnTo>
                  <a:pt x="38" y="166"/>
                </a:lnTo>
                <a:lnTo>
                  <a:pt x="42" y="178"/>
                </a:lnTo>
                <a:lnTo>
                  <a:pt x="44" y="190"/>
                </a:lnTo>
                <a:lnTo>
                  <a:pt x="42" y="220"/>
                </a:lnTo>
                <a:lnTo>
                  <a:pt x="38" y="248"/>
                </a:lnTo>
                <a:lnTo>
                  <a:pt x="32" y="278"/>
                </a:lnTo>
                <a:lnTo>
                  <a:pt x="30" y="294"/>
                </a:lnTo>
                <a:lnTo>
                  <a:pt x="30" y="310"/>
                </a:lnTo>
                <a:lnTo>
                  <a:pt x="32" y="318"/>
                </a:lnTo>
                <a:lnTo>
                  <a:pt x="34" y="326"/>
                </a:lnTo>
                <a:lnTo>
                  <a:pt x="40" y="332"/>
                </a:lnTo>
                <a:lnTo>
                  <a:pt x="44" y="334"/>
                </a:lnTo>
                <a:lnTo>
                  <a:pt x="56" y="334"/>
                </a:lnTo>
                <a:lnTo>
                  <a:pt x="70" y="332"/>
                </a:lnTo>
                <a:lnTo>
                  <a:pt x="98" y="326"/>
                </a:lnTo>
                <a:lnTo>
                  <a:pt x="100" y="328"/>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89" name="Freeform 24">
            <a:extLst>
              <a:ext uri="{FF2B5EF4-FFF2-40B4-BE49-F238E27FC236}">
                <a16:creationId xmlns:a16="http://schemas.microsoft.com/office/drawing/2014/main" xmlns="" id="{3CE33843-59DA-A140-AD63-1EFB035A31BA}"/>
              </a:ext>
            </a:extLst>
          </p:cNvPr>
          <p:cNvSpPr>
            <a:spLocks/>
          </p:cNvSpPr>
          <p:nvPr/>
        </p:nvSpPr>
        <p:spPr bwMode="auto">
          <a:xfrm>
            <a:off x="3908304" y="2853102"/>
            <a:ext cx="139700" cy="438150"/>
          </a:xfrm>
          <a:custGeom>
            <a:avLst/>
            <a:gdLst>
              <a:gd name="T0" fmla="*/ 2147483647 w 88"/>
              <a:gd name="T1" fmla="*/ 2147483647 h 276"/>
              <a:gd name="T2" fmla="*/ 2147483647 w 88"/>
              <a:gd name="T3" fmla="*/ 2147483647 h 276"/>
              <a:gd name="T4" fmla="*/ 2147483647 w 88"/>
              <a:gd name="T5" fmla="*/ 2147483647 h 276"/>
              <a:gd name="T6" fmla="*/ 2147483647 w 88"/>
              <a:gd name="T7" fmla="*/ 2147483647 h 276"/>
              <a:gd name="T8" fmla="*/ 2147483647 w 88"/>
              <a:gd name="T9" fmla="*/ 2147483647 h 276"/>
              <a:gd name="T10" fmla="*/ 2147483647 w 88"/>
              <a:gd name="T11" fmla="*/ 2147483647 h 276"/>
              <a:gd name="T12" fmla="*/ 2147483647 w 88"/>
              <a:gd name="T13" fmla="*/ 2147483647 h 276"/>
              <a:gd name="T14" fmla="*/ 2147483647 w 88"/>
              <a:gd name="T15" fmla="*/ 2147483647 h 276"/>
              <a:gd name="T16" fmla="*/ 2147483647 w 88"/>
              <a:gd name="T17" fmla="*/ 2147483647 h 276"/>
              <a:gd name="T18" fmla="*/ 2147483647 w 88"/>
              <a:gd name="T19" fmla="*/ 2147483647 h 276"/>
              <a:gd name="T20" fmla="*/ 2147483647 w 88"/>
              <a:gd name="T21" fmla="*/ 2147483647 h 276"/>
              <a:gd name="T22" fmla="*/ 2147483647 w 88"/>
              <a:gd name="T23" fmla="*/ 2147483647 h 276"/>
              <a:gd name="T24" fmla="*/ 2147483647 w 88"/>
              <a:gd name="T25" fmla="*/ 2147483647 h 276"/>
              <a:gd name="T26" fmla="*/ 2147483647 w 88"/>
              <a:gd name="T27" fmla="*/ 2147483647 h 276"/>
              <a:gd name="T28" fmla="*/ 2147483647 w 88"/>
              <a:gd name="T29" fmla="*/ 2147483647 h 276"/>
              <a:gd name="T30" fmla="*/ 2147483647 w 88"/>
              <a:gd name="T31" fmla="*/ 2147483647 h 276"/>
              <a:gd name="T32" fmla="*/ 2147483647 w 88"/>
              <a:gd name="T33" fmla="*/ 2147483647 h 276"/>
              <a:gd name="T34" fmla="*/ 2147483647 w 88"/>
              <a:gd name="T35" fmla="*/ 2147483647 h 276"/>
              <a:gd name="T36" fmla="*/ 2147483647 w 88"/>
              <a:gd name="T37" fmla="*/ 2147483647 h 276"/>
              <a:gd name="T38" fmla="*/ 2147483647 w 88"/>
              <a:gd name="T39" fmla="*/ 2147483647 h 276"/>
              <a:gd name="T40" fmla="*/ 2147483647 w 88"/>
              <a:gd name="T41" fmla="*/ 2147483647 h 276"/>
              <a:gd name="T42" fmla="*/ 2147483647 w 88"/>
              <a:gd name="T43" fmla="*/ 2147483647 h 276"/>
              <a:gd name="T44" fmla="*/ 2147483647 w 88"/>
              <a:gd name="T45" fmla="*/ 2147483647 h 276"/>
              <a:gd name="T46" fmla="*/ 2147483647 w 88"/>
              <a:gd name="T47" fmla="*/ 2147483647 h 276"/>
              <a:gd name="T48" fmla="*/ 2147483647 w 88"/>
              <a:gd name="T49" fmla="*/ 2147483647 h 276"/>
              <a:gd name="T50" fmla="*/ 2147483647 w 88"/>
              <a:gd name="T51" fmla="*/ 2147483647 h 276"/>
              <a:gd name="T52" fmla="*/ 2147483647 w 88"/>
              <a:gd name="T53" fmla="*/ 2147483647 h 276"/>
              <a:gd name="T54" fmla="*/ 0 w 88"/>
              <a:gd name="T55" fmla="*/ 2147483647 h 276"/>
              <a:gd name="T56" fmla="*/ 2147483647 w 88"/>
              <a:gd name="T57" fmla="*/ 2147483647 h 276"/>
              <a:gd name="T58" fmla="*/ 2147483647 w 88"/>
              <a:gd name="T59" fmla="*/ 0 h 276"/>
              <a:gd name="T60" fmla="*/ 2147483647 w 88"/>
              <a:gd name="T61" fmla="*/ 2147483647 h 276"/>
              <a:gd name="T62" fmla="*/ 2147483647 w 88"/>
              <a:gd name="T63" fmla="*/ 2147483647 h 27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8"/>
              <a:gd name="T97" fmla="*/ 0 h 276"/>
              <a:gd name="T98" fmla="*/ 88 w 88"/>
              <a:gd name="T99" fmla="*/ 276 h 27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8" h="276">
                <a:moveTo>
                  <a:pt x="46" y="16"/>
                </a:moveTo>
                <a:lnTo>
                  <a:pt x="44" y="30"/>
                </a:lnTo>
                <a:lnTo>
                  <a:pt x="46" y="44"/>
                </a:lnTo>
                <a:lnTo>
                  <a:pt x="52" y="56"/>
                </a:lnTo>
                <a:lnTo>
                  <a:pt x="58" y="66"/>
                </a:lnTo>
                <a:lnTo>
                  <a:pt x="66" y="76"/>
                </a:lnTo>
                <a:lnTo>
                  <a:pt x="74" y="86"/>
                </a:lnTo>
                <a:lnTo>
                  <a:pt x="82" y="98"/>
                </a:lnTo>
                <a:lnTo>
                  <a:pt x="86" y="110"/>
                </a:lnTo>
                <a:lnTo>
                  <a:pt x="88" y="122"/>
                </a:lnTo>
                <a:lnTo>
                  <a:pt x="86" y="152"/>
                </a:lnTo>
                <a:lnTo>
                  <a:pt x="82" y="180"/>
                </a:lnTo>
                <a:lnTo>
                  <a:pt x="76" y="210"/>
                </a:lnTo>
                <a:lnTo>
                  <a:pt x="74" y="226"/>
                </a:lnTo>
                <a:lnTo>
                  <a:pt x="74" y="242"/>
                </a:lnTo>
                <a:lnTo>
                  <a:pt x="76" y="250"/>
                </a:lnTo>
                <a:lnTo>
                  <a:pt x="78" y="258"/>
                </a:lnTo>
                <a:lnTo>
                  <a:pt x="84" y="264"/>
                </a:lnTo>
                <a:lnTo>
                  <a:pt x="88" y="266"/>
                </a:lnTo>
                <a:lnTo>
                  <a:pt x="72" y="274"/>
                </a:lnTo>
                <a:lnTo>
                  <a:pt x="64" y="276"/>
                </a:lnTo>
                <a:lnTo>
                  <a:pt x="54" y="276"/>
                </a:lnTo>
                <a:lnTo>
                  <a:pt x="48" y="276"/>
                </a:lnTo>
                <a:lnTo>
                  <a:pt x="44" y="272"/>
                </a:lnTo>
                <a:lnTo>
                  <a:pt x="34" y="260"/>
                </a:lnTo>
                <a:lnTo>
                  <a:pt x="26" y="246"/>
                </a:lnTo>
                <a:lnTo>
                  <a:pt x="22" y="238"/>
                </a:lnTo>
                <a:lnTo>
                  <a:pt x="22" y="232"/>
                </a:lnTo>
                <a:lnTo>
                  <a:pt x="22" y="226"/>
                </a:lnTo>
                <a:lnTo>
                  <a:pt x="26" y="220"/>
                </a:lnTo>
                <a:lnTo>
                  <a:pt x="28" y="216"/>
                </a:lnTo>
                <a:lnTo>
                  <a:pt x="28" y="210"/>
                </a:lnTo>
                <a:lnTo>
                  <a:pt x="28" y="198"/>
                </a:lnTo>
                <a:lnTo>
                  <a:pt x="32" y="178"/>
                </a:lnTo>
                <a:lnTo>
                  <a:pt x="34" y="152"/>
                </a:lnTo>
                <a:lnTo>
                  <a:pt x="34" y="148"/>
                </a:lnTo>
                <a:lnTo>
                  <a:pt x="32" y="144"/>
                </a:lnTo>
                <a:lnTo>
                  <a:pt x="28" y="140"/>
                </a:lnTo>
                <a:lnTo>
                  <a:pt x="22" y="136"/>
                </a:lnTo>
                <a:lnTo>
                  <a:pt x="20" y="132"/>
                </a:lnTo>
                <a:lnTo>
                  <a:pt x="20" y="128"/>
                </a:lnTo>
                <a:lnTo>
                  <a:pt x="22" y="120"/>
                </a:lnTo>
                <a:lnTo>
                  <a:pt x="24" y="114"/>
                </a:lnTo>
                <a:lnTo>
                  <a:pt x="28" y="110"/>
                </a:lnTo>
                <a:lnTo>
                  <a:pt x="28" y="102"/>
                </a:lnTo>
                <a:lnTo>
                  <a:pt x="26" y="96"/>
                </a:lnTo>
                <a:lnTo>
                  <a:pt x="22" y="92"/>
                </a:lnTo>
                <a:lnTo>
                  <a:pt x="18" y="84"/>
                </a:lnTo>
                <a:lnTo>
                  <a:pt x="16" y="76"/>
                </a:lnTo>
                <a:lnTo>
                  <a:pt x="16" y="54"/>
                </a:lnTo>
                <a:lnTo>
                  <a:pt x="16" y="50"/>
                </a:lnTo>
                <a:lnTo>
                  <a:pt x="14" y="48"/>
                </a:lnTo>
                <a:lnTo>
                  <a:pt x="8" y="40"/>
                </a:lnTo>
                <a:lnTo>
                  <a:pt x="2" y="30"/>
                </a:lnTo>
                <a:lnTo>
                  <a:pt x="0" y="24"/>
                </a:lnTo>
                <a:lnTo>
                  <a:pt x="0" y="18"/>
                </a:lnTo>
                <a:lnTo>
                  <a:pt x="0" y="12"/>
                </a:lnTo>
                <a:lnTo>
                  <a:pt x="2" y="6"/>
                </a:lnTo>
                <a:lnTo>
                  <a:pt x="6" y="2"/>
                </a:lnTo>
                <a:lnTo>
                  <a:pt x="10" y="0"/>
                </a:lnTo>
                <a:lnTo>
                  <a:pt x="20" y="2"/>
                </a:lnTo>
                <a:lnTo>
                  <a:pt x="28" y="6"/>
                </a:lnTo>
                <a:lnTo>
                  <a:pt x="38" y="10"/>
                </a:lnTo>
                <a:lnTo>
                  <a:pt x="48" y="12"/>
                </a:lnTo>
                <a:lnTo>
                  <a:pt x="46" y="16"/>
                </a:lnTo>
                <a:close/>
              </a:path>
            </a:pathLst>
          </a:custGeom>
          <a:solidFill>
            <a:srgbClr val="92D050"/>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90" name="Freeform 25">
            <a:extLst>
              <a:ext uri="{FF2B5EF4-FFF2-40B4-BE49-F238E27FC236}">
                <a16:creationId xmlns:a16="http://schemas.microsoft.com/office/drawing/2014/main" xmlns="" id="{55B201D7-CE4A-2044-A914-C7479BE8F55F}"/>
              </a:ext>
            </a:extLst>
          </p:cNvPr>
          <p:cNvSpPr>
            <a:spLocks/>
          </p:cNvSpPr>
          <p:nvPr/>
        </p:nvSpPr>
        <p:spPr bwMode="auto">
          <a:xfrm>
            <a:off x="3628905" y="2849928"/>
            <a:ext cx="365125" cy="549275"/>
          </a:xfrm>
          <a:custGeom>
            <a:avLst/>
            <a:gdLst>
              <a:gd name="T0" fmla="*/ 2147483647 w 230"/>
              <a:gd name="T1" fmla="*/ 2147483647 h 346"/>
              <a:gd name="T2" fmla="*/ 2147483647 w 230"/>
              <a:gd name="T3" fmla="*/ 2147483647 h 346"/>
              <a:gd name="T4" fmla="*/ 2147483647 w 230"/>
              <a:gd name="T5" fmla="*/ 2147483647 h 346"/>
              <a:gd name="T6" fmla="*/ 2147483647 w 230"/>
              <a:gd name="T7" fmla="*/ 2147483647 h 346"/>
              <a:gd name="T8" fmla="*/ 2147483647 w 230"/>
              <a:gd name="T9" fmla="*/ 0 h 346"/>
              <a:gd name="T10" fmla="*/ 2147483647 w 230"/>
              <a:gd name="T11" fmla="*/ 2147483647 h 346"/>
              <a:gd name="T12" fmla="*/ 2147483647 w 230"/>
              <a:gd name="T13" fmla="*/ 2147483647 h 346"/>
              <a:gd name="T14" fmla="*/ 2147483647 w 230"/>
              <a:gd name="T15" fmla="*/ 2147483647 h 346"/>
              <a:gd name="T16" fmla="*/ 2147483647 w 230"/>
              <a:gd name="T17" fmla="*/ 2147483647 h 346"/>
              <a:gd name="T18" fmla="*/ 2147483647 w 230"/>
              <a:gd name="T19" fmla="*/ 2147483647 h 346"/>
              <a:gd name="T20" fmla="*/ 2147483647 w 230"/>
              <a:gd name="T21" fmla="*/ 2147483647 h 346"/>
              <a:gd name="T22" fmla="*/ 2147483647 w 230"/>
              <a:gd name="T23" fmla="*/ 2147483647 h 346"/>
              <a:gd name="T24" fmla="*/ 2147483647 w 230"/>
              <a:gd name="T25" fmla="*/ 2147483647 h 346"/>
              <a:gd name="T26" fmla="*/ 2147483647 w 230"/>
              <a:gd name="T27" fmla="*/ 2147483647 h 346"/>
              <a:gd name="T28" fmla="*/ 2147483647 w 230"/>
              <a:gd name="T29" fmla="*/ 2147483647 h 346"/>
              <a:gd name="T30" fmla="*/ 2147483647 w 230"/>
              <a:gd name="T31" fmla="*/ 2147483647 h 346"/>
              <a:gd name="T32" fmla="*/ 0 w 230"/>
              <a:gd name="T33" fmla="*/ 2147483647 h 346"/>
              <a:gd name="T34" fmla="*/ 2147483647 w 230"/>
              <a:gd name="T35" fmla="*/ 2147483647 h 346"/>
              <a:gd name="T36" fmla="*/ 2147483647 w 230"/>
              <a:gd name="T37" fmla="*/ 2147483647 h 346"/>
              <a:gd name="T38" fmla="*/ 2147483647 w 230"/>
              <a:gd name="T39" fmla="*/ 2147483647 h 346"/>
              <a:gd name="T40" fmla="*/ 2147483647 w 230"/>
              <a:gd name="T41" fmla="*/ 2147483647 h 346"/>
              <a:gd name="T42" fmla="*/ 2147483647 w 230"/>
              <a:gd name="T43" fmla="*/ 2147483647 h 346"/>
              <a:gd name="T44" fmla="*/ 2147483647 w 230"/>
              <a:gd name="T45" fmla="*/ 2147483647 h 346"/>
              <a:gd name="T46" fmla="*/ 2147483647 w 230"/>
              <a:gd name="T47" fmla="*/ 2147483647 h 346"/>
              <a:gd name="T48" fmla="*/ 2147483647 w 230"/>
              <a:gd name="T49" fmla="*/ 2147483647 h 346"/>
              <a:gd name="T50" fmla="*/ 2147483647 w 230"/>
              <a:gd name="T51" fmla="*/ 2147483647 h 346"/>
              <a:gd name="T52" fmla="*/ 2147483647 w 230"/>
              <a:gd name="T53" fmla="*/ 2147483647 h 346"/>
              <a:gd name="T54" fmla="*/ 2147483647 w 230"/>
              <a:gd name="T55" fmla="*/ 2147483647 h 346"/>
              <a:gd name="T56" fmla="*/ 2147483647 w 230"/>
              <a:gd name="T57" fmla="*/ 2147483647 h 346"/>
              <a:gd name="T58" fmla="*/ 2147483647 w 230"/>
              <a:gd name="T59" fmla="*/ 2147483647 h 346"/>
              <a:gd name="T60" fmla="*/ 2147483647 w 230"/>
              <a:gd name="T61" fmla="*/ 2147483647 h 346"/>
              <a:gd name="T62" fmla="*/ 2147483647 w 230"/>
              <a:gd name="T63" fmla="*/ 2147483647 h 346"/>
              <a:gd name="T64" fmla="*/ 2147483647 w 230"/>
              <a:gd name="T65" fmla="*/ 2147483647 h 346"/>
              <a:gd name="T66" fmla="*/ 2147483647 w 230"/>
              <a:gd name="T67" fmla="*/ 2147483647 h 346"/>
              <a:gd name="T68" fmla="*/ 2147483647 w 230"/>
              <a:gd name="T69" fmla="*/ 2147483647 h 346"/>
              <a:gd name="T70" fmla="*/ 2147483647 w 230"/>
              <a:gd name="T71" fmla="*/ 2147483647 h 346"/>
              <a:gd name="T72" fmla="*/ 2147483647 w 230"/>
              <a:gd name="T73" fmla="*/ 2147483647 h 346"/>
              <a:gd name="T74" fmla="*/ 2147483647 w 230"/>
              <a:gd name="T75" fmla="*/ 2147483647 h 346"/>
              <a:gd name="T76" fmla="*/ 2147483647 w 230"/>
              <a:gd name="T77" fmla="*/ 2147483647 h 346"/>
              <a:gd name="T78" fmla="*/ 2147483647 w 230"/>
              <a:gd name="T79" fmla="*/ 2147483647 h 346"/>
              <a:gd name="T80" fmla="*/ 2147483647 w 230"/>
              <a:gd name="T81" fmla="*/ 2147483647 h 346"/>
              <a:gd name="T82" fmla="*/ 2147483647 w 230"/>
              <a:gd name="T83" fmla="*/ 2147483647 h 346"/>
              <a:gd name="T84" fmla="*/ 2147483647 w 230"/>
              <a:gd name="T85" fmla="*/ 2147483647 h 346"/>
              <a:gd name="T86" fmla="*/ 2147483647 w 230"/>
              <a:gd name="T87" fmla="*/ 2147483647 h 346"/>
              <a:gd name="T88" fmla="*/ 2147483647 w 230"/>
              <a:gd name="T89" fmla="*/ 2147483647 h 346"/>
              <a:gd name="T90" fmla="*/ 2147483647 w 230"/>
              <a:gd name="T91" fmla="*/ 2147483647 h 346"/>
              <a:gd name="T92" fmla="*/ 2147483647 w 230"/>
              <a:gd name="T93" fmla="*/ 2147483647 h 346"/>
              <a:gd name="T94" fmla="*/ 2147483647 w 230"/>
              <a:gd name="T95" fmla="*/ 2147483647 h 346"/>
              <a:gd name="T96" fmla="*/ 2147483647 w 230"/>
              <a:gd name="T97" fmla="*/ 2147483647 h 346"/>
              <a:gd name="T98" fmla="*/ 2147483647 w 230"/>
              <a:gd name="T99" fmla="*/ 2147483647 h 34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30"/>
              <a:gd name="T151" fmla="*/ 0 h 346"/>
              <a:gd name="T152" fmla="*/ 230 w 230"/>
              <a:gd name="T153" fmla="*/ 346 h 34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30" h="346">
                <a:moveTo>
                  <a:pt x="180" y="10"/>
                </a:moveTo>
                <a:lnTo>
                  <a:pt x="176" y="8"/>
                </a:lnTo>
                <a:lnTo>
                  <a:pt x="170" y="6"/>
                </a:lnTo>
                <a:lnTo>
                  <a:pt x="166" y="6"/>
                </a:lnTo>
                <a:lnTo>
                  <a:pt x="162" y="8"/>
                </a:lnTo>
                <a:lnTo>
                  <a:pt x="154" y="14"/>
                </a:lnTo>
                <a:lnTo>
                  <a:pt x="136" y="12"/>
                </a:lnTo>
                <a:lnTo>
                  <a:pt x="128" y="10"/>
                </a:lnTo>
                <a:lnTo>
                  <a:pt x="114" y="10"/>
                </a:lnTo>
                <a:lnTo>
                  <a:pt x="46" y="0"/>
                </a:lnTo>
                <a:lnTo>
                  <a:pt x="38" y="4"/>
                </a:lnTo>
                <a:lnTo>
                  <a:pt x="32" y="8"/>
                </a:lnTo>
                <a:lnTo>
                  <a:pt x="28" y="16"/>
                </a:lnTo>
                <a:lnTo>
                  <a:pt x="26" y="24"/>
                </a:lnTo>
                <a:lnTo>
                  <a:pt x="26" y="70"/>
                </a:lnTo>
                <a:lnTo>
                  <a:pt x="28" y="88"/>
                </a:lnTo>
                <a:lnTo>
                  <a:pt x="34" y="102"/>
                </a:lnTo>
                <a:lnTo>
                  <a:pt x="38" y="118"/>
                </a:lnTo>
                <a:lnTo>
                  <a:pt x="40" y="134"/>
                </a:lnTo>
                <a:lnTo>
                  <a:pt x="40" y="142"/>
                </a:lnTo>
                <a:lnTo>
                  <a:pt x="38" y="150"/>
                </a:lnTo>
                <a:lnTo>
                  <a:pt x="30" y="164"/>
                </a:lnTo>
                <a:lnTo>
                  <a:pt x="22" y="176"/>
                </a:lnTo>
                <a:lnTo>
                  <a:pt x="20" y="184"/>
                </a:lnTo>
                <a:lnTo>
                  <a:pt x="18" y="190"/>
                </a:lnTo>
                <a:lnTo>
                  <a:pt x="18" y="198"/>
                </a:lnTo>
                <a:lnTo>
                  <a:pt x="18" y="208"/>
                </a:lnTo>
                <a:lnTo>
                  <a:pt x="18" y="216"/>
                </a:lnTo>
                <a:lnTo>
                  <a:pt x="16" y="224"/>
                </a:lnTo>
                <a:lnTo>
                  <a:pt x="10" y="232"/>
                </a:lnTo>
                <a:lnTo>
                  <a:pt x="6" y="236"/>
                </a:lnTo>
                <a:lnTo>
                  <a:pt x="2" y="240"/>
                </a:lnTo>
                <a:lnTo>
                  <a:pt x="0" y="252"/>
                </a:lnTo>
                <a:lnTo>
                  <a:pt x="0" y="262"/>
                </a:lnTo>
                <a:lnTo>
                  <a:pt x="2" y="270"/>
                </a:lnTo>
                <a:lnTo>
                  <a:pt x="8" y="282"/>
                </a:lnTo>
                <a:lnTo>
                  <a:pt x="16" y="292"/>
                </a:lnTo>
                <a:lnTo>
                  <a:pt x="24" y="302"/>
                </a:lnTo>
                <a:lnTo>
                  <a:pt x="24" y="314"/>
                </a:lnTo>
                <a:lnTo>
                  <a:pt x="24" y="322"/>
                </a:lnTo>
                <a:lnTo>
                  <a:pt x="26" y="328"/>
                </a:lnTo>
                <a:lnTo>
                  <a:pt x="44" y="338"/>
                </a:lnTo>
                <a:lnTo>
                  <a:pt x="64" y="346"/>
                </a:lnTo>
                <a:lnTo>
                  <a:pt x="72" y="346"/>
                </a:lnTo>
                <a:lnTo>
                  <a:pt x="78" y="344"/>
                </a:lnTo>
                <a:lnTo>
                  <a:pt x="90" y="336"/>
                </a:lnTo>
                <a:lnTo>
                  <a:pt x="100" y="328"/>
                </a:lnTo>
                <a:lnTo>
                  <a:pt x="114" y="322"/>
                </a:lnTo>
                <a:lnTo>
                  <a:pt x="124" y="320"/>
                </a:lnTo>
                <a:lnTo>
                  <a:pt x="132" y="320"/>
                </a:lnTo>
                <a:lnTo>
                  <a:pt x="140" y="320"/>
                </a:lnTo>
                <a:lnTo>
                  <a:pt x="148" y="318"/>
                </a:lnTo>
                <a:lnTo>
                  <a:pt x="156" y="312"/>
                </a:lnTo>
                <a:lnTo>
                  <a:pt x="162" y="306"/>
                </a:lnTo>
                <a:lnTo>
                  <a:pt x="170" y="300"/>
                </a:lnTo>
                <a:lnTo>
                  <a:pt x="180" y="294"/>
                </a:lnTo>
                <a:lnTo>
                  <a:pt x="188" y="292"/>
                </a:lnTo>
                <a:lnTo>
                  <a:pt x="196" y="292"/>
                </a:lnTo>
                <a:lnTo>
                  <a:pt x="210" y="292"/>
                </a:lnTo>
                <a:lnTo>
                  <a:pt x="216" y="292"/>
                </a:lnTo>
                <a:lnTo>
                  <a:pt x="220" y="290"/>
                </a:lnTo>
                <a:lnTo>
                  <a:pt x="226" y="286"/>
                </a:lnTo>
                <a:lnTo>
                  <a:pt x="230" y="278"/>
                </a:lnTo>
                <a:lnTo>
                  <a:pt x="224" y="278"/>
                </a:lnTo>
                <a:lnTo>
                  <a:pt x="220" y="274"/>
                </a:lnTo>
                <a:lnTo>
                  <a:pt x="210" y="262"/>
                </a:lnTo>
                <a:lnTo>
                  <a:pt x="202" y="248"/>
                </a:lnTo>
                <a:lnTo>
                  <a:pt x="198" y="240"/>
                </a:lnTo>
                <a:lnTo>
                  <a:pt x="198" y="234"/>
                </a:lnTo>
                <a:lnTo>
                  <a:pt x="198" y="228"/>
                </a:lnTo>
                <a:lnTo>
                  <a:pt x="202" y="222"/>
                </a:lnTo>
                <a:lnTo>
                  <a:pt x="204" y="218"/>
                </a:lnTo>
                <a:lnTo>
                  <a:pt x="204" y="212"/>
                </a:lnTo>
                <a:lnTo>
                  <a:pt x="204" y="200"/>
                </a:lnTo>
                <a:lnTo>
                  <a:pt x="208" y="180"/>
                </a:lnTo>
                <a:lnTo>
                  <a:pt x="210" y="154"/>
                </a:lnTo>
                <a:lnTo>
                  <a:pt x="210" y="150"/>
                </a:lnTo>
                <a:lnTo>
                  <a:pt x="208" y="146"/>
                </a:lnTo>
                <a:lnTo>
                  <a:pt x="204" y="142"/>
                </a:lnTo>
                <a:lnTo>
                  <a:pt x="198" y="138"/>
                </a:lnTo>
                <a:lnTo>
                  <a:pt x="196" y="134"/>
                </a:lnTo>
                <a:lnTo>
                  <a:pt x="196" y="130"/>
                </a:lnTo>
                <a:lnTo>
                  <a:pt x="198" y="122"/>
                </a:lnTo>
                <a:lnTo>
                  <a:pt x="200" y="116"/>
                </a:lnTo>
                <a:lnTo>
                  <a:pt x="204" y="112"/>
                </a:lnTo>
                <a:lnTo>
                  <a:pt x="204" y="104"/>
                </a:lnTo>
                <a:lnTo>
                  <a:pt x="202" y="98"/>
                </a:lnTo>
                <a:lnTo>
                  <a:pt x="198" y="94"/>
                </a:lnTo>
                <a:lnTo>
                  <a:pt x="194" y="86"/>
                </a:lnTo>
                <a:lnTo>
                  <a:pt x="192" y="78"/>
                </a:lnTo>
                <a:lnTo>
                  <a:pt x="192" y="56"/>
                </a:lnTo>
                <a:lnTo>
                  <a:pt x="192" y="52"/>
                </a:lnTo>
                <a:lnTo>
                  <a:pt x="190" y="50"/>
                </a:lnTo>
                <a:lnTo>
                  <a:pt x="184" y="42"/>
                </a:lnTo>
                <a:lnTo>
                  <a:pt x="178" y="32"/>
                </a:lnTo>
                <a:lnTo>
                  <a:pt x="176" y="26"/>
                </a:lnTo>
                <a:lnTo>
                  <a:pt x="176" y="20"/>
                </a:lnTo>
                <a:lnTo>
                  <a:pt x="176" y="14"/>
                </a:lnTo>
                <a:lnTo>
                  <a:pt x="178" y="8"/>
                </a:lnTo>
                <a:lnTo>
                  <a:pt x="180" y="10"/>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91" name="Freeform 26">
            <a:extLst>
              <a:ext uri="{FF2B5EF4-FFF2-40B4-BE49-F238E27FC236}">
                <a16:creationId xmlns:a16="http://schemas.microsoft.com/office/drawing/2014/main" xmlns="" id="{4714B889-D549-7B43-B5DF-EA69B19F8A89}"/>
              </a:ext>
            </a:extLst>
          </p:cNvPr>
          <p:cNvSpPr>
            <a:spLocks/>
          </p:cNvSpPr>
          <p:nvPr/>
        </p:nvSpPr>
        <p:spPr bwMode="auto">
          <a:xfrm>
            <a:off x="3168530" y="2878502"/>
            <a:ext cx="523875" cy="546100"/>
          </a:xfrm>
          <a:custGeom>
            <a:avLst/>
            <a:gdLst>
              <a:gd name="T0" fmla="*/ 2147483647 w 330"/>
              <a:gd name="T1" fmla="*/ 2147483647 h 344"/>
              <a:gd name="T2" fmla="*/ 2147483647 w 330"/>
              <a:gd name="T3" fmla="*/ 2147483647 h 344"/>
              <a:gd name="T4" fmla="*/ 2147483647 w 330"/>
              <a:gd name="T5" fmla="*/ 2147483647 h 344"/>
              <a:gd name="T6" fmla="*/ 2147483647 w 330"/>
              <a:gd name="T7" fmla="*/ 2147483647 h 344"/>
              <a:gd name="T8" fmla="*/ 2147483647 w 330"/>
              <a:gd name="T9" fmla="*/ 2147483647 h 344"/>
              <a:gd name="T10" fmla="*/ 2147483647 w 330"/>
              <a:gd name="T11" fmla="*/ 2147483647 h 344"/>
              <a:gd name="T12" fmla="*/ 2147483647 w 330"/>
              <a:gd name="T13" fmla="*/ 2147483647 h 344"/>
              <a:gd name="T14" fmla="*/ 2147483647 w 330"/>
              <a:gd name="T15" fmla="*/ 2147483647 h 344"/>
              <a:gd name="T16" fmla="*/ 2147483647 w 330"/>
              <a:gd name="T17" fmla="*/ 2147483647 h 344"/>
              <a:gd name="T18" fmla="*/ 2147483647 w 330"/>
              <a:gd name="T19" fmla="*/ 2147483647 h 344"/>
              <a:gd name="T20" fmla="*/ 2147483647 w 330"/>
              <a:gd name="T21" fmla="*/ 2147483647 h 344"/>
              <a:gd name="T22" fmla="*/ 2147483647 w 330"/>
              <a:gd name="T23" fmla="*/ 2147483647 h 344"/>
              <a:gd name="T24" fmla="*/ 2147483647 w 330"/>
              <a:gd name="T25" fmla="*/ 2147483647 h 344"/>
              <a:gd name="T26" fmla="*/ 2147483647 w 330"/>
              <a:gd name="T27" fmla="*/ 2147483647 h 344"/>
              <a:gd name="T28" fmla="*/ 2147483647 w 330"/>
              <a:gd name="T29" fmla="*/ 2147483647 h 344"/>
              <a:gd name="T30" fmla="*/ 2147483647 w 330"/>
              <a:gd name="T31" fmla="*/ 2147483647 h 344"/>
              <a:gd name="T32" fmla="*/ 2147483647 w 330"/>
              <a:gd name="T33" fmla="*/ 2147483647 h 344"/>
              <a:gd name="T34" fmla="*/ 2147483647 w 330"/>
              <a:gd name="T35" fmla="*/ 2147483647 h 344"/>
              <a:gd name="T36" fmla="*/ 2147483647 w 330"/>
              <a:gd name="T37" fmla="*/ 2147483647 h 344"/>
              <a:gd name="T38" fmla="*/ 2147483647 w 330"/>
              <a:gd name="T39" fmla="*/ 2147483647 h 344"/>
              <a:gd name="T40" fmla="*/ 2147483647 w 330"/>
              <a:gd name="T41" fmla="*/ 2147483647 h 344"/>
              <a:gd name="T42" fmla="*/ 2147483647 w 330"/>
              <a:gd name="T43" fmla="*/ 2147483647 h 344"/>
              <a:gd name="T44" fmla="*/ 2147483647 w 330"/>
              <a:gd name="T45" fmla="*/ 2147483647 h 344"/>
              <a:gd name="T46" fmla="*/ 2147483647 w 330"/>
              <a:gd name="T47" fmla="*/ 2147483647 h 344"/>
              <a:gd name="T48" fmla="*/ 2147483647 w 330"/>
              <a:gd name="T49" fmla="*/ 2147483647 h 344"/>
              <a:gd name="T50" fmla="*/ 2147483647 w 330"/>
              <a:gd name="T51" fmla="*/ 2147483647 h 344"/>
              <a:gd name="T52" fmla="*/ 2147483647 w 330"/>
              <a:gd name="T53" fmla="*/ 2147483647 h 344"/>
              <a:gd name="T54" fmla="*/ 2147483647 w 330"/>
              <a:gd name="T55" fmla="*/ 2147483647 h 344"/>
              <a:gd name="T56" fmla="*/ 2147483647 w 330"/>
              <a:gd name="T57" fmla="*/ 2147483647 h 344"/>
              <a:gd name="T58" fmla="*/ 2147483647 w 330"/>
              <a:gd name="T59" fmla="*/ 2147483647 h 344"/>
              <a:gd name="T60" fmla="*/ 2147483647 w 330"/>
              <a:gd name="T61" fmla="*/ 2147483647 h 344"/>
              <a:gd name="T62" fmla="*/ 2147483647 w 330"/>
              <a:gd name="T63" fmla="*/ 2147483647 h 344"/>
              <a:gd name="T64" fmla="*/ 2147483647 w 330"/>
              <a:gd name="T65" fmla="*/ 2147483647 h 344"/>
              <a:gd name="T66" fmla="*/ 2147483647 w 330"/>
              <a:gd name="T67" fmla="*/ 2147483647 h 344"/>
              <a:gd name="T68" fmla="*/ 2147483647 w 330"/>
              <a:gd name="T69" fmla="*/ 2147483647 h 344"/>
              <a:gd name="T70" fmla="*/ 2147483647 w 330"/>
              <a:gd name="T71" fmla="*/ 2147483647 h 344"/>
              <a:gd name="T72" fmla="*/ 2147483647 w 330"/>
              <a:gd name="T73" fmla="*/ 2147483647 h 344"/>
              <a:gd name="T74" fmla="*/ 2147483647 w 330"/>
              <a:gd name="T75" fmla="*/ 0 h 344"/>
              <a:gd name="T76" fmla="*/ 2147483647 w 330"/>
              <a:gd name="T77" fmla="*/ 2147483647 h 344"/>
              <a:gd name="T78" fmla="*/ 2147483647 w 330"/>
              <a:gd name="T79" fmla="*/ 2147483647 h 344"/>
              <a:gd name="T80" fmla="*/ 2147483647 w 330"/>
              <a:gd name="T81" fmla="*/ 2147483647 h 344"/>
              <a:gd name="T82" fmla="*/ 2147483647 w 330"/>
              <a:gd name="T83" fmla="*/ 2147483647 h 344"/>
              <a:gd name="T84" fmla="*/ 2147483647 w 330"/>
              <a:gd name="T85" fmla="*/ 2147483647 h 344"/>
              <a:gd name="T86" fmla="*/ 2147483647 w 330"/>
              <a:gd name="T87" fmla="*/ 2147483647 h 344"/>
              <a:gd name="T88" fmla="*/ 2147483647 w 330"/>
              <a:gd name="T89" fmla="*/ 2147483647 h 344"/>
              <a:gd name="T90" fmla="*/ 2147483647 w 330"/>
              <a:gd name="T91" fmla="*/ 2147483647 h 344"/>
              <a:gd name="T92" fmla="*/ 2147483647 w 330"/>
              <a:gd name="T93" fmla="*/ 2147483647 h 34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30"/>
              <a:gd name="T142" fmla="*/ 0 h 344"/>
              <a:gd name="T143" fmla="*/ 330 w 330"/>
              <a:gd name="T144" fmla="*/ 344 h 34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30" h="344">
                <a:moveTo>
                  <a:pt x="316" y="52"/>
                </a:moveTo>
                <a:lnTo>
                  <a:pt x="318" y="70"/>
                </a:lnTo>
                <a:lnTo>
                  <a:pt x="324" y="84"/>
                </a:lnTo>
                <a:lnTo>
                  <a:pt x="328" y="100"/>
                </a:lnTo>
                <a:lnTo>
                  <a:pt x="330" y="116"/>
                </a:lnTo>
                <a:lnTo>
                  <a:pt x="330" y="124"/>
                </a:lnTo>
                <a:lnTo>
                  <a:pt x="328" y="132"/>
                </a:lnTo>
                <a:lnTo>
                  <a:pt x="320" y="146"/>
                </a:lnTo>
                <a:lnTo>
                  <a:pt x="312" y="158"/>
                </a:lnTo>
                <a:lnTo>
                  <a:pt x="310" y="166"/>
                </a:lnTo>
                <a:lnTo>
                  <a:pt x="308" y="172"/>
                </a:lnTo>
                <a:lnTo>
                  <a:pt x="308" y="180"/>
                </a:lnTo>
                <a:lnTo>
                  <a:pt x="308" y="190"/>
                </a:lnTo>
                <a:lnTo>
                  <a:pt x="308" y="198"/>
                </a:lnTo>
                <a:lnTo>
                  <a:pt x="306" y="206"/>
                </a:lnTo>
                <a:lnTo>
                  <a:pt x="300" y="214"/>
                </a:lnTo>
                <a:lnTo>
                  <a:pt x="296" y="218"/>
                </a:lnTo>
                <a:lnTo>
                  <a:pt x="292" y="222"/>
                </a:lnTo>
                <a:lnTo>
                  <a:pt x="290" y="234"/>
                </a:lnTo>
                <a:lnTo>
                  <a:pt x="290" y="244"/>
                </a:lnTo>
                <a:lnTo>
                  <a:pt x="292" y="252"/>
                </a:lnTo>
                <a:lnTo>
                  <a:pt x="298" y="264"/>
                </a:lnTo>
                <a:lnTo>
                  <a:pt x="306" y="274"/>
                </a:lnTo>
                <a:lnTo>
                  <a:pt x="314" y="284"/>
                </a:lnTo>
                <a:lnTo>
                  <a:pt x="314" y="296"/>
                </a:lnTo>
                <a:lnTo>
                  <a:pt x="314" y="304"/>
                </a:lnTo>
                <a:lnTo>
                  <a:pt x="316" y="310"/>
                </a:lnTo>
                <a:lnTo>
                  <a:pt x="310" y="310"/>
                </a:lnTo>
                <a:lnTo>
                  <a:pt x="304" y="310"/>
                </a:lnTo>
                <a:lnTo>
                  <a:pt x="276" y="308"/>
                </a:lnTo>
                <a:lnTo>
                  <a:pt x="258" y="306"/>
                </a:lnTo>
                <a:lnTo>
                  <a:pt x="242" y="304"/>
                </a:lnTo>
                <a:lnTo>
                  <a:pt x="190" y="304"/>
                </a:lnTo>
                <a:lnTo>
                  <a:pt x="170" y="306"/>
                </a:lnTo>
                <a:lnTo>
                  <a:pt x="152" y="308"/>
                </a:lnTo>
                <a:lnTo>
                  <a:pt x="134" y="312"/>
                </a:lnTo>
                <a:lnTo>
                  <a:pt x="118" y="316"/>
                </a:lnTo>
                <a:lnTo>
                  <a:pt x="102" y="324"/>
                </a:lnTo>
                <a:lnTo>
                  <a:pt x="86" y="334"/>
                </a:lnTo>
                <a:lnTo>
                  <a:pt x="72" y="342"/>
                </a:lnTo>
                <a:lnTo>
                  <a:pt x="62" y="344"/>
                </a:lnTo>
                <a:lnTo>
                  <a:pt x="54" y="344"/>
                </a:lnTo>
                <a:lnTo>
                  <a:pt x="52" y="344"/>
                </a:lnTo>
                <a:lnTo>
                  <a:pt x="52" y="342"/>
                </a:lnTo>
                <a:lnTo>
                  <a:pt x="50" y="334"/>
                </a:lnTo>
                <a:lnTo>
                  <a:pt x="48" y="318"/>
                </a:lnTo>
                <a:lnTo>
                  <a:pt x="50" y="310"/>
                </a:lnTo>
                <a:lnTo>
                  <a:pt x="52" y="302"/>
                </a:lnTo>
                <a:lnTo>
                  <a:pt x="58" y="290"/>
                </a:lnTo>
                <a:lnTo>
                  <a:pt x="58" y="272"/>
                </a:lnTo>
                <a:lnTo>
                  <a:pt x="54" y="270"/>
                </a:lnTo>
                <a:lnTo>
                  <a:pt x="50" y="268"/>
                </a:lnTo>
                <a:lnTo>
                  <a:pt x="46" y="262"/>
                </a:lnTo>
                <a:lnTo>
                  <a:pt x="44" y="256"/>
                </a:lnTo>
                <a:lnTo>
                  <a:pt x="38" y="250"/>
                </a:lnTo>
                <a:lnTo>
                  <a:pt x="28" y="244"/>
                </a:lnTo>
                <a:lnTo>
                  <a:pt x="20" y="242"/>
                </a:lnTo>
                <a:lnTo>
                  <a:pt x="10" y="242"/>
                </a:lnTo>
                <a:lnTo>
                  <a:pt x="0" y="240"/>
                </a:lnTo>
                <a:lnTo>
                  <a:pt x="2" y="238"/>
                </a:lnTo>
                <a:lnTo>
                  <a:pt x="2" y="230"/>
                </a:lnTo>
                <a:lnTo>
                  <a:pt x="2" y="226"/>
                </a:lnTo>
                <a:lnTo>
                  <a:pt x="4" y="220"/>
                </a:lnTo>
                <a:lnTo>
                  <a:pt x="10" y="214"/>
                </a:lnTo>
                <a:lnTo>
                  <a:pt x="14" y="206"/>
                </a:lnTo>
                <a:lnTo>
                  <a:pt x="16" y="198"/>
                </a:lnTo>
                <a:lnTo>
                  <a:pt x="16" y="190"/>
                </a:lnTo>
                <a:lnTo>
                  <a:pt x="14" y="180"/>
                </a:lnTo>
                <a:lnTo>
                  <a:pt x="10" y="164"/>
                </a:lnTo>
                <a:lnTo>
                  <a:pt x="16" y="164"/>
                </a:lnTo>
                <a:lnTo>
                  <a:pt x="20" y="162"/>
                </a:lnTo>
                <a:lnTo>
                  <a:pt x="28" y="156"/>
                </a:lnTo>
                <a:lnTo>
                  <a:pt x="32" y="148"/>
                </a:lnTo>
                <a:lnTo>
                  <a:pt x="36" y="138"/>
                </a:lnTo>
                <a:lnTo>
                  <a:pt x="30" y="136"/>
                </a:lnTo>
                <a:lnTo>
                  <a:pt x="28" y="132"/>
                </a:lnTo>
                <a:lnTo>
                  <a:pt x="24" y="128"/>
                </a:lnTo>
                <a:lnTo>
                  <a:pt x="24" y="122"/>
                </a:lnTo>
                <a:lnTo>
                  <a:pt x="26" y="118"/>
                </a:lnTo>
                <a:lnTo>
                  <a:pt x="28" y="114"/>
                </a:lnTo>
                <a:lnTo>
                  <a:pt x="32" y="112"/>
                </a:lnTo>
                <a:lnTo>
                  <a:pt x="36" y="112"/>
                </a:lnTo>
                <a:lnTo>
                  <a:pt x="42" y="114"/>
                </a:lnTo>
                <a:lnTo>
                  <a:pt x="46" y="116"/>
                </a:lnTo>
                <a:lnTo>
                  <a:pt x="48" y="118"/>
                </a:lnTo>
                <a:lnTo>
                  <a:pt x="54" y="116"/>
                </a:lnTo>
                <a:lnTo>
                  <a:pt x="46" y="104"/>
                </a:lnTo>
                <a:lnTo>
                  <a:pt x="44" y="98"/>
                </a:lnTo>
                <a:lnTo>
                  <a:pt x="42" y="92"/>
                </a:lnTo>
                <a:lnTo>
                  <a:pt x="42" y="78"/>
                </a:lnTo>
                <a:lnTo>
                  <a:pt x="42" y="74"/>
                </a:lnTo>
                <a:lnTo>
                  <a:pt x="40" y="68"/>
                </a:lnTo>
                <a:lnTo>
                  <a:pt x="36" y="60"/>
                </a:lnTo>
                <a:lnTo>
                  <a:pt x="36" y="52"/>
                </a:lnTo>
                <a:lnTo>
                  <a:pt x="36" y="44"/>
                </a:lnTo>
                <a:lnTo>
                  <a:pt x="38" y="38"/>
                </a:lnTo>
                <a:lnTo>
                  <a:pt x="42" y="30"/>
                </a:lnTo>
                <a:lnTo>
                  <a:pt x="46" y="24"/>
                </a:lnTo>
                <a:lnTo>
                  <a:pt x="52" y="20"/>
                </a:lnTo>
                <a:lnTo>
                  <a:pt x="58" y="16"/>
                </a:lnTo>
                <a:lnTo>
                  <a:pt x="64" y="14"/>
                </a:lnTo>
                <a:lnTo>
                  <a:pt x="70" y="12"/>
                </a:lnTo>
                <a:lnTo>
                  <a:pt x="76" y="14"/>
                </a:lnTo>
                <a:lnTo>
                  <a:pt x="80" y="18"/>
                </a:lnTo>
                <a:lnTo>
                  <a:pt x="86" y="22"/>
                </a:lnTo>
                <a:lnTo>
                  <a:pt x="94" y="22"/>
                </a:lnTo>
                <a:lnTo>
                  <a:pt x="100" y="22"/>
                </a:lnTo>
                <a:lnTo>
                  <a:pt x="106" y="20"/>
                </a:lnTo>
                <a:lnTo>
                  <a:pt x="110" y="14"/>
                </a:lnTo>
                <a:lnTo>
                  <a:pt x="114" y="8"/>
                </a:lnTo>
                <a:lnTo>
                  <a:pt x="118" y="2"/>
                </a:lnTo>
                <a:lnTo>
                  <a:pt x="124" y="2"/>
                </a:lnTo>
                <a:lnTo>
                  <a:pt x="130" y="0"/>
                </a:lnTo>
                <a:lnTo>
                  <a:pt x="140" y="0"/>
                </a:lnTo>
                <a:lnTo>
                  <a:pt x="142" y="16"/>
                </a:lnTo>
                <a:lnTo>
                  <a:pt x="146" y="22"/>
                </a:lnTo>
                <a:lnTo>
                  <a:pt x="148" y="24"/>
                </a:lnTo>
                <a:lnTo>
                  <a:pt x="150" y="24"/>
                </a:lnTo>
                <a:lnTo>
                  <a:pt x="158" y="22"/>
                </a:lnTo>
                <a:lnTo>
                  <a:pt x="166" y="18"/>
                </a:lnTo>
                <a:lnTo>
                  <a:pt x="172" y="14"/>
                </a:lnTo>
                <a:lnTo>
                  <a:pt x="182" y="12"/>
                </a:lnTo>
                <a:lnTo>
                  <a:pt x="192" y="14"/>
                </a:lnTo>
                <a:lnTo>
                  <a:pt x="198" y="18"/>
                </a:lnTo>
                <a:lnTo>
                  <a:pt x="204" y="24"/>
                </a:lnTo>
                <a:lnTo>
                  <a:pt x="208" y="32"/>
                </a:lnTo>
                <a:lnTo>
                  <a:pt x="212" y="38"/>
                </a:lnTo>
                <a:lnTo>
                  <a:pt x="218" y="44"/>
                </a:lnTo>
                <a:lnTo>
                  <a:pt x="226" y="50"/>
                </a:lnTo>
                <a:lnTo>
                  <a:pt x="236" y="50"/>
                </a:lnTo>
                <a:lnTo>
                  <a:pt x="248" y="50"/>
                </a:lnTo>
                <a:lnTo>
                  <a:pt x="258" y="46"/>
                </a:lnTo>
                <a:lnTo>
                  <a:pt x="268" y="42"/>
                </a:lnTo>
                <a:lnTo>
                  <a:pt x="278" y="40"/>
                </a:lnTo>
                <a:lnTo>
                  <a:pt x="286" y="42"/>
                </a:lnTo>
                <a:lnTo>
                  <a:pt x="292" y="44"/>
                </a:lnTo>
                <a:lnTo>
                  <a:pt x="298" y="46"/>
                </a:lnTo>
                <a:lnTo>
                  <a:pt x="302" y="50"/>
                </a:lnTo>
                <a:lnTo>
                  <a:pt x="310" y="60"/>
                </a:lnTo>
                <a:lnTo>
                  <a:pt x="318" y="68"/>
                </a:lnTo>
                <a:lnTo>
                  <a:pt x="316" y="52"/>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92" name="Freeform 27">
            <a:extLst>
              <a:ext uri="{FF2B5EF4-FFF2-40B4-BE49-F238E27FC236}">
                <a16:creationId xmlns:a16="http://schemas.microsoft.com/office/drawing/2014/main" xmlns="" id="{31E9949C-936F-B44A-9CB2-2A0B8E3C7D79}"/>
              </a:ext>
            </a:extLst>
          </p:cNvPr>
          <p:cNvSpPr>
            <a:spLocks/>
          </p:cNvSpPr>
          <p:nvPr/>
        </p:nvSpPr>
        <p:spPr bwMode="auto">
          <a:xfrm>
            <a:off x="2946280" y="3053128"/>
            <a:ext cx="314325" cy="371475"/>
          </a:xfrm>
          <a:custGeom>
            <a:avLst/>
            <a:gdLst>
              <a:gd name="T0" fmla="*/ 2147483647 w 198"/>
              <a:gd name="T1" fmla="*/ 2147483647 h 234"/>
              <a:gd name="T2" fmla="*/ 2147483647 w 198"/>
              <a:gd name="T3" fmla="*/ 2147483647 h 234"/>
              <a:gd name="T4" fmla="*/ 2147483647 w 198"/>
              <a:gd name="T5" fmla="*/ 2147483647 h 234"/>
              <a:gd name="T6" fmla="*/ 2147483647 w 198"/>
              <a:gd name="T7" fmla="*/ 2147483647 h 234"/>
              <a:gd name="T8" fmla="*/ 2147483647 w 198"/>
              <a:gd name="T9" fmla="*/ 2147483647 h 234"/>
              <a:gd name="T10" fmla="*/ 2147483647 w 198"/>
              <a:gd name="T11" fmla="*/ 2147483647 h 234"/>
              <a:gd name="T12" fmla="*/ 2147483647 w 198"/>
              <a:gd name="T13" fmla="*/ 2147483647 h 234"/>
              <a:gd name="T14" fmla="*/ 2147483647 w 198"/>
              <a:gd name="T15" fmla="*/ 2147483647 h 234"/>
              <a:gd name="T16" fmla="*/ 2147483647 w 198"/>
              <a:gd name="T17" fmla="*/ 2147483647 h 234"/>
              <a:gd name="T18" fmla="*/ 2147483647 w 198"/>
              <a:gd name="T19" fmla="*/ 2147483647 h 234"/>
              <a:gd name="T20" fmla="*/ 2147483647 w 198"/>
              <a:gd name="T21" fmla="*/ 0 h 234"/>
              <a:gd name="T22" fmla="*/ 2147483647 w 198"/>
              <a:gd name="T23" fmla="*/ 2147483647 h 234"/>
              <a:gd name="T24" fmla="*/ 2147483647 w 198"/>
              <a:gd name="T25" fmla="*/ 2147483647 h 234"/>
              <a:gd name="T26" fmla="*/ 2147483647 w 198"/>
              <a:gd name="T27" fmla="*/ 2147483647 h 234"/>
              <a:gd name="T28" fmla="*/ 2147483647 w 198"/>
              <a:gd name="T29" fmla="*/ 2147483647 h 234"/>
              <a:gd name="T30" fmla="*/ 2147483647 w 198"/>
              <a:gd name="T31" fmla="*/ 2147483647 h 234"/>
              <a:gd name="T32" fmla="*/ 2147483647 w 198"/>
              <a:gd name="T33" fmla="*/ 2147483647 h 234"/>
              <a:gd name="T34" fmla="*/ 2147483647 w 198"/>
              <a:gd name="T35" fmla="*/ 2147483647 h 234"/>
              <a:gd name="T36" fmla="*/ 2147483647 w 198"/>
              <a:gd name="T37" fmla="*/ 2147483647 h 234"/>
              <a:gd name="T38" fmla="*/ 2147483647 w 198"/>
              <a:gd name="T39" fmla="*/ 2147483647 h 234"/>
              <a:gd name="T40" fmla="*/ 2147483647 w 198"/>
              <a:gd name="T41" fmla="*/ 2147483647 h 234"/>
              <a:gd name="T42" fmla="*/ 2147483647 w 198"/>
              <a:gd name="T43" fmla="*/ 2147483647 h 234"/>
              <a:gd name="T44" fmla="*/ 2147483647 w 198"/>
              <a:gd name="T45" fmla="*/ 2147483647 h 234"/>
              <a:gd name="T46" fmla="*/ 2147483647 w 198"/>
              <a:gd name="T47" fmla="*/ 2147483647 h 234"/>
              <a:gd name="T48" fmla="*/ 2147483647 w 198"/>
              <a:gd name="T49" fmla="*/ 2147483647 h 234"/>
              <a:gd name="T50" fmla="*/ 2147483647 w 198"/>
              <a:gd name="T51" fmla="*/ 2147483647 h 234"/>
              <a:gd name="T52" fmla="*/ 2147483647 w 198"/>
              <a:gd name="T53" fmla="*/ 2147483647 h 234"/>
              <a:gd name="T54" fmla="*/ 2147483647 w 198"/>
              <a:gd name="T55" fmla="*/ 2147483647 h 234"/>
              <a:gd name="T56" fmla="*/ 2147483647 w 198"/>
              <a:gd name="T57" fmla="*/ 2147483647 h 234"/>
              <a:gd name="T58" fmla="*/ 2147483647 w 198"/>
              <a:gd name="T59" fmla="*/ 2147483647 h 234"/>
              <a:gd name="T60" fmla="*/ 2147483647 w 198"/>
              <a:gd name="T61" fmla="*/ 2147483647 h 234"/>
              <a:gd name="T62" fmla="*/ 2147483647 w 198"/>
              <a:gd name="T63" fmla="*/ 2147483647 h 234"/>
              <a:gd name="T64" fmla="*/ 2147483647 w 198"/>
              <a:gd name="T65" fmla="*/ 2147483647 h 234"/>
              <a:gd name="T66" fmla="*/ 2147483647 w 198"/>
              <a:gd name="T67" fmla="*/ 2147483647 h 234"/>
              <a:gd name="T68" fmla="*/ 2147483647 w 198"/>
              <a:gd name="T69" fmla="*/ 2147483647 h 234"/>
              <a:gd name="T70" fmla="*/ 2147483647 w 198"/>
              <a:gd name="T71" fmla="*/ 2147483647 h 234"/>
              <a:gd name="T72" fmla="*/ 2147483647 w 198"/>
              <a:gd name="T73" fmla="*/ 2147483647 h 23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98"/>
              <a:gd name="T112" fmla="*/ 0 h 234"/>
              <a:gd name="T113" fmla="*/ 198 w 198"/>
              <a:gd name="T114" fmla="*/ 234 h 23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98" h="234">
                <a:moveTo>
                  <a:pt x="152" y="48"/>
                </a:moveTo>
                <a:lnTo>
                  <a:pt x="148" y="50"/>
                </a:lnTo>
                <a:lnTo>
                  <a:pt x="142" y="50"/>
                </a:lnTo>
                <a:lnTo>
                  <a:pt x="140" y="58"/>
                </a:lnTo>
                <a:lnTo>
                  <a:pt x="136" y="66"/>
                </a:lnTo>
                <a:lnTo>
                  <a:pt x="130" y="70"/>
                </a:lnTo>
                <a:lnTo>
                  <a:pt x="122" y="72"/>
                </a:lnTo>
                <a:lnTo>
                  <a:pt x="116" y="72"/>
                </a:lnTo>
                <a:lnTo>
                  <a:pt x="110" y="68"/>
                </a:lnTo>
                <a:lnTo>
                  <a:pt x="106" y="62"/>
                </a:lnTo>
                <a:lnTo>
                  <a:pt x="104" y="58"/>
                </a:lnTo>
                <a:lnTo>
                  <a:pt x="104" y="56"/>
                </a:lnTo>
                <a:lnTo>
                  <a:pt x="108" y="54"/>
                </a:lnTo>
                <a:lnTo>
                  <a:pt x="110" y="50"/>
                </a:lnTo>
                <a:lnTo>
                  <a:pt x="110" y="46"/>
                </a:lnTo>
                <a:lnTo>
                  <a:pt x="108" y="30"/>
                </a:lnTo>
                <a:lnTo>
                  <a:pt x="106" y="22"/>
                </a:lnTo>
                <a:lnTo>
                  <a:pt x="104" y="14"/>
                </a:lnTo>
                <a:lnTo>
                  <a:pt x="100" y="8"/>
                </a:lnTo>
                <a:lnTo>
                  <a:pt x="94" y="4"/>
                </a:lnTo>
                <a:lnTo>
                  <a:pt x="86" y="2"/>
                </a:lnTo>
                <a:lnTo>
                  <a:pt x="76" y="0"/>
                </a:lnTo>
                <a:lnTo>
                  <a:pt x="64" y="2"/>
                </a:lnTo>
                <a:lnTo>
                  <a:pt x="56" y="4"/>
                </a:lnTo>
                <a:lnTo>
                  <a:pt x="52" y="8"/>
                </a:lnTo>
                <a:lnTo>
                  <a:pt x="48" y="14"/>
                </a:lnTo>
                <a:lnTo>
                  <a:pt x="46" y="28"/>
                </a:lnTo>
                <a:lnTo>
                  <a:pt x="44" y="34"/>
                </a:lnTo>
                <a:lnTo>
                  <a:pt x="40" y="42"/>
                </a:lnTo>
                <a:lnTo>
                  <a:pt x="20" y="64"/>
                </a:lnTo>
                <a:lnTo>
                  <a:pt x="0" y="86"/>
                </a:lnTo>
                <a:lnTo>
                  <a:pt x="8" y="98"/>
                </a:lnTo>
                <a:lnTo>
                  <a:pt x="16" y="106"/>
                </a:lnTo>
                <a:lnTo>
                  <a:pt x="24" y="112"/>
                </a:lnTo>
                <a:lnTo>
                  <a:pt x="32" y="118"/>
                </a:lnTo>
                <a:lnTo>
                  <a:pt x="50" y="126"/>
                </a:lnTo>
                <a:lnTo>
                  <a:pt x="60" y="132"/>
                </a:lnTo>
                <a:lnTo>
                  <a:pt x="70" y="138"/>
                </a:lnTo>
                <a:lnTo>
                  <a:pt x="76" y="144"/>
                </a:lnTo>
                <a:lnTo>
                  <a:pt x="82" y="150"/>
                </a:lnTo>
                <a:lnTo>
                  <a:pt x="92" y="164"/>
                </a:lnTo>
                <a:lnTo>
                  <a:pt x="102" y="180"/>
                </a:lnTo>
                <a:lnTo>
                  <a:pt x="108" y="186"/>
                </a:lnTo>
                <a:lnTo>
                  <a:pt x="116" y="192"/>
                </a:lnTo>
                <a:lnTo>
                  <a:pt x="134" y="204"/>
                </a:lnTo>
                <a:lnTo>
                  <a:pt x="152" y="214"/>
                </a:lnTo>
                <a:lnTo>
                  <a:pt x="194" y="234"/>
                </a:lnTo>
                <a:lnTo>
                  <a:pt x="192" y="234"/>
                </a:lnTo>
                <a:lnTo>
                  <a:pt x="192" y="232"/>
                </a:lnTo>
                <a:lnTo>
                  <a:pt x="190" y="224"/>
                </a:lnTo>
                <a:lnTo>
                  <a:pt x="188" y="208"/>
                </a:lnTo>
                <a:lnTo>
                  <a:pt x="190" y="200"/>
                </a:lnTo>
                <a:lnTo>
                  <a:pt x="192" y="192"/>
                </a:lnTo>
                <a:lnTo>
                  <a:pt x="198" y="180"/>
                </a:lnTo>
                <a:lnTo>
                  <a:pt x="198" y="162"/>
                </a:lnTo>
                <a:lnTo>
                  <a:pt x="194" y="160"/>
                </a:lnTo>
                <a:lnTo>
                  <a:pt x="190" y="158"/>
                </a:lnTo>
                <a:lnTo>
                  <a:pt x="186" y="152"/>
                </a:lnTo>
                <a:lnTo>
                  <a:pt x="184" y="146"/>
                </a:lnTo>
                <a:lnTo>
                  <a:pt x="178" y="140"/>
                </a:lnTo>
                <a:lnTo>
                  <a:pt x="168" y="134"/>
                </a:lnTo>
                <a:lnTo>
                  <a:pt x="160" y="132"/>
                </a:lnTo>
                <a:lnTo>
                  <a:pt x="150" y="132"/>
                </a:lnTo>
                <a:lnTo>
                  <a:pt x="140" y="130"/>
                </a:lnTo>
                <a:lnTo>
                  <a:pt x="142" y="128"/>
                </a:lnTo>
                <a:lnTo>
                  <a:pt x="142" y="120"/>
                </a:lnTo>
                <a:lnTo>
                  <a:pt x="142" y="116"/>
                </a:lnTo>
                <a:lnTo>
                  <a:pt x="144" y="110"/>
                </a:lnTo>
                <a:lnTo>
                  <a:pt x="150" y="104"/>
                </a:lnTo>
                <a:lnTo>
                  <a:pt x="154" y="96"/>
                </a:lnTo>
                <a:lnTo>
                  <a:pt x="156" y="88"/>
                </a:lnTo>
                <a:lnTo>
                  <a:pt x="156" y="80"/>
                </a:lnTo>
                <a:lnTo>
                  <a:pt x="154" y="70"/>
                </a:lnTo>
                <a:lnTo>
                  <a:pt x="150" y="54"/>
                </a:lnTo>
                <a:lnTo>
                  <a:pt x="152" y="48"/>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93" name="Freeform 28">
            <a:extLst>
              <a:ext uri="{FF2B5EF4-FFF2-40B4-BE49-F238E27FC236}">
                <a16:creationId xmlns:a16="http://schemas.microsoft.com/office/drawing/2014/main" xmlns="" id="{5ED17E28-AF02-D342-8A55-E3685C20AE34}"/>
              </a:ext>
            </a:extLst>
          </p:cNvPr>
          <p:cNvSpPr>
            <a:spLocks/>
          </p:cNvSpPr>
          <p:nvPr/>
        </p:nvSpPr>
        <p:spPr bwMode="auto">
          <a:xfrm>
            <a:off x="2937488" y="2939804"/>
            <a:ext cx="238125" cy="273050"/>
          </a:xfrm>
          <a:custGeom>
            <a:avLst/>
            <a:gdLst>
              <a:gd name="T0" fmla="*/ 2147483647 w 150"/>
              <a:gd name="T1" fmla="*/ 2147483647 h 172"/>
              <a:gd name="T2" fmla="*/ 2147483647 w 150"/>
              <a:gd name="T3" fmla="*/ 2147483647 h 172"/>
              <a:gd name="T4" fmla="*/ 2147483647 w 150"/>
              <a:gd name="T5" fmla="*/ 2147483647 h 172"/>
              <a:gd name="T6" fmla="*/ 2147483647 w 150"/>
              <a:gd name="T7" fmla="*/ 2147483647 h 172"/>
              <a:gd name="T8" fmla="*/ 2147483647 w 150"/>
              <a:gd name="T9" fmla="*/ 2147483647 h 172"/>
              <a:gd name="T10" fmla="*/ 2147483647 w 150"/>
              <a:gd name="T11" fmla="*/ 2147483647 h 172"/>
              <a:gd name="T12" fmla="*/ 2147483647 w 150"/>
              <a:gd name="T13" fmla="*/ 2147483647 h 172"/>
              <a:gd name="T14" fmla="*/ 2147483647 w 150"/>
              <a:gd name="T15" fmla="*/ 2147483647 h 172"/>
              <a:gd name="T16" fmla="*/ 2147483647 w 150"/>
              <a:gd name="T17" fmla="*/ 2147483647 h 172"/>
              <a:gd name="T18" fmla="*/ 2147483647 w 150"/>
              <a:gd name="T19" fmla="*/ 2147483647 h 172"/>
              <a:gd name="T20" fmla="*/ 2147483647 w 150"/>
              <a:gd name="T21" fmla="*/ 2147483647 h 172"/>
              <a:gd name="T22" fmla="*/ 2147483647 w 150"/>
              <a:gd name="T23" fmla="*/ 2147483647 h 172"/>
              <a:gd name="T24" fmla="*/ 2147483647 w 150"/>
              <a:gd name="T25" fmla="*/ 2147483647 h 172"/>
              <a:gd name="T26" fmla="*/ 2147483647 w 150"/>
              <a:gd name="T27" fmla="*/ 2147483647 h 172"/>
              <a:gd name="T28" fmla="*/ 2147483647 w 150"/>
              <a:gd name="T29" fmla="*/ 2147483647 h 172"/>
              <a:gd name="T30" fmla="*/ 2147483647 w 150"/>
              <a:gd name="T31" fmla="*/ 2147483647 h 172"/>
              <a:gd name="T32" fmla="*/ 2147483647 w 150"/>
              <a:gd name="T33" fmla="*/ 2147483647 h 172"/>
              <a:gd name="T34" fmla="*/ 2147483647 w 150"/>
              <a:gd name="T35" fmla="*/ 2147483647 h 172"/>
              <a:gd name="T36" fmla="*/ 2147483647 w 150"/>
              <a:gd name="T37" fmla="*/ 2147483647 h 172"/>
              <a:gd name="T38" fmla="*/ 2147483647 w 150"/>
              <a:gd name="T39" fmla="*/ 2147483647 h 172"/>
              <a:gd name="T40" fmla="*/ 2147483647 w 150"/>
              <a:gd name="T41" fmla="*/ 2147483647 h 172"/>
              <a:gd name="T42" fmla="*/ 2147483647 w 150"/>
              <a:gd name="T43" fmla="*/ 2147483647 h 172"/>
              <a:gd name="T44" fmla="*/ 2147483647 w 150"/>
              <a:gd name="T45" fmla="*/ 2147483647 h 172"/>
              <a:gd name="T46" fmla="*/ 2147483647 w 150"/>
              <a:gd name="T47" fmla="*/ 2147483647 h 172"/>
              <a:gd name="T48" fmla="*/ 0 w 150"/>
              <a:gd name="T49" fmla="*/ 2147483647 h 172"/>
              <a:gd name="T50" fmla="*/ 2147483647 w 150"/>
              <a:gd name="T51" fmla="*/ 2147483647 h 172"/>
              <a:gd name="T52" fmla="*/ 2147483647 w 150"/>
              <a:gd name="T53" fmla="*/ 2147483647 h 172"/>
              <a:gd name="T54" fmla="*/ 2147483647 w 150"/>
              <a:gd name="T55" fmla="*/ 2147483647 h 172"/>
              <a:gd name="T56" fmla="*/ 2147483647 w 150"/>
              <a:gd name="T57" fmla="*/ 2147483647 h 172"/>
              <a:gd name="T58" fmla="*/ 2147483647 w 150"/>
              <a:gd name="T59" fmla="*/ 2147483647 h 172"/>
              <a:gd name="T60" fmla="*/ 2147483647 w 150"/>
              <a:gd name="T61" fmla="*/ 2147483647 h 172"/>
              <a:gd name="T62" fmla="*/ 2147483647 w 150"/>
              <a:gd name="T63" fmla="*/ 2147483647 h 172"/>
              <a:gd name="T64" fmla="*/ 2147483647 w 150"/>
              <a:gd name="T65" fmla="*/ 0 h 172"/>
              <a:gd name="T66" fmla="*/ 2147483647 w 150"/>
              <a:gd name="T67" fmla="*/ 0 h 172"/>
              <a:gd name="T68" fmla="*/ 2147483647 w 150"/>
              <a:gd name="T69" fmla="*/ 2147483647 h 172"/>
              <a:gd name="T70" fmla="*/ 2147483647 w 150"/>
              <a:gd name="T71" fmla="*/ 2147483647 h 172"/>
              <a:gd name="T72" fmla="*/ 2147483647 w 150"/>
              <a:gd name="T73" fmla="*/ 2147483647 h 172"/>
              <a:gd name="T74" fmla="*/ 2147483647 w 150"/>
              <a:gd name="T75" fmla="*/ 2147483647 h 172"/>
              <a:gd name="T76" fmla="*/ 2147483647 w 150"/>
              <a:gd name="T77" fmla="*/ 2147483647 h 172"/>
              <a:gd name="T78" fmla="*/ 2147483647 w 150"/>
              <a:gd name="T79" fmla="*/ 2147483647 h 172"/>
              <a:gd name="T80" fmla="*/ 2147483647 w 150"/>
              <a:gd name="T81" fmla="*/ 2147483647 h 172"/>
              <a:gd name="T82" fmla="*/ 2147483647 w 150"/>
              <a:gd name="T83" fmla="*/ 2147483647 h 172"/>
              <a:gd name="T84" fmla="*/ 2147483647 w 150"/>
              <a:gd name="T85" fmla="*/ 2147483647 h 172"/>
              <a:gd name="T86" fmla="*/ 2147483647 w 150"/>
              <a:gd name="T87" fmla="*/ 2147483647 h 172"/>
              <a:gd name="T88" fmla="*/ 2147483647 w 150"/>
              <a:gd name="T89" fmla="*/ 2147483647 h 172"/>
              <a:gd name="T90" fmla="*/ 2147483647 w 150"/>
              <a:gd name="T91" fmla="*/ 2147483647 h 172"/>
              <a:gd name="T92" fmla="*/ 2147483647 w 150"/>
              <a:gd name="T93" fmla="*/ 2147483647 h 172"/>
              <a:gd name="T94" fmla="*/ 2147483647 w 150"/>
              <a:gd name="T95" fmla="*/ 2147483647 h 17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50"/>
              <a:gd name="T145" fmla="*/ 0 h 172"/>
              <a:gd name="T146" fmla="*/ 150 w 150"/>
              <a:gd name="T147" fmla="*/ 172 h 17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50" h="172">
                <a:moveTo>
                  <a:pt x="150" y="88"/>
                </a:moveTo>
                <a:lnTo>
                  <a:pt x="142" y="90"/>
                </a:lnTo>
                <a:lnTo>
                  <a:pt x="138" y="94"/>
                </a:lnTo>
                <a:lnTo>
                  <a:pt x="136" y="98"/>
                </a:lnTo>
                <a:lnTo>
                  <a:pt x="134" y="102"/>
                </a:lnTo>
                <a:lnTo>
                  <a:pt x="130" y="114"/>
                </a:lnTo>
                <a:lnTo>
                  <a:pt x="130" y="122"/>
                </a:lnTo>
                <a:lnTo>
                  <a:pt x="126" y="128"/>
                </a:lnTo>
                <a:lnTo>
                  <a:pt x="106" y="150"/>
                </a:lnTo>
                <a:lnTo>
                  <a:pt x="86" y="172"/>
                </a:lnTo>
                <a:lnTo>
                  <a:pt x="70" y="164"/>
                </a:lnTo>
                <a:lnTo>
                  <a:pt x="60" y="156"/>
                </a:lnTo>
                <a:lnTo>
                  <a:pt x="50" y="148"/>
                </a:lnTo>
                <a:lnTo>
                  <a:pt x="36" y="138"/>
                </a:lnTo>
                <a:lnTo>
                  <a:pt x="24" y="132"/>
                </a:lnTo>
                <a:lnTo>
                  <a:pt x="18" y="128"/>
                </a:lnTo>
                <a:lnTo>
                  <a:pt x="14" y="122"/>
                </a:lnTo>
                <a:lnTo>
                  <a:pt x="12" y="116"/>
                </a:lnTo>
                <a:lnTo>
                  <a:pt x="14" y="110"/>
                </a:lnTo>
                <a:lnTo>
                  <a:pt x="14" y="104"/>
                </a:lnTo>
                <a:lnTo>
                  <a:pt x="12" y="96"/>
                </a:lnTo>
                <a:lnTo>
                  <a:pt x="10" y="92"/>
                </a:lnTo>
                <a:lnTo>
                  <a:pt x="6" y="88"/>
                </a:lnTo>
                <a:lnTo>
                  <a:pt x="2" y="82"/>
                </a:lnTo>
                <a:lnTo>
                  <a:pt x="0" y="70"/>
                </a:lnTo>
                <a:lnTo>
                  <a:pt x="2" y="58"/>
                </a:lnTo>
                <a:lnTo>
                  <a:pt x="6" y="44"/>
                </a:lnTo>
                <a:lnTo>
                  <a:pt x="12" y="32"/>
                </a:lnTo>
                <a:lnTo>
                  <a:pt x="20" y="22"/>
                </a:lnTo>
                <a:lnTo>
                  <a:pt x="28" y="14"/>
                </a:lnTo>
                <a:lnTo>
                  <a:pt x="38" y="6"/>
                </a:lnTo>
                <a:lnTo>
                  <a:pt x="50" y="2"/>
                </a:lnTo>
                <a:lnTo>
                  <a:pt x="60" y="0"/>
                </a:lnTo>
                <a:lnTo>
                  <a:pt x="86" y="0"/>
                </a:lnTo>
                <a:lnTo>
                  <a:pt x="96" y="2"/>
                </a:lnTo>
                <a:lnTo>
                  <a:pt x="108" y="6"/>
                </a:lnTo>
                <a:lnTo>
                  <a:pt x="116" y="14"/>
                </a:lnTo>
                <a:lnTo>
                  <a:pt x="124" y="24"/>
                </a:lnTo>
                <a:lnTo>
                  <a:pt x="132" y="34"/>
                </a:lnTo>
                <a:lnTo>
                  <a:pt x="136" y="48"/>
                </a:lnTo>
                <a:lnTo>
                  <a:pt x="140" y="62"/>
                </a:lnTo>
                <a:lnTo>
                  <a:pt x="140" y="76"/>
                </a:lnTo>
                <a:lnTo>
                  <a:pt x="140" y="80"/>
                </a:lnTo>
                <a:lnTo>
                  <a:pt x="136" y="84"/>
                </a:lnTo>
                <a:lnTo>
                  <a:pt x="132" y="86"/>
                </a:lnTo>
                <a:lnTo>
                  <a:pt x="138" y="88"/>
                </a:lnTo>
                <a:lnTo>
                  <a:pt x="144" y="86"/>
                </a:lnTo>
                <a:lnTo>
                  <a:pt x="150" y="88"/>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94" name="Freeform 29">
            <a:extLst>
              <a:ext uri="{FF2B5EF4-FFF2-40B4-BE49-F238E27FC236}">
                <a16:creationId xmlns:a16="http://schemas.microsoft.com/office/drawing/2014/main" xmlns="" id="{5763B011-5DB1-CF41-B4E8-67780405E0F2}"/>
              </a:ext>
            </a:extLst>
          </p:cNvPr>
          <p:cNvSpPr>
            <a:spLocks/>
          </p:cNvSpPr>
          <p:nvPr/>
        </p:nvSpPr>
        <p:spPr bwMode="auto">
          <a:xfrm>
            <a:off x="2685930" y="2665777"/>
            <a:ext cx="568325" cy="501650"/>
          </a:xfrm>
          <a:custGeom>
            <a:avLst/>
            <a:gdLst>
              <a:gd name="T0" fmla="*/ 2147483647 w 358"/>
              <a:gd name="T1" fmla="*/ 2147483647 h 316"/>
              <a:gd name="T2" fmla="*/ 2147483647 w 358"/>
              <a:gd name="T3" fmla="*/ 2147483647 h 316"/>
              <a:gd name="T4" fmla="*/ 2147483647 w 358"/>
              <a:gd name="T5" fmla="*/ 2147483647 h 316"/>
              <a:gd name="T6" fmla="*/ 2147483647 w 358"/>
              <a:gd name="T7" fmla="*/ 2147483647 h 316"/>
              <a:gd name="T8" fmla="*/ 2147483647 w 358"/>
              <a:gd name="T9" fmla="*/ 2147483647 h 316"/>
              <a:gd name="T10" fmla="*/ 2147483647 w 358"/>
              <a:gd name="T11" fmla="*/ 2147483647 h 316"/>
              <a:gd name="T12" fmla="*/ 2147483647 w 358"/>
              <a:gd name="T13" fmla="*/ 2147483647 h 316"/>
              <a:gd name="T14" fmla="*/ 2147483647 w 358"/>
              <a:gd name="T15" fmla="*/ 2147483647 h 316"/>
              <a:gd name="T16" fmla="*/ 2147483647 w 358"/>
              <a:gd name="T17" fmla="*/ 2147483647 h 316"/>
              <a:gd name="T18" fmla="*/ 2147483647 w 358"/>
              <a:gd name="T19" fmla="*/ 2147483647 h 316"/>
              <a:gd name="T20" fmla="*/ 2147483647 w 358"/>
              <a:gd name="T21" fmla="*/ 2147483647 h 316"/>
              <a:gd name="T22" fmla="*/ 2147483647 w 358"/>
              <a:gd name="T23" fmla="*/ 2147483647 h 316"/>
              <a:gd name="T24" fmla="*/ 2147483647 w 358"/>
              <a:gd name="T25" fmla="*/ 2147483647 h 316"/>
              <a:gd name="T26" fmla="*/ 2147483647 w 358"/>
              <a:gd name="T27" fmla="*/ 2147483647 h 316"/>
              <a:gd name="T28" fmla="*/ 2147483647 w 358"/>
              <a:gd name="T29" fmla="*/ 2147483647 h 316"/>
              <a:gd name="T30" fmla="*/ 2147483647 w 358"/>
              <a:gd name="T31" fmla="*/ 2147483647 h 316"/>
              <a:gd name="T32" fmla="*/ 2147483647 w 358"/>
              <a:gd name="T33" fmla="*/ 2147483647 h 316"/>
              <a:gd name="T34" fmla="*/ 2147483647 w 358"/>
              <a:gd name="T35" fmla="*/ 2147483647 h 316"/>
              <a:gd name="T36" fmla="*/ 2147483647 w 358"/>
              <a:gd name="T37" fmla="*/ 2147483647 h 316"/>
              <a:gd name="T38" fmla="*/ 2147483647 w 358"/>
              <a:gd name="T39" fmla="*/ 2147483647 h 316"/>
              <a:gd name="T40" fmla="*/ 2147483647 w 358"/>
              <a:gd name="T41" fmla="*/ 2147483647 h 316"/>
              <a:gd name="T42" fmla="*/ 2147483647 w 358"/>
              <a:gd name="T43" fmla="*/ 2147483647 h 316"/>
              <a:gd name="T44" fmla="*/ 2147483647 w 358"/>
              <a:gd name="T45" fmla="*/ 2147483647 h 316"/>
              <a:gd name="T46" fmla="*/ 2147483647 w 358"/>
              <a:gd name="T47" fmla="*/ 2147483647 h 316"/>
              <a:gd name="T48" fmla="*/ 2147483647 w 358"/>
              <a:gd name="T49" fmla="*/ 2147483647 h 316"/>
              <a:gd name="T50" fmla="*/ 2147483647 w 358"/>
              <a:gd name="T51" fmla="*/ 2147483647 h 316"/>
              <a:gd name="T52" fmla="*/ 2147483647 w 358"/>
              <a:gd name="T53" fmla="*/ 2147483647 h 316"/>
              <a:gd name="T54" fmla="*/ 2147483647 w 358"/>
              <a:gd name="T55" fmla="*/ 2147483647 h 316"/>
              <a:gd name="T56" fmla="*/ 2147483647 w 358"/>
              <a:gd name="T57" fmla="*/ 2147483647 h 316"/>
              <a:gd name="T58" fmla="*/ 2147483647 w 358"/>
              <a:gd name="T59" fmla="*/ 2147483647 h 316"/>
              <a:gd name="T60" fmla="*/ 2147483647 w 358"/>
              <a:gd name="T61" fmla="*/ 2147483647 h 316"/>
              <a:gd name="T62" fmla="*/ 2147483647 w 358"/>
              <a:gd name="T63" fmla="*/ 2147483647 h 316"/>
              <a:gd name="T64" fmla="*/ 2147483647 w 358"/>
              <a:gd name="T65" fmla="*/ 2147483647 h 316"/>
              <a:gd name="T66" fmla="*/ 2147483647 w 358"/>
              <a:gd name="T67" fmla="*/ 2147483647 h 316"/>
              <a:gd name="T68" fmla="*/ 2147483647 w 358"/>
              <a:gd name="T69" fmla="*/ 2147483647 h 316"/>
              <a:gd name="T70" fmla="*/ 2147483647 w 358"/>
              <a:gd name="T71" fmla="*/ 2147483647 h 316"/>
              <a:gd name="T72" fmla="*/ 2147483647 w 358"/>
              <a:gd name="T73" fmla="*/ 2147483647 h 316"/>
              <a:gd name="T74" fmla="*/ 2147483647 w 358"/>
              <a:gd name="T75" fmla="*/ 2147483647 h 316"/>
              <a:gd name="T76" fmla="*/ 2147483647 w 358"/>
              <a:gd name="T77" fmla="*/ 2147483647 h 316"/>
              <a:gd name="T78" fmla="*/ 2147483647 w 358"/>
              <a:gd name="T79" fmla="*/ 2147483647 h 316"/>
              <a:gd name="T80" fmla="*/ 0 w 358"/>
              <a:gd name="T81" fmla="*/ 2147483647 h 316"/>
              <a:gd name="T82" fmla="*/ 2147483647 w 358"/>
              <a:gd name="T83" fmla="*/ 2147483647 h 316"/>
              <a:gd name="T84" fmla="*/ 2147483647 w 358"/>
              <a:gd name="T85" fmla="*/ 2147483647 h 316"/>
              <a:gd name="T86" fmla="*/ 2147483647 w 358"/>
              <a:gd name="T87" fmla="*/ 2147483647 h 316"/>
              <a:gd name="T88" fmla="*/ 2147483647 w 358"/>
              <a:gd name="T89" fmla="*/ 2147483647 h 316"/>
              <a:gd name="T90" fmla="*/ 2147483647 w 358"/>
              <a:gd name="T91" fmla="*/ 2147483647 h 316"/>
              <a:gd name="T92" fmla="*/ 2147483647 w 358"/>
              <a:gd name="T93" fmla="*/ 2147483647 h 316"/>
              <a:gd name="T94" fmla="*/ 2147483647 w 358"/>
              <a:gd name="T95" fmla="*/ 2147483647 h 316"/>
              <a:gd name="T96" fmla="*/ 2147483647 w 358"/>
              <a:gd name="T97" fmla="*/ 2147483647 h 316"/>
              <a:gd name="T98" fmla="*/ 2147483647 w 358"/>
              <a:gd name="T99" fmla="*/ 2147483647 h 31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58"/>
              <a:gd name="T151" fmla="*/ 0 h 316"/>
              <a:gd name="T152" fmla="*/ 358 w 358"/>
              <a:gd name="T153" fmla="*/ 316 h 31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58" h="316">
                <a:moveTo>
                  <a:pt x="240" y="244"/>
                </a:moveTo>
                <a:lnTo>
                  <a:pt x="250" y="246"/>
                </a:lnTo>
                <a:lnTo>
                  <a:pt x="258" y="248"/>
                </a:lnTo>
                <a:lnTo>
                  <a:pt x="264" y="252"/>
                </a:lnTo>
                <a:lnTo>
                  <a:pt x="268" y="258"/>
                </a:lnTo>
                <a:lnTo>
                  <a:pt x="270" y="266"/>
                </a:lnTo>
                <a:lnTo>
                  <a:pt x="272" y="274"/>
                </a:lnTo>
                <a:lnTo>
                  <a:pt x="274" y="290"/>
                </a:lnTo>
                <a:lnTo>
                  <a:pt x="274" y="294"/>
                </a:lnTo>
                <a:lnTo>
                  <a:pt x="272" y="298"/>
                </a:lnTo>
                <a:lnTo>
                  <a:pt x="268" y="300"/>
                </a:lnTo>
                <a:lnTo>
                  <a:pt x="268" y="302"/>
                </a:lnTo>
                <a:lnTo>
                  <a:pt x="270" y="306"/>
                </a:lnTo>
                <a:lnTo>
                  <a:pt x="274" y="312"/>
                </a:lnTo>
                <a:lnTo>
                  <a:pt x="280" y="316"/>
                </a:lnTo>
                <a:lnTo>
                  <a:pt x="286" y="316"/>
                </a:lnTo>
                <a:lnTo>
                  <a:pt x="294" y="314"/>
                </a:lnTo>
                <a:lnTo>
                  <a:pt x="300" y="310"/>
                </a:lnTo>
                <a:lnTo>
                  <a:pt x="304" y="302"/>
                </a:lnTo>
                <a:lnTo>
                  <a:pt x="306" y="294"/>
                </a:lnTo>
                <a:lnTo>
                  <a:pt x="312" y="294"/>
                </a:lnTo>
                <a:lnTo>
                  <a:pt x="316" y="292"/>
                </a:lnTo>
                <a:lnTo>
                  <a:pt x="314" y="298"/>
                </a:lnTo>
                <a:lnTo>
                  <a:pt x="320" y="298"/>
                </a:lnTo>
                <a:lnTo>
                  <a:pt x="324" y="296"/>
                </a:lnTo>
                <a:lnTo>
                  <a:pt x="332" y="290"/>
                </a:lnTo>
                <a:lnTo>
                  <a:pt x="336" y="282"/>
                </a:lnTo>
                <a:lnTo>
                  <a:pt x="340" y="272"/>
                </a:lnTo>
                <a:lnTo>
                  <a:pt x="334" y="270"/>
                </a:lnTo>
                <a:lnTo>
                  <a:pt x="332" y="266"/>
                </a:lnTo>
                <a:lnTo>
                  <a:pt x="328" y="262"/>
                </a:lnTo>
                <a:lnTo>
                  <a:pt x="328" y="256"/>
                </a:lnTo>
                <a:lnTo>
                  <a:pt x="330" y="252"/>
                </a:lnTo>
                <a:lnTo>
                  <a:pt x="332" y="248"/>
                </a:lnTo>
                <a:lnTo>
                  <a:pt x="336" y="246"/>
                </a:lnTo>
                <a:lnTo>
                  <a:pt x="340" y="246"/>
                </a:lnTo>
                <a:lnTo>
                  <a:pt x="346" y="248"/>
                </a:lnTo>
                <a:lnTo>
                  <a:pt x="350" y="250"/>
                </a:lnTo>
                <a:lnTo>
                  <a:pt x="352" y="252"/>
                </a:lnTo>
                <a:lnTo>
                  <a:pt x="358" y="250"/>
                </a:lnTo>
                <a:lnTo>
                  <a:pt x="350" y="238"/>
                </a:lnTo>
                <a:lnTo>
                  <a:pt x="348" y="232"/>
                </a:lnTo>
                <a:lnTo>
                  <a:pt x="346" y="226"/>
                </a:lnTo>
                <a:lnTo>
                  <a:pt x="346" y="212"/>
                </a:lnTo>
                <a:lnTo>
                  <a:pt x="346" y="208"/>
                </a:lnTo>
                <a:lnTo>
                  <a:pt x="344" y="202"/>
                </a:lnTo>
                <a:lnTo>
                  <a:pt x="340" y="194"/>
                </a:lnTo>
                <a:lnTo>
                  <a:pt x="340" y="186"/>
                </a:lnTo>
                <a:lnTo>
                  <a:pt x="340" y="178"/>
                </a:lnTo>
                <a:lnTo>
                  <a:pt x="344" y="168"/>
                </a:lnTo>
                <a:lnTo>
                  <a:pt x="348" y="162"/>
                </a:lnTo>
                <a:lnTo>
                  <a:pt x="354" y="154"/>
                </a:lnTo>
                <a:lnTo>
                  <a:pt x="350" y="148"/>
                </a:lnTo>
                <a:lnTo>
                  <a:pt x="348" y="142"/>
                </a:lnTo>
                <a:lnTo>
                  <a:pt x="342" y="130"/>
                </a:lnTo>
                <a:lnTo>
                  <a:pt x="340" y="124"/>
                </a:lnTo>
                <a:lnTo>
                  <a:pt x="336" y="118"/>
                </a:lnTo>
                <a:lnTo>
                  <a:pt x="332" y="112"/>
                </a:lnTo>
                <a:lnTo>
                  <a:pt x="324" y="108"/>
                </a:lnTo>
                <a:lnTo>
                  <a:pt x="330" y="104"/>
                </a:lnTo>
                <a:lnTo>
                  <a:pt x="334" y="102"/>
                </a:lnTo>
                <a:lnTo>
                  <a:pt x="334" y="96"/>
                </a:lnTo>
                <a:lnTo>
                  <a:pt x="318" y="62"/>
                </a:lnTo>
                <a:lnTo>
                  <a:pt x="308" y="38"/>
                </a:lnTo>
                <a:lnTo>
                  <a:pt x="302" y="30"/>
                </a:lnTo>
                <a:lnTo>
                  <a:pt x="300" y="26"/>
                </a:lnTo>
                <a:lnTo>
                  <a:pt x="296" y="28"/>
                </a:lnTo>
                <a:lnTo>
                  <a:pt x="292" y="30"/>
                </a:lnTo>
                <a:lnTo>
                  <a:pt x="286" y="38"/>
                </a:lnTo>
                <a:lnTo>
                  <a:pt x="278" y="46"/>
                </a:lnTo>
                <a:lnTo>
                  <a:pt x="272" y="50"/>
                </a:lnTo>
                <a:lnTo>
                  <a:pt x="266" y="50"/>
                </a:lnTo>
                <a:lnTo>
                  <a:pt x="260" y="48"/>
                </a:lnTo>
                <a:lnTo>
                  <a:pt x="256" y="46"/>
                </a:lnTo>
                <a:lnTo>
                  <a:pt x="250" y="42"/>
                </a:lnTo>
                <a:lnTo>
                  <a:pt x="244" y="40"/>
                </a:lnTo>
                <a:lnTo>
                  <a:pt x="240" y="42"/>
                </a:lnTo>
                <a:lnTo>
                  <a:pt x="236" y="46"/>
                </a:lnTo>
                <a:lnTo>
                  <a:pt x="232" y="50"/>
                </a:lnTo>
                <a:lnTo>
                  <a:pt x="226" y="52"/>
                </a:lnTo>
                <a:lnTo>
                  <a:pt x="220" y="52"/>
                </a:lnTo>
                <a:lnTo>
                  <a:pt x="216" y="48"/>
                </a:lnTo>
                <a:lnTo>
                  <a:pt x="208" y="38"/>
                </a:lnTo>
                <a:lnTo>
                  <a:pt x="200" y="42"/>
                </a:lnTo>
                <a:lnTo>
                  <a:pt x="196" y="44"/>
                </a:lnTo>
                <a:lnTo>
                  <a:pt x="192" y="44"/>
                </a:lnTo>
                <a:lnTo>
                  <a:pt x="188" y="44"/>
                </a:lnTo>
                <a:lnTo>
                  <a:pt x="184" y="40"/>
                </a:lnTo>
                <a:lnTo>
                  <a:pt x="182" y="34"/>
                </a:lnTo>
                <a:lnTo>
                  <a:pt x="180" y="32"/>
                </a:lnTo>
                <a:lnTo>
                  <a:pt x="180" y="30"/>
                </a:lnTo>
                <a:lnTo>
                  <a:pt x="182" y="26"/>
                </a:lnTo>
                <a:lnTo>
                  <a:pt x="162" y="26"/>
                </a:lnTo>
                <a:lnTo>
                  <a:pt x="142" y="26"/>
                </a:lnTo>
                <a:lnTo>
                  <a:pt x="122" y="24"/>
                </a:lnTo>
                <a:lnTo>
                  <a:pt x="114" y="20"/>
                </a:lnTo>
                <a:lnTo>
                  <a:pt x="106" y="16"/>
                </a:lnTo>
                <a:lnTo>
                  <a:pt x="102" y="12"/>
                </a:lnTo>
                <a:lnTo>
                  <a:pt x="96" y="6"/>
                </a:lnTo>
                <a:lnTo>
                  <a:pt x="90" y="2"/>
                </a:lnTo>
                <a:lnTo>
                  <a:pt x="80" y="0"/>
                </a:lnTo>
                <a:lnTo>
                  <a:pt x="76" y="2"/>
                </a:lnTo>
                <a:lnTo>
                  <a:pt x="74" y="4"/>
                </a:lnTo>
                <a:lnTo>
                  <a:pt x="70" y="8"/>
                </a:lnTo>
                <a:lnTo>
                  <a:pt x="68" y="16"/>
                </a:lnTo>
                <a:lnTo>
                  <a:pt x="66" y="24"/>
                </a:lnTo>
                <a:lnTo>
                  <a:pt x="54" y="24"/>
                </a:lnTo>
                <a:lnTo>
                  <a:pt x="56" y="32"/>
                </a:lnTo>
                <a:lnTo>
                  <a:pt x="60" y="36"/>
                </a:lnTo>
                <a:lnTo>
                  <a:pt x="64" y="42"/>
                </a:lnTo>
                <a:lnTo>
                  <a:pt x="66" y="48"/>
                </a:lnTo>
                <a:lnTo>
                  <a:pt x="66" y="54"/>
                </a:lnTo>
                <a:lnTo>
                  <a:pt x="62" y="56"/>
                </a:lnTo>
                <a:lnTo>
                  <a:pt x="58" y="58"/>
                </a:lnTo>
                <a:lnTo>
                  <a:pt x="52" y="58"/>
                </a:lnTo>
                <a:lnTo>
                  <a:pt x="40" y="58"/>
                </a:lnTo>
                <a:lnTo>
                  <a:pt x="34" y="58"/>
                </a:lnTo>
                <a:lnTo>
                  <a:pt x="28" y="58"/>
                </a:lnTo>
                <a:lnTo>
                  <a:pt x="20" y="62"/>
                </a:lnTo>
                <a:lnTo>
                  <a:pt x="10" y="68"/>
                </a:lnTo>
                <a:lnTo>
                  <a:pt x="4" y="76"/>
                </a:lnTo>
                <a:lnTo>
                  <a:pt x="0" y="80"/>
                </a:lnTo>
                <a:lnTo>
                  <a:pt x="0" y="84"/>
                </a:lnTo>
                <a:lnTo>
                  <a:pt x="0" y="94"/>
                </a:lnTo>
                <a:lnTo>
                  <a:pt x="2" y="102"/>
                </a:lnTo>
                <a:lnTo>
                  <a:pt x="10" y="118"/>
                </a:lnTo>
                <a:lnTo>
                  <a:pt x="20" y="134"/>
                </a:lnTo>
                <a:lnTo>
                  <a:pt x="34" y="146"/>
                </a:lnTo>
                <a:lnTo>
                  <a:pt x="62" y="174"/>
                </a:lnTo>
                <a:lnTo>
                  <a:pt x="74" y="188"/>
                </a:lnTo>
                <a:lnTo>
                  <a:pt x="84" y="202"/>
                </a:lnTo>
                <a:lnTo>
                  <a:pt x="88" y="194"/>
                </a:lnTo>
                <a:lnTo>
                  <a:pt x="94" y="186"/>
                </a:lnTo>
                <a:lnTo>
                  <a:pt x="106" y="172"/>
                </a:lnTo>
                <a:lnTo>
                  <a:pt x="114" y="166"/>
                </a:lnTo>
                <a:lnTo>
                  <a:pt x="122" y="162"/>
                </a:lnTo>
                <a:lnTo>
                  <a:pt x="130" y="160"/>
                </a:lnTo>
                <a:lnTo>
                  <a:pt x="138" y="158"/>
                </a:lnTo>
                <a:lnTo>
                  <a:pt x="164" y="158"/>
                </a:lnTo>
                <a:lnTo>
                  <a:pt x="174" y="160"/>
                </a:lnTo>
                <a:lnTo>
                  <a:pt x="186" y="164"/>
                </a:lnTo>
                <a:lnTo>
                  <a:pt x="194" y="172"/>
                </a:lnTo>
                <a:lnTo>
                  <a:pt x="202" y="182"/>
                </a:lnTo>
                <a:lnTo>
                  <a:pt x="210" y="192"/>
                </a:lnTo>
                <a:lnTo>
                  <a:pt x="214" y="206"/>
                </a:lnTo>
                <a:lnTo>
                  <a:pt x="218" y="220"/>
                </a:lnTo>
                <a:lnTo>
                  <a:pt x="218" y="234"/>
                </a:lnTo>
                <a:lnTo>
                  <a:pt x="214" y="240"/>
                </a:lnTo>
                <a:lnTo>
                  <a:pt x="210" y="246"/>
                </a:lnTo>
                <a:lnTo>
                  <a:pt x="240" y="244"/>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95" name="Freeform 30">
            <a:extLst>
              <a:ext uri="{FF2B5EF4-FFF2-40B4-BE49-F238E27FC236}">
                <a16:creationId xmlns:a16="http://schemas.microsoft.com/office/drawing/2014/main" xmlns="" id="{F481E57A-FF1C-4946-B009-6DCBC5849067}"/>
              </a:ext>
            </a:extLst>
          </p:cNvPr>
          <p:cNvSpPr>
            <a:spLocks/>
          </p:cNvSpPr>
          <p:nvPr/>
        </p:nvSpPr>
        <p:spPr bwMode="auto">
          <a:xfrm>
            <a:off x="2571629" y="2659427"/>
            <a:ext cx="241300" cy="139700"/>
          </a:xfrm>
          <a:custGeom>
            <a:avLst/>
            <a:gdLst>
              <a:gd name="T0" fmla="*/ 2147483647 w 152"/>
              <a:gd name="T1" fmla="*/ 2147483647 h 88"/>
              <a:gd name="T2" fmla="*/ 2147483647 w 152"/>
              <a:gd name="T3" fmla="*/ 2147483647 h 88"/>
              <a:gd name="T4" fmla="*/ 2147483647 w 152"/>
              <a:gd name="T5" fmla="*/ 2147483647 h 88"/>
              <a:gd name="T6" fmla="*/ 2147483647 w 152"/>
              <a:gd name="T7" fmla="*/ 2147483647 h 88"/>
              <a:gd name="T8" fmla="*/ 2147483647 w 152"/>
              <a:gd name="T9" fmla="*/ 2147483647 h 88"/>
              <a:gd name="T10" fmla="*/ 2147483647 w 152"/>
              <a:gd name="T11" fmla="*/ 2147483647 h 88"/>
              <a:gd name="T12" fmla="*/ 2147483647 w 152"/>
              <a:gd name="T13" fmla="*/ 2147483647 h 88"/>
              <a:gd name="T14" fmla="*/ 2147483647 w 152"/>
              <a:gd name="T15" fmla="*/ 2147483647 h 88"/>
              <a:gd name="T16" fmla="*/ 2147483647 w 152"/>
              <a:gd name="T17" fmla="*/ 2147483647 h 88"/>
              <a:gd name="T18" fmla="*/ 2147483647 w 152"/>
              <a:gd name="T19" fmla="*/ 2147483647 h 88"/>
              <a:gd name="T20" fmla="*/ 2147483647 w 152"/>
              <a:gd name="T21" fmla="*/ 2147483647 h 88"/>
              <a:gd name="T22" fmla="*/ 2147483647 w 152"/>
              <a:gd name="T23" fmla="*/ 2147483647 h 88"/>
              <a:gd name="T24" fmla="*/ 2147483647 w 152"/>
              <a:gd name="T25" fmla="*/ 2147483647 h 88"/>
              <a:gd name="T26" fmla="*/ 2147483647 w 152"/>
              <a:gd name="T27" fmla="*/ 2147483647 h 88"/>
              <a:gd name="T28" fmla="*/ 2147483647 w 152"/>
              <a:gd name="T29" fmla="*/ 2147483647 h 88"/>
              <a:gd name="T30" fmla="*/ 2147483647 w 152"/>
              <a:gd name="T31" fmla="*/ 2147483647 h 88"/>
              <a:gd name="T32" fmla="*/ 2147483647 w 152"/>
              <a:gd name="T33" fmla="*/ 2147483647 h 88"/>
              <a:gd name="T34" fmla="*/ 2147483647 w 152"/>
              <a:gd name="T35" fmla="*/ 2147483647 h 88"/>
              <a:gd name="T36" fmla="*/ 2147483647 w 152"/>
              <a:gd name="T37" fmla="*/ 2147483647 h 88"/>
              <a:gd name="T38" fmla="*/ 2147483647 w 152"/>
              <a:gd name="T39" fmla="*/ 2147483647 h 88"/>
              <a:gd name="T40" fmla="*/ 2147483647 w 152"/>
              <a:gd name="T41" fmla="*/ 2147483647 h 88"/>
              <a:gd name="T42" fmla="*/ 2147483647 w 152"/>
              <a:gd name="T43" fmla="*/ 2147483647 h 88"/>
              <a:gd name="T44" fmla="*/ 2147483647 w 152"/>
              <a:gd name="T45" fmla="*/ 2147483647 h 88"/>
              <a:gd name="T46" fmla="*/ 2147483647 w 152"/>
              <a:gd name="T47" fmla="*/ 2147483647 h 88"/>
              <a:gd name="T48" fmla="*/ 2147483647 w 152"/>
              <a:gd name="T49" fmla="*/ 2147483647 h 88"/>
              <a:gd name="T50" fmla="*/ 2147483647 w 152"/>
              <a:gd name="T51" fmla="*/ 2147483647 h 88"/>
              <a:gd name="T52" fmla="*/ 2147483647 w 152"/>
              <a:gd name="T53" fmla="*/ 2147483647 h 88"/>
              <a:gd name="T54" fmla="*/ 2147483647 w 152"/>
              <a:gd name="T55" fmla="*/ 2147483647 h 88"/>
              <a:gd name="T56" fmla="*/ 2147483647 w 152"/>
              <a:gd name="T57" fmla="*/ 2147483647 h 88"/>
              <a:gd name="T58" fmla="*/ 2147483647 w 152"/>
              <a:gd name="T59" fmla="*/ 2147483647 h 88"/>
              <a:gd name="T60" fmla="*/ 2147483647 w 152"/>
              <a:gd name="T61" fmla="*/ 2147483647 h 88"/>
              <a:gd name="T62" fmla="*/ 2147483647 w 152"/>
              <a:gd name="T63" fmla="*/ 2147483647 h 88"/>
              <a:gd name="T64" fmla="*/ 2147483647 w 152"/>
              <a:gd name="T65" fmla="*/ 2147483647 h 88"/>
              <a:gd name="T66" fmla="*/ 2147483647 w 152"/>
              <a:gd name="T67" fmla="*/ 2147483647 h 88"/>
              <a:gd name="T68" fmla="*/ 2147483647 w 152"/>
              <a:gd name="T69" fmla="*/ 2147483647 h 88"/>
              <a:gd name="T70" fmla="*/ 2147483647 w 152"/>
              <a:gd name="T71" fmla="*/ 2147483647 h 88"/>
              <a:gd name="T72" fmla="*/ 0 w 152"/>
              <a:gd name="T73" fmla="*/ 2147483647 h 88"/>
              <a:gd name="T74" fmla="*/ 2147483647 w 152"/>
              <a:gd name="T75" fmla="*/ 2147483647 h 88"/>
              <a:gd name="T76" fmla="*/ 2147483647 w 152"/>
              <a:gd name="T77" fmla="*/ 2147483647 h 88"/>
              <a:gd name="T78" fmla="*/ 2147483647 w 152"/>
              <a:gd name="T79" fmla="*/ 0 h 88"/>
              <a:gd name="T80" fmla="*/ 2147483647 w 152"/>
              <a:gd name="T81" fmla="*/ 2147483647 h 88"/>
              <a:gd name="T82" fmla="*/ 2147483647 w 152"/>
              <a:gd name="T83" fmla="*/ 2147483647 h 8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2"/>
              <a:gd name="T127" fmla="*/ 0 h 88"/>
              <a:gd name="T128" fmla="*/ 152 w 152"/>
              <a:gd name="T129" fmla="*/ 88 h 8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2" h="88">
                <a:moveTo>
                  <a:pt x="152" y="4"/>
                </a:moveTo>
                <a:lnTo>
                  <a:pt x="148" y="6"/>
                </a:lnTo>
                <a:lnTo>
                  <a:pt x="146" y="8"/>
                </a:lnTo>
                <a:lnTo>
                  <a:pt x="142" y="12"/>
                </a:lnTo>
                <a:lnTo>
                  <a:pt x="140" y="20"/>
                </a:lnTo>
                <a:lnTo>
                  <a:pt x="138" y="28"/>
                </a:lnTo>
                <a:lnTo>
                  <a:pt x="126" y="28"/>
                </a:lnTo>
                <a:lnTo>
                  <a:pt x="128" y="36"/>
                </a:lnTo>
                <a:lnTo>
                  <a:pt x="132" y="40"/>
                </a:lnTo>
                <a:lnTo>
                  <a:pt x="136" y="46"/>
                </a:lnTo>
                <a:lnTo>
                  <a:pt x="138" y="52"/>
                </a:lnTo>
                <a:lnTo>
                  <a:pt x="138" y="58"/>
                </a:lnTo>
                <a:lnTo>
                  <a:pt x="134" y="60"/>
                </a:lnTo>
                <a:lnTo>
                  <a:pt x="130" y="62"/>
                </a:lnTo>
                <a:lnTo>
                  <a:pt x="124" y="62"/>
                </a:lnTo>
                <a:lnTo>
                  <a:pt x="112" y="62"/>
                </a:lnTo>
                <a:lnTo>
                  <a:pt x="106" y="62"/>
                </a:lnTo>
                <a:lnTo>
                  <a:pt x="100" y="62"/>
                </a:lnTo>
                <a:lnTo>
                  <a:pt x="92" y="66"/>
                </a:lnTo>
                <a:lnTo>
                  <a:pt x="82" y="72"/>
                </a:lnTo>
                <a:lnTo>
                  <a:pt x="76" y="80"/>
                </a:lnTo>
                <a:lnTo>
                  <a:pt x="72" y="84"/>
                </a:lnTo>
                <a:lnTo>
                  <a:pt x="72" y="88"/>
                </a:lnTo>
                <a:lnTo>
                  <a:pt x="64" y="88"/>
                </a:lnTo>
                <a:lnTo>
                  <a:pt x="56" y="84"/>
                </a:lnTo>
                <a:lnTo>
                  <a:pt x="50" y="78"/>
                </a:lnTo>
                <a:lnTo>
                  <a:pt x="48" y="70"/>
                </a:lnTo>
                <a:lnTo>
                  <a:pt x="46" y="58"/>
                </a:lnTo>
                <a:lnTo>
                  <a:pt x="46" y="50"/>
                </a:lnTo>
                <a:lnTo>
                  <a:pt x="48" y="42"/>
                </a:lnTo>
                <a:lnTo>
                  <a:pt x="38" y="42"/>
                </a:lnTo>
                <a:lnTo>
                  <a:pt x="26" y="42"/>
                </a:lnTo>
                <a:lnTo>
                  <a:pt x="20" y="42"/>
                </a:lnTo>
                <a:lnTo>
                  <a:pt x="16" y="40"/>
                </a:lnTo>
                <a:lnTo>
                  <a:pt x="8" y="32"/>
                </a:lnTo>
                <a:lnTo>
                  <a:pt x="4" y="24"/>
                </a:lnTo>
                <a:lnTo>
                  <a:pt x="0" y="16"/>
                </a:lnTo>
                <a:lnTo>
                  <a:pt x="38" y="6"/>
                </a:lnTo>
                <a:lnTo>
                  <a:pt x="58" y="2"/>
                </a:lnTo>
                <a:lnTo>
                  <a:pt x="78" y="0"/>
                </a:lnTo>
                <a:lnTo>
                  <a:pt x="148" y="6"/>
                </a:lnTo>
                <a:lnTo>
                  <a:pt x="152" y="4"/>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96" name="Freeform 31">
            <a:extLst>
              <a:ext uri="{FF2B5EF4-FFF2-40B4-BE49-F238E27FC236}">
                <a16:creationId xmlns:a16="http://schemas.microsoft.com/office/drawing/2014/main" xmlns="" id="{FA1F4EF3-9881-FB48-8B18-ABC6A5DAA875}"/>
              </a:ext>
            </a:extLst>
          </p:cNvPr>
          <p:cNvSpPr>
            <a:spLocks/>
          </p:cNvSpPr>
          <p:nvPr/>
        </p:nvSpPr>
        <p:spPr bwMode="auto">
          <a:xfrm>
            <a:off x="2527179" y="2307002"/>
            <a:ext cx="457200" cy="400050"/>
          </a:xfrm>
          <a:custGeom>
            <a:avLst/>
            <a:gdLst>
              <a:gd name="T0" fmla="*/ 2147483647 w 288"/>
              <a:gd name="T1" fmla="*/ 2147483647 h 252"/>
              <a:gd name="T2" fmla="*/ 2147483647 w 288"/>
              <a:gd name="T3" fmla="*/ 2147483647 h 252"/>
              <a:gd name="T4" fmla="*/ 2147483647 w 288"/>
              <a:gd name="T5" fmla="*/ 2147483647 h 252"/>
              <a:gd name="T6" fmla="*/ 2147483647 w 288"/>
              <a:gd name="T7" fmla="*/ 2147483647 h 252"/>
              <a:gd name="T8" fmla="*/ 2147483647 w 288"/>
              <a:gd name="T9" fmla="*/ 2147483647 h 252"/>
              <a:gd name="T10" fmla="*/ 2147483647 w 288"/>
              <a:gd name="T11" fmla="*/ 2147483647 h 252"/>
              <a:gd name="T12" fmla="*/ 2147483647 w 288"/>
              <a:gd name="T13" fmla="*/ 2147483647 h 252"/>
              <a:gd name="T14" fmla="*/ 2147483647 w 288"/>
              <a:gd name="T15" fmla="*/ 2147483647 h 252"/>
              <a:gd name="T16" fmla="*/ 2147483647 w 288"/>
              <a:gd name="T17" fmla="*/ 2147483647 h 252"/>
              <a:gd name="T18" fmla="*/ 2147483647 w 288"/>
              <a:gd name="T19" fmla="*/ 2147483647 h 252"/>
              <a:gd name="T20" fmla="*/ 2147483647 w 288"/>
              <a:gd name="T21" fmla="*/ 2147483647 h 252"/>
              <a:gd name="T22" fmla="*/ 2147483647 w 288"/>
              <a:gd name="T23" fmla="*/ 2147483647 h 252"/>
              <a:gd name="T24" fmla="*/ 2147483647 w 288"/>
              <a:gd name="T25" fmla="*/ 2147483647 h 252"/>
              <a:gd name="T26" fmla="*/ 2147483647 w 288"/>
              <a:gd name="T27" fmla="*/ 2147483647 h 252"/>
              <a:gd name="T28" fmla="*/ 2147483647 w 288"/>
              <a:gd name="T29" fmla="*/ 2147483647 h 252"/>
              <a:gd name="T30" fmla="*/ 2147483647 w 288"/>
              <a:gd name="T31" fmla="*/ 2147483647 h 252"/>
              <a:gd name="T32" fmla="*/ 2147483647 w 288"/>
              <a:gd name="T33" fmla="*/ 2147483647 h 252"/>
              <a:gd name="T34" fmla="*/ 2147483647 w 288"/>
              <a:gd name="T35" fmla="*/ 2147483647 h 252"/>
              <a:gd name="T36" fmla="*/ 2147483647 w 288"/>
              <a:gd name="T37" fmla="*/ 2147483647 h 252"/>
              <a:gd name="T38" fmla="*/ 2147483647 w 288"/>
              <a:gd name="T39" fmla="*/ 2147483647 h 252"/>
              <a:gd name="T40" fmla="*/ 2147483647 w 288"/>
              <a:gd name="T41" fmla="*/ 2147483647 h 252"/>
              <a:gd name="T42" fmla="*/ 2147483647 w 288"/>
              <a:gd name="T43" fmla="*/ 2147483647 h 252"/>
              <a:gd name="T44" fmla="*/ 2147483647 w 288"/>
              <a:gd name="T45" fmla="*/ 2147483647 h 252"/>
              <a:gd name="T46" fmla="*/ 2147483647 w 288"/>
              <a:gd name="T47" fmla="*/ 2147483647 h 252"/>
              <a:gd name="T48" fmla="*/ 2147483647 w 288"/>
              <a:gd name="T49" fmla="*/ 2147483647 h 252"/>
              <a:gd name="T50" fmla="*/ 2147483647 w 288"/>
              <a:gd name="T51" fmla="*/ 2147483647 h 252"/>
              <a:gd name="T52" fmla="*/ 2147483647 w 288"/>
              <a:gd name="T53" fmla="*/ 2147483647 h 252"/>
              <a:gd name="T54" fmla="*/ 2147483647 w 288"/>
              <a:gd name="T55" fmla="*/ 2147483647 h 252"/>
              <a:gd name="T56" fmla="*/ 2147483647 w 288"/>
              <a:gd name="T57" fmla="*/ 2147483647 h 252"/>
              <a:gd name="T58" fmla="*/ 0 w 288"/>
              <a:gd name="T59" fmla="*/ 2147483647 h 252"/>
              <a:gd name="T60" fmla="*/ 2147483647 w 288"/>
              <a:gd name="T61" fmla="*/ 2147483647 h 252"/>
              <a:gd name="T62" fmla="*/ 2147483647 w 288"/>
              <a:gd name="T63" fmla="*/ 2147483647 h 252"/>
              <a:gd name="T64" fmla="*/ 2147483647 w 288"/>
              <a:gd name="T65" fmla="*/ 2147483647 h 252"/>
              <a:gd name="T66" fmla="*/ 2147483647 w 288"/>
              <a:gd name="T67" fmla="*/ 2147483647 h 252"/>
              <a:gd name="T68" fmla="*/ 2147483647 w 288"/>
              <a:gd name="T69" fmla="*/ 2147483647 h 252"/>
              <a:gd name="T70" fmla="*/ 2147483647 w 288"/>
              <a:gd name="T71" fmla="*/ 2147483647 h 252"/>
              <a:gd name="T72" fmla="*/ 2147483647 w 288"/>
              <a:gd name="T73" fmla="*/ 2147483647 h 252"/>
              <a:gd name="T74" fmla="*/ 2147483647 w 288"/>
              <a:gd name="T75" fmla="*/ 2147483647 h 252"/>
              <a:gd name="T76" fmla="*/ 2147483647 w 288"/>
              <a:gd name="T77" fmla="*/ 0 h 252"/>
              <a:gd name="T78" fmla="*/ 2147483647 w 288"/>
              <a:gd name="T79" fmla="*/ 2147483647 h 252"/>
              <a:gd name="T80" fmla="*/ 2147483647 w 288"/>
              <a:gd name="T81" fmla="*/ 2147483647 h 252"/>
              <a:gd name="T82" fmla="*/ 2147483647 w 288"/>
              <a:gd name="T83" fmla="*/ 2147483647 h 252"/>
              <a:gd name="T84" fmla="*/ 2147483647 w 288"/>
              <a:gd name="T85" fmla="*/ 2147483647 h 252"/>
              <a:gd name="T86" fmla="*/ 2147483647 w 288"/>
              <a:gd name="T87" fmla="*/ 2147483647 h 252"/>
              <a:gd name="T88" fmla="*/ 2147483647 w 288"/>
              <a:gd name="T89" fmla="*/ 2147483647 h 252"/>
              <a:gd name="T90" fmla="*/ 2147483647 w 288"/>
              <a:gd name="T91" fmla="*/ 2147483647 h 252"/>
              <a:gd name="T92" fmla="*/ 2147483647 w 288"/>
              <a:gd name="T93" fmla="*/ 2147483647 h 252"/>
              <a:gd name="T94" fmla="*/ 2147483647 w 288"/>
              <a:gd name="T95" fmla="*/ 2147483647 h 252"/>
              <a:gd name="T96" fmla="*/ 2147483647 w 288"/>
              <a:gd name="T97" fmla="*/ 2147483647 h 252"/>
              <a:gd name="T98" fmla="*/ 2147483647 w 288"/>
              <a:gd name="T99" fmla="*/ 2147483647 h 252"/>
              <a:gd name="T100" fmla="*/ 2147483647 w 288"/>
              <a:gd name="T101" fmla="*/ 2147483647 h 252"/>
              <a:gd name="T102" fmla="*/ 2147483647 w 288"/>
              <a:gd name="T103" fmla="*/ 2147483647 h 252"/>
              <a:gd name="T104" fmla="*/ 2147483647 w 288"/>
              <a:gd name="T105" fmla="*/ 2147483647 h 252"/>
              <a:gd name="T106" fmla="*/ 2147483647 w 288"/>
              <a:gd name="T107" fmla="*/ 2147483647 h 252"/>
              <a:gd name="T108" fmla="*/ 2147483647 w 288"/>
              <a:gd name="T109" fmla="*/ 2147483647 h 252"/>
              <a:gd name="T110" fmla="*/ 2147483647 w 288"/>
              <a:gd name="T111" fmla="*/ 2147483647 h 252"/>
              <a:gd name="T112" fmla="*/ 2147483647 w 288"/>
              <a:gd name="T113" fmla="*/ 2147483647 h 252"/>
              <a:gd name="T114" fmla="*/ 2147483647 w 288"/>
              <a:gd name="T115" fmla="*/ 2147483647 h 2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88"/>
              <a:gd name="T175" fmla="*/ 0 h 252"/>
              <a:gd name="T176" fmla="*/ 288 w 288"/>
              <a:gd name="T177" fmla="*/ 252 h 25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88" h="252">
                <a:moveTo>
                  <a:pt x="280" y="252"/>
                </a:moveTo>
                <a:lnTo>
                  <a:pt x="260" y="252"/>
                </a:lnTo>
                <a:lnTo>
                  <a:pt x="242" y="252"/>
                </a:lnTo>
                <a:lnTo>
                  <a:pt x="222" y="250"/>
                </a:lnTo>
                <a:lnTo>
                  <a:pt x="214" y="246"/>
                </a:lnTo>
                <a:lnTo>
                  <a:pt x="206" y="242"/>
                </a:lnTo>
                <a:lnTo>
                  <a:pt x="202" y="238"/>
                </a:lnTo>
                <a:lnTo>
                  <a:pt x="196" y="232"/>
                </a:lnTo>
                <a:lnTo>
                  <a:pt x="190" y="228"/>
                </a:lnTo>
                <a:lnTo>
                  <a:pt x="180" y="226"/>
                </a:lnTo>
                <a:lnTo>
                  <a:pt x="106" y="222"/>
                </a:lnTo>
                <a:lnTo>
                  <a:pt x="86" y="224"/>
                </a:lnTo>
                <a:lnTo>
                  <a:pt x="66" y="228"/>
                </a:lnTo>
                <a:lnTo>
                  <a:pt x="28" y="238"/>
                </a:lnTo>
                <a:lnTo>
                  <a:pt x="22" y="232"/>
                </a:lnTo>
                <a:lnTo>
                  <a:pt x="20" y="228"/>
                </a:lnTo>
                <a:lnTo>
                  <a:pt x="18" y="222"/>
                </a:lnTo>
                <a:lnTo>
                  <a:pt x="20" y="206"/>
                </a:lnTo>
                <a:lnTo>
                  <a:pt x="20" y="200"/>
                </a:lnTo>
                <a:lnTo>
                  <a:pt x="18" y="190"/>
                </a:lnTo>
                <a:lnTo>
                  <a:pt x="36" y="190"/>
                </a:lnTo>
                <a:lnTo>
                  <a:pt x="44" y="196"/>
                </a:lnTo>
                <a:lnTo>
                  <a:pt x="52" y="196"/>
                </a:lnTo>
                <a:lnTo>
                  <a:pt x="58" y="196"/>
                </a:lnTo>
                <a:lnTo>
                  <a:pt x="64" y="194"/>
                </a:lnTo>
                <a:lnTo>
                  <a:pt x="76" y="188"/>
                </a:lnTo>
                <a:lnTo>
                  <a:pt x="88" y="182"/>
                </a:lnTo>
                <a:lnTo>
                  <a:pt x="96" y="180"/>
                </a:lnTo>
                <a:lnTo>
                  <a:pt x="102" y="178"/>
                </a:lnTo>
                <a:lnTo>
                  <a:pt x="108" y="180"/>
                </a:lnTo>
                <a:lnTo>
                  <a:pt x="112" y="182"/>
                </a:lnTo>
                <a:lnTo>
                  <a:pt x="122" y="188"/>
                </a:lnTo>
                <a:lnTo>
                  <a:pt x="132" y="194"/>
                </a:lnTo>
                <a:lnTo>
                  <a:pt x="138" y="196"/>
                </a:lnTo>
                <a:lnTo>
                  <a:pt x="144" y="196"/>
                </a:lnTo>
                <a:lnTo>
                  <a:pt x="158" y="196"/>
                </a:lnTo>
                <a:lnTo>
                  <a:pt x="164" y="196"/>
                </a:lnTo>
                <a:lnTo>
                  <a:pt x="168" y="196"/>
                </a:lnTo>
                <a:lnTo>
                  <a:pt x="168" y="182"/>
                </a:lnTo>
                <a:lnTo>
                  <a:pt x="162" y="178"/>
                </a:lnTo>
                <a:lnTo>
                  <a:pt x="160" y="178"/>
                </a:lnTo>
                <a:lnTo>
                  <a:pt x="156" y="176"/>
                </a:lnTo>
                <a:lnTo>
                  <a:pt x="140" y="176"/>
                </a:lnTo>
                <a:lnTo>
                  <a:pt x="134" y="174"/>
                </a:lnTo>
                <a:lnTo>
                  <a:pt x="124" y="168"/>
                </a:lnTo>
                <a:lnTo>
                  <a:pt x="114" y="162"/>
                </a:lnTo>
                <a:lnTo>
                  <a:pt x="108" y="160"/>
                </a:lnTo>
                <a:lnTo>
                  <a:pt x="102" y="158"/>
                </a:lnTo>
                <a:lnTo>
                  <a:pt x="88" y="160"/>
                </a:lnTo>
                <a:lnTo>
                  <a:pt x="72" y="166"/>
                </a:lnTo>
                <a:lnTo>
                  <a:pt x="58" y="170"/>
                </a:lnTo>
                <a:lnTo>
                  <a:pt x="42" y="172"/>
                </a:lnTo>
                <a:lnTo>
                  <a:pt x="24" y="172"/>
                </a:lnTo>
                <a:lnTo>
                  <a:pt x="26" y="164"/>
                </a:lnTo>
                <a:lnTo>
                  <a:pt x="26" y="156"/>
                </a:lnTo>
                <a:lnTo>
                  <a:pt x="22" y="146"/>
                </a:lnTo>
                <a:lnTo>
                  <a:pt x="14" y="126"/>
                </a:lnTo>
                <a:lnTo>
                  <a:pt x="4" y="108"/>
                </a:lnTo>
                <a:lnTo>
                  <a:pt x="2" y="102"/>
                </a:lnTo>
                <a:lnTo>
                  <a:pt x="0" y="96"/>
                </a:lnTo>
                <a:lnTo>
                  <a:pt x="2" y="92"/>
                </a:lnTo>
                <a:lnTo>
                  <a:pt x="10" y="86"/>
                </a:lnTo>
                <a:lnTo>
                  <a:pt x="18" y="80"/>
                </a:lnTo>
                <a:lnTo>
                  <a:pt x="22" y="76"/>
                </a:lnTo>
                <a:lnTo>
                  <a:pt x="34" y="62"/>
                </a:lnTo>
                <a:lnTo>
                  <a:pt x="40" y="54"/>
                </a:lnTo>
                <a:lnTo>
                  <a:pt x="44" y="48"/>
                </a:lnTo>
                <a:lnTo>
                  <a:pt x="48" y="34"/>
                </a:lnTo>
                <a:lnTo>
                  <a:pt x="52" y="20"/>
                </a:lnTo>
                <a:lnTo>
                  <a:pt x="56" y="14"/>
                </a:lnTo>
                <a:lnTo>
                  <a:pt x="60" y="10"/>
                </a:lnTo>
                <a:lnTo>
                  <a:pt x="66" y="8"/>
                </a:lnTo>
                <a:lnTo>
                  <a:pt x="72" y="6"/>
                </a:lnTo>
                <a:lnTo>
                  <a:pt x="88" y="6"/>
                </a:lnTo>
                <a:lnTo>
                  <a:pt x="96" y="6"/>
                </a:lnTo>
                <a:lnTo>
                  <a:pt x="106" y="4"/>
                </a:lnTo>
                <a:lnTo>
                  <a:pt x="118" y="2"/>
                </a:lnTo>
                <a:lnTo>
                  <a:pt x="128" y="0"/>
                </a:lnTo>
                <a:lnTo>
                  <a:pt x="138" y="2"/>
                </a:lnTo>
                <a:lnTo>
                  <a:pt x="146" y="4"/>
                </a:lnTo>
                <a:lnTo>
                  <a:pt x="152" y="6"/>
                </a:lnTo>
                <a:lnTo>
                  <a:pt x="158" y="10"/>
                </a:lnTo>
                <a:lnTo>
                  <a:pt x="166" y="20"/>
                </a:lnTo>
                <a:lnTo>
                  <a:pt x="174" y="30"/>
                </a:lnTo>
                <a:lnTo>
                  <a:pt x="180" y="36"/>
                </a:lnTo>
                <a:lnTo>
                  <a:pt x="188" y="38"/>
                </a:lnTo>
                <a:lnTo>
                  <a:pt x="194" y="40"/>
                </a:lnTo>
                <a:lnTo>
                  <a:pt x="202" y="42"/>
                </a:lnTo>
                <a:lnTo>
                  <a:pt x="206" y="48"/>
                </a:lnTo>
                <a:lnTo>
                  <a:pt x="206" y="52"/>
                </a:lnTo>
                <a:lnTo>
                  <a:pt x="206" y="58"/>
                </a:lnTo>
                <a:lnTo>
                  <a:pt x="208" y="64"/>
                </a:lnTo>
                <a:lnTo>
                  <a:pt x="220" y="82"/>
                </a:lnTo>
                <a:lnTo>
                  <a:pt x="232" y="98"/>
                </a:lnTo>
                <a:lnTo>
                  <a:pt x="242" y="116"/>
                </a:lnTo>
                <a:lnTo>
                  <a:pt x="248" y="128"/>
                </a:lnTo>
                <a:lnTo>
                  <a:pt x="252" y="140"/>
                </a:lnTo>
                <a:lnTo>
                  <a:pt x="254" y="146"/>
                </a:lnTo>
                <a:lnTo>
                  <a:pt x="258" y="150"/>
                </a:lnTo>
                <a:lnTo>
                  <a:pt x="260" y="154"/>
                </a:lnTo>
                <a:lnTo>
                  <a:pt x="262" y="158"/>
                </a:lnTo>
                <a:lnTo>
                  <a:pt x="262" y="164"/>
                </a:lnTo>
                <a:lnTo>
                  <a:pt x="260" y="170"/>
                </a:lnTo>
                <a:lnTo>
                  <a:pt x="256" y="180"/>
                </a:lnTo>
                <a:lnTo>
                  <a:pt x="258" y="186"/>
                </a:lnTo>
                <a:lnTo>
                  <a:pt x="260" y="192"/>
                </a:lnTo>
                <a:lnTo>
                  <a:pt x="272" y="202"/>
                </a:lnTo>
                <a:lnTo>
                  <a:pt x="282" y="214"/>
                </a:lnTo>
                <a:lnTo>
                  <a:pt x="286" y="220"/>
                </a:lnTo>
                <a:lnTo>
                  <a:pt x="288" y="228"/>
                </a:lnTo>
                <a:lnTo>
                  <a:pt x="286" y="234"/>
                </a:lnTo>
                <a:lnTo>
                  <a:pt x="284" y="240"/>
                </a:lnTo>
                <a:lnTo>
                  <a:pt x="282" y="246"/>
                </a:lnTo>
                <a:lnTo>
                  <a:pt x="282" y="250"/>
                </a:lnTo>
                <a:lnTo>
                  <a:pt x="284" y="252"/>
                </a:lnTo>
                <a:lnTo>
                  <a:pt x="280" y="252"/>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97" name="Freeform 32">
            <a:extLst>
              <a:ext uri="{FF2B5EF4-FFF2-40B4-BE49-F238E27FC236}">
                <a16:creationId xmlns:a16="http://schemas.microsoft.com/office/drawing/2014/main" xmlns="" id="{FED621FD-5E8E-8A4F-9B0F-D76072ABCFD0}"/>
              </a:ext>
            </a:extLst>
          </p:cNvPr>
          <p:cNvSpPr>
            <a:spLocks/>
          </p:cNvSpPr>
          <p:nvPr/>
        </p:nvSpPr>
        <p:spPr bwMode="auto">
          <a:xfrm>
            <a:off x="2555755" y="2557828"/>
            <a:ext cx="238125" cy="60325"/>
          </a:xfrm>
          <a:custGeom>
            <a:avLst/>
            <a:gdLst>
              <a:gd name="T0" fmla="*/ 2147483647 w 150"/>
              <a:gd name="T1" fmla="*/ 2147483647 h 38"/>
              <a:gd name="T2" fmla="*/ 2147483647 w 150"/>
              <a:gd name="T3" fmla="*/ 2147483647 h 38"/>
              <a:gd name="T4" fmla="*/ 0 w 150"/>
              <a:gd name="T5" fmla="*/ 2147483647 h 38"/>
              <a:gd name="T6" fmla="*/ 2147483647 w 150"/>
              <a:gd name="T7" fmla="*/ 2147483647 h 38"/>
              <a:gd name="T8" fmla="*/ 2147483647 w 150"/>
              <a:gd name="T9" fmla="*/ 2147483647 h 38"/>
              <a:gd name="T10" fmla="*/ 2147483647 w 150"/>
              <a:gd name="T11" fmla="*/ 2147483647 h 38"/>
              <a:gd name="T12" fmla="*/ 2147483647 w 150"/>
              <a:gd name="T13" fmla="*/ 2147483647 h 38"/>
              <a:gd name="T14" fmla="*/ 2147483647 w 150"/>
              <a:gd name="T15" fmla="*/ 2147483647 h 38"/>
              <a:gd name="T16" fmla="*/ 2147483647 w 150"/>
              <a:gd name="T17" fmla="*/ 2147483647 h 38"/>
              <a:gd name="T18" fmla="*/ 2147483647 w 150"/>
              <a:gd name="T19" fmla="*/ 2147483647 h 38"/>
              <a:gd name="T20" fmla="*/ 2147483647 w 150"/>
              <a:gd name="T21" fmla="*/ 2147483647 h 38"/>
              <a:gd name="T22" fmla="*/ 2147483647 w 150"/>
              <a:gd name="T23" fmla="*/ 2147483647 h 38"/>
              <a:gd name="T24" fmla="*/ 2147483647 w 150"/>
              <a:gd name="T25" fmla="*/ 2147483647 h 38"/>
              <a:gd name="T26" fmla="*/ 2147483647 w 150"/>
              <a:gd name="T27" fmla="*/ 2147483647 h 38"/>
              <a:gd name="T28" fmla="*/ 2147483647 w 150"/>
              <a:gd name="T29" fmla="*/ 2147483647 h 38"/>
              <a:gd name="T30" fmla="*/ 2147483647 w 150"/>
              <a:gd name="T31" fmla="*/ 2147483647 h 38"/>
              <a:gd name="T32" fmla="*/ 2147483647 w 150"/>
              <a:gd name="T33" fmla="*/ 2147483647 h 38"/>
              <a:gd name="T34" fmla="*/ 2147483647 w 150"/>
              <a:gd name="T35" fmla="*/ 2147483647 h 38"/>
              <a:gd name="T36" fmla="*/ 2147483647 w 150"/>
              <a:gd name="T37" fmla="*/ 2147483647 h 38"/>
              <a:gd name="T38" fmla="*/ 2147483647 w 150"/>
              <a:gd name="T39" fmla="*/ 2147483647 h 38"/>
              <a:gd name="T40" fmla="*/ 2147483647 w 150"/>
              <a:gd name="T41" fmla="*/ 2147483647 h 38"/>
              <a:gd name="T42" fmla="*/ 2147483647 w 150"/>
              <a:gd name="T43" fmla="*/ 2147483647 h 38"/>
              <a:gd name="T44" fmla="*/ 2147483647 w 150"/>
              <a:gd name="T45" fmla="*/ 2147483647 h 38"/>
              <a:gd name="T46" fmla="*/ 2147483647 w 150"/>
              <a:gd name="T47" fmla="*/ 2147483647 h 38"/>
              <a:gd name="T48" fmla="*/ 2147483647 w 150"/>
              <a:gd name="T49" fmla="*/ 2147483647 h 38"/>
              <a:gd name="T50" fmla="*/ 2147483647 w 150"/>
              <a:gd name="T51" fmla="*/ 2147483647 h 38"/>
              <a:gd name="T52" fmla="*/ 2147483647 w 150"/>
              <a:gd name="T53" fmla="*/ 2147483647 h 38"/>
              <a:gd name="T54" fmla="*/ 2147483647 w 150"/>
              <a:gd name="T55" fmla="*/ 2147483647 h 38"/>
              <a:gd name="T56" fmla="*/ 2147483647 w 150"/>
              <a:gd name="T57" fmla="*/ 2147483647 h 38"/>
              <a:gd name="T58" fmla="*/ 2147483647 w 150"/>
              <a:gd name="T59" fmla="*/ 2147483647 h 38"/>
              <a:gd name="T60" fmla="*/ 2147483647 w 150"/>
              <a:gd name="T61" fmla="*/ 0 h 38"/>
              <a:gd name="T62" fmla="*/ 2147483647 w 150"/>
              <a:gd name="T63" fmla="*/ 2147483647 h 38"/>
              <a:gd name="T64" fmla="*/ 2147483647 w 150"/>
              <a:gd name="T65" fmla="*/ 2147483647 h 38"/>
              <a:gd name="T66" fmla="*/ 2147483647 w 150"/>
              <a:gd name="T67" fmla="*/ 2147483647 h 38"/>
              <a:gd name="T68" fmla="*/ 2147483647 w 150"/>
              <a:gd name="T69" fmla="*/ 2147483647 h 38"/>
              <a:gd name="T70" fmla="*/ 2147483647 w 150"/>
              <a:gd name="T71" fmla="*/ 2147483647 h 38"/>
              <a:gd name="T72" fmla="*/ 2147483647 w 150"/>
              <a:gd name="T73" fmla="*/ 2147483647 h 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0"/>
              <a:gd name="T112" fmla="*/ 0 h 38"/>
              <a:gd name="T113" fmla="*/ 150 w 150"/>
              <a:gd name="T114" fmla="*/ 38 h 3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0" h="38">
                <a:moveTo>
                  <a:pt x="6" y="12"/>
                </a:moveTo>
                <a:lnTo>
                  <a:pt x="2" y="22"/>
                </a:lnTo>
                <a:lnTo>
                  <a:pt x="0" y="32"/>
                </a:lnTo>
                <a:lnTo>
                  <a:pt x="18" y="32"/>
                </a:lnTo>
                <a:lnTo>
                  <a:pt x="26" y="38"/>
                </a:lnTo>
                <a:lnTo>
                  <a:pt x="34" y="38"/>
                </a:lnTo>
                <a:lnTo>
                  <a:pt x="40" y="38"/>
                </a:lnTo>
                <a:lnTo>
                  <a:pt x="46" y="36"/>
                </a:lnTo>
                <a:lnTo>
                  <a:pt x="58" y="30"/>
                </a:lnTo>
                <a:lnTo>
                  <a:pt x="70" y="24"/>
                </a:lnTo>
                <a:lnTo>
                  <a:pt x="78" y="22"/>
                </a:lnTo>
                <a:lnTo>
                  <a:pt x="84" y="20"/>
                </a:lnTo>
                <a:lnTo>
                  <a:pt x="90" y="22"/>
                </a:lnTo>
                <a:lnTo>
                  <a:pt x="94" y="24"/>
                </a:lnTo>
                <a:lnTo>
                  <a:pt x="104" y="30"/>
                </a:lnTo>
                <a:lnTo>
                  <a:pt x="114" y="36"/>
                </a:lnTo>
                <a:lnTo>
                  <a:pt x="120" y="38"/>
                </a:lnTo>
                <a:lnTo>
                  <a:pt x="126" y="38"/>
                </a:lnTo>
                <a:lnTo>
                  <a:pt x="140" y="38"/>
                </a:lnTo>
                <a:lnTo>
                  <a:pt x="146" y="38"/>
                </a:lnTo>
                <a:lnTo>
                  <a:pt x="150" y="38"/>
                </a:lnTo>
                <a:lnTo>
                  <a:pt x="150" y="24"/>
                </a:lnTo>
                <a:lnTo>
                  <a:pt x="144" y="20"/>
                </a:lnTo>
                <a:lnTo>
                  <a:pt x="142" y="20"/>
                </a:lnTo>
                <a:lnTo>
                  <a:pt x="138" y="18"/>
                </a:lnTo>
                <a:lnTo>
                  <a:pt x="122" y="18"/>
                </a:lnTo>
                <a:lnTo>
                  <a:pt x="116" y="16"/>
                </a:lnTo>
                <a:lnTo>
                  <a:pt x="106" y="10"/>
                </a:lnTo>
                <a:lnTo>
                  <a:pt x="96" y="4"/>
                </a:lnTo>
                <a:lnTo>
                  <a:pt x="90" y="2"/>
                </a:lnTo>
                <a:lnTo>
                  <a:pt x="84" y="0"/>
                </a:lnTo>
                <a:lnTo>
                  <a:pt x="70" y="2"/>
                </a:lnTo>
                <a:lnTo>
                  <a:pt x="54" y="8"/>
                </a:lnTo>
                <a:lnTo>
                  <a:pt x="40" y="12"/>
                </a:lnTo>
                <a:lnTo>
                  <a:pt x="24" y="14"/>
                </a:lnTo>
                <a:lnTo>
                  <a:pt x="6" y="14"/>
                </a:lnTo>
                <a:lnTo>
                  <a:pt x="6" y="12"/>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98" name="Freeform 33">
            <a:extLst>
              <a:ext uri="{FF2B5EF4-FFF2-40B4-BE49-F238E27FC236}">
                <a16:creationId xmlns:a16="http://schemas.microsoft.com/office/drawing/2014/main" xmlns="" id="{BB4E7379-466B-FE47-B28A-818D632DE008}"/>
              </a:ext>
            </a:extLst>
          </p:cNvPr>
          <p:cNvSpPr>
            <a:spLocks/>
          </p:cNvSpPr>
          <p:nvPr/>
        </p:nvSpPr>
        <p:spPr bwMode="auto">
          <a:xfrm>
            <a:off x="2612904" y="1421178"/>
            <a:ext cx="1016000" cy="1076325"/>
          </a:xfrm>
          <a:custGeom>
            <a:avLst/>
            <a:gdLst>
              <a:gd name="T0" fmla="*/ 2147483647 w 640"/>
              <a:gd name="T1" fmla="*/ 2147483647 h 678"/>
              <a:gd name="T2" fmla="*/ 2147483647 w 640"/>
              <a:gd name="T3" fmla="*/ 2147483647 h 678"/>
              <a:gd name="T4" fmla="*/ 2147483647 w 640"/>
              <a:gd name="T5" fmla="*/ 2147483647 h 678"/>
              <a:gd name="T6" fmla="*/ 2147483647 w 640"/>
              <a:gd name="T7" fmla="*/ 2147483647 h 678"/>
              <a:gd name="T8" fmla="*/ 2147483647 w 640"/>
              <a:gd name="T9" fmla="*/ 2147483647 h 678"/>
              <a:gd name="T10" fmla="*/ 2147483647 w 640"/>
              <a:gd name="T11" fmla="*/ 2147483647 h 678"/>
              <a:gd name="T12" fmla="*/ 2147483647 w 640"/>
              <a:gd name="T13" fmla="*/ 2147483647 h 678"/>
              <a:gd name="T14" fmla="*/ 2147483647 w 640"/>
              <a:gd name="T15" fmla="*/ 2147483647 h 678"/>
              <a:gd name="T16" fmla="*/ 2147483647 w 640"/>
              <a:gd name="T17" fmla="*/ 2147483647 h 678"/>
              <a:gd name="T18" fmla="*/ 2147483647 w 640"/>
              <a:gd name="T19" fmla="*/ 2147483647 h 678"/>
              <a:gd name="T20" fmla="*/ 2147483647 w 640"/>
              <a:gd name="T21" fmla="*/ 2147483647 h 678"/>
              <a:gd name="T22" fmla="*/ 2147483647 w 640"/>
              <a:gd name="T23" fmla="*/ 2147483647 h 678"/>
              <a:gd name="T24" fmla="*/ 2147483647 w 640"/>
              <a:gd name="T25" fmla="*/ 2147483647 h 678"/>
              <a:gd name="T26" fmla="*/ 2147483647 w 640"/>
              <a:gd name="T27" fmla="*/ 2147483647 h 678"/>
              <a:gd name="T28" fmla="*/ 2147483647 w 640"/>
              <a:gd name="T29" fmla="*/ 2147483647 h 678"/>
              <a:gd name="T30" fmla="*/ 2147483647 w 640"/>
              <a:gd name="T31" fmla="*/ 2147483647 h 678"/>
              <a:gd name="T32" fmla="*/ 2147483647 w 640"/>
              <a:gd name="T33" fmla="*/ 2147483647 h 678"/>
              <a:gd name="T34" fmla="*/ 2147483647 w 640"/>
              <a:gd name="T35" fmla="*/ 0 h 678"/>
              <a:gd name="T36" fmla="*/ 2147483647 w 640"/>
              <a:gd name="T37" fmla="*/ 2147483647 h 678"/>
              <a:gd name="T38" fmla="*/ 2147483647 w 640"/>
              <a:gd name="T39" fmla="*/ 2147483647 h 678"/>
              <a:gd name="T40" fmla="*/ 2147483647 w 640"/>
              <a:gd name="T41" fmla="*/ 2147483647 h 678"/>
              <a:gd name="T42" fmla="*/ 2147483647 w 640"/>
              <a:gd name="T43" fmla="*/ 2147483647 h 678"/>
              <a:gd name="T44" fmla="*/ 2147483647 w 640"/>
              <a:gd name="T45" fmla="*/ 2147483647 h 678"/>
              <a:gd name="T46" fmla="*/ 2147483647 w 640"/>
              <a:gd name="T47" fmla="*/ 2147483647 h 678"/>
              <a:gd name="T48" fmla="*/ 2147483647 w 640"/>
              <a:gd name="T49" fmla="*/ 2147483647 h 678"/>
              <a:gd name="T50" fmla="*/ 2147483647 w 640"/>
              <a:gd name="T51" fmla="*/ 2147483647 h 678"/>
              <a:gd name="T52" fmla="*/ 2147483647 w 640"/>
              <a:gd name="T53" fmla="*/ 2147483647 h 678"/>
              <a:gd name="T54" fmla="*/ 2147483647 w 640"/>
              <a:gd name="T55" fmla="*/ 2147483647 h 678"/>
              <a:gd name="T56" fmla="*/ 2147483647 w 640"/>
              <a:gd name="T57" fmla="*/ 2147483647 h 678"/>
              <a:gd name="T58" fmla="*/ 2147483647 w 640"/>
              <a:gd name="T59" fmla="*/ 2147483647 h 678"/>
              <a:gd name="T60" fmla="*/ 2147483647 w 640"/>
              <a:gd name="T61" fmla="*/ 2147483647 h 678"/>
              <a:gd name="T62" fmla="*/ 2147483647 w 640"/>
              <a:gd name="T63" fmla="*/ 2147483647 h 678"/>
              <a:gd name="T64" fmla="*/ 2147483647 w 640"/>
              <a:gd name="T65" fmla="*/ 2147483647 h 678"/>
              <a:gd name="T66" fmla="*/ 2147483647 w 640"/>
              <a:gd name="T67" fmla="*/ 2147483647 h 678"/>
              <a:gd name="T68" fmla="*/ 2147483647 w 640"/>
              <a:gd name="T69" fmla="*/ 2147483647 h 678"/>
              <a:gd name="T70" fmla="*/ 2147483647 w 640"/>
              <a:gd name="T71" fmla="*/ 2147483647 h 678"/>
              <a:gd name="T72" fmla="*/ 2147483647 w 640"/>
              <a:gd name="T73" fmla="*/ 2147483647 h 678"/>
              <a:gd name="T74" fmla="*/ 2147483647 w 640"/>
              <a:gd name="T75" fmla="*/ 2147483647 h 678"/>
              <a:gd name="T76" fmla="*/ 2147483647 w 640"/>
              <a:gd name="T77" fmla="*/ 2147483647 h 678"/>
              <a:gd name="T78" fmla="*/ 2147483647 w 640"/>
              <a:gd name="T79" fmla="*/ 2147483647 h 678"/>
              <a:gd name="T80" fmla="*/ 2147483647 w 640"/>
              <a:gd name="T81" fmla="*/ 2147483647 h 678"/>
              <a:gd name="T82" fmla="*/ 2147483647 w 640"/>
              <a:gd name="T83" fmla="*/ 2147483647 h 678"/>
              <a:gd name="T84" fmla="*/ 2147483647 w 640"/>
              <a:gd name="T85" fmla="*/ 2147483647 h 678"/>
              <a:gd name="T86" fmla="*/ 2147483647 w 640"/>
              <a:gd name="T87" fmla="*/ 2147483647 h 678"/>
              <a:gd name="T88" fmla="*/ 2147483647 w 640"/>
              <a:gd name="T89" fmla="*/ 2147483647 h 678"/>
              <a:gd name="T90" fmla="*/ 2147483647 w 640"/>
              <a:gd name="T91" fmla="*/ 2147483647 h 678"/>
              <a:gd name="T92" fmla="*/ 2147483647 w 640"/>
              <a:gd name="T93" fmla="*/ 2147483647 h 678"/>
              <a:gd name="T94" fmla="*/ 2147483647 w 640"/>
              <a:gd name="T95" fmla="*/ 2147483647 h 6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40"/>
              <a:gd name="T145" fmla="*/ 0 h 678"/>
              <a:gd name="T146" fmla="*/ 640 w 640"/>
              <a:gd name="T147" fmla="*/ 678 h 6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40" h="678">
                <a:moveTo>
                  <a:pt x="190" y="678"/>
                </a:moveTo>
                <a:lnTo>
                  <a:pt x="208" y="676"/>
                </a:lnTo>
                <a:lnTo>
                  <a:pt x="216" y="672"/>
                </a:lnTo>
                <a:lnTo>
                  <a:pt x="220" y="668"/>
                </a:lnTo>
                <a:lnTo>
                  <a:pt x="222" y="664"/>
                </a:lnTo>
                <a:lnTo>
                  <a:pt x="224" y="654"/>
                </a:lnTo>
                <a:lnTo>
                  <a:pt x="226" y="642"/>
                </a:lnTo>
                <a:lnTo>
                  <a:pt x="230" y="638"/>
                </a:lnTo>
                <a:lnTo>
                  <a:pt x="232" y="634"/>
                </a:lnTo>
                <a:lnTo>
                  <a:pt x="238" y="632"/>
                </a:lnTo>
                <a:lnTo>
                  <a:pt x="244" y="630"/>
                </a:lnTo>
                <a:lnTo>
                  <a:pt x="248" y="632"/>
                </a:lnTo>
                <a:lnTo>
                  <a:pt x="252" y="634"/>
                </a:lnTo>
                <a:lnTo>
                  <a:pt x="260" y="642"/>
                </a:lnTo>
                <a:lnTo>
                  <a:pt x="266" y="650"/>
                </a:lnTo>
                <a:lnTo>
                  <a:pt x="272" y="656"/>
                </a:lnTo>
                <a:lnTo>
                  <a:pt x="280" y="648"/>
                </a:lnTo>
                <a:lnTo>
                  <a:pt x="284" y="646"/>
                </a:lnTo>
                <a:lnTo>
                  <a:pt x="290" y="644"/>
                </a:lnTo>
                <a:lnTo>
                  <a:pt x="298" y="646"/>
                </a:lnTo>
                <a:lnTo>
                  <a:pt x="306" y="648"/>
                </a:lnTo>
                <a:lnTo>
                  <a:pt x="312" y="650"/>
                </a:lnTo>
                <a:lnTo>
                  <a:pt x="322" y="650"/>
                </a:lnTo>
                <a:lnTo>
                  <a:pt x="332" y="650"/>
                </a:lnTo>
                <a:lnTo>
                  <a:pt x="340" y="650"/>
                </a:lnTo>
                <a:lnTo>
                  <a:pt x="344" y="648"/>
                </a:lnTo>
                <a:lnTo>
                  <a:pt x="346" y="646"/>
                </a:lnTo>
                <a:lnTo>
                  <a:pt x="348" y="642"/>
                </a:lnTo>
                <a:lnTo>
                  <a:pt x="350" y="636"/>
                </a:lnTo>
                <a:lnTo>
                  <a:pt x="358" y="644"/>
                </a:lnTo>
                <a:lnTo>
                  <a:pt x="548" y="654"/>
                </a:lnTo>
                <a:lnTo>
                  <a:pt x="560" y="610"/>
                </a:lnTo>
                <a:lnTo>
                  <a:pt x="546" y="596"/>
                </a:lnTo>
                <a:lnTo>
                  <a:pt x="552" y="136"/>
                </a:lnTo>
                <a:lnTo>
                  <a:pt x="640" y="136"/>
                </a:lnTo>
                <a:lnTo>
                  <a:pt x="476" y="0"/>
                </a:lnTo>
                <a:lnTo>
                  <a:pt x="462" y="74"/>
                </a:lnTo>
                <a:lnTo>
                  <a:pt x="304" y="64"/>
                </a:lnTo>
                <a:lnTo>
                  <a:pt x="278" y="198"/>
                </a:lnTo>
                <a:lnTo>
                  <a:pt x="262" y="204"/>
                </a:lnTo>
                <a:lnTo>
                  <a:pt x="248" y="212"/>
                </a:lnTo>
                <a:lnTo>
                  <a:pt x="222" y="226"/>
                </a:lnTo>
                <a:lnTo>
                  <a:pt x="212" y="312"/>
                </a:lnTo>
                <a:lnTo>
                  <a:pt x="18" y="296"/>
                </a:lnTo>
                <a:lnTo>
                  <a:pt x="12" y="304"/>
                </a:lnTo>
                <a:lnTo>
                  <a:pt x="8" y="308"/>
                </a:lnTo>
                <a:lnTo>
                  <a:pt x="6" y="314"/>
                </a:lnTo>
                <a:lnTo>
                  <a:pt x="12" y="308"/>
                </a:lnTo>
                <a:lnTo>
                  <a:pt x="16" y="306"/>
                </a:lnTo>
                <a:lnTo>
                  <a:pt x="22" y="304"/>
                </a:lnTo>
                <a:lnTo>
                  <a:pt x="34" y="326"/>
                </a:lnTo>
                <a:lnTo>
                  <a:pt x="42" y="338"/>
                </a:lnTo>
                <a:lnTo>
                  <a:pt x="46" y="346"/>
                </a:lnTo>
                <a:lnTo>
                  <a:pt x="44" y="354"/>
                </a:lnTo>
                <a:lnTo>
                  <a:pt x="42" y="362"/>
                </a:lnTo>
                <a:lnTo>
                  <a:pt x="36" y="374"/>
                </a:lnTo>
                <a:lnTo>
                  <a:pt x="28" y="386"/>
                </a:lnTo>
                <a:lnTo>
                  <a:pt x="26" y="392"/>
                </a:lnTo>
                <a:lnTo>
                  <a:pt x="24" y="400"/>
                </a:lnTo>
                <a:lnTo>
                  <a:pt x="26" y="408"/>
                </a:lnTo>
                <a:lnTo>
                  <a:pt x="30" y="414"/>
                </a:lnTo>
                <a:lnTo>
                  <a:pt x="32" y="422"/>
                </a:lnTo>
                <a:lnTo>
                  <a:pt x="34" y="428"/>
                </a:lnTo>
                <a:lnTo>
                  <a:pt x="34" y="492"/>
                </a:lnTo>
                <a:lnTo>
                  <a:pt x="24" y="506"/>
                </a:lnTo>
                <a:lnTo>
                  <a:pt x="14" y="526"/>
                </a:lnTo>
                <a:lnTo>
                  <a:pt x="6" y="548"/>
                </a:lnTo>
                <a:lnTo>
                  <a:pt x="2" y="562"/>
                </a:lnTo>
                <a:lnTo>
                  <a:pt x="0" y="574"/>
                </a:lnTo>
                <a:lnTo>
                  <a:pt x="4" y="570"/>
                </a:lnTo>
                <a:lnTo>
                  <a:pt x="8" y="568"/>
                </a:lnTo>
                <a:lnTo>
                  <a:pt x="12" y="566"/>
                </a:lnTo>
                <a:lnTo>
                  <a:pt x="18" y="564"/>
                </a:lnTo>
                <a:lnTo>
                  <a:pt x="34" y="564"/>
                </a:lnTo>
                <a:lnTo>
                  <a:pt x="42" y="564"/>
                </a:lnTo>
                <a:lnTo>
                  <a:pt x="52" y="562"/>
                </a:lnTo>
                <a:lnTo>
                  <a:pt x="64" y="560"/>
                </a:lnTo>
                <a:lnTo>
                  <a:pt x="74" y="558"/>
                </a:lnTo>
                <a:lnTo>
                  <a:pt x="84" y="560"/>
                </a:lnTo>
                <a:lnTo>
                  <a:pt x="92" y="562"/>
                </a:lnTo>
                <a:lnTo>
                  <a:pt x="98" y="564"/>
                </a:lnTo>
                <a:lnTo>
                  <a:pt x="104" y="568"/>
                </a:lnTo>
                <a:lnTo>
                  <a:pt x="112" y="578"/>
                </a:lnTo>
                <a:lnTo>
                  <a:pt x="120" y="588"/>
                </a:lnTo>
                <a:lnTo>
                  <a:pt x="126" y="594"/>
                </a:lnTo>
                <a:lnTo>
                  <a:pt x="134" y="596"/>
                </a:lnTo>
                <a:lnTo>
                  <a:pt x="140" y="598"/>
                </a:lnTo>
                <a:lnTo>
                  <a:pt x="148" y="600"/>
                </a:lnTo>
                <a:lnTo>
                  <a:pt x="152" y="606"/>
                </a:lnTo>
                <a:lnTo>
                  <a:pt x="152" y="610"/>
                </a:lnTo>
                <a:lnTo>
                  <a:pt x="152" y="616"/>
                </a:lnTo>
                <a:lnTo>
                  <a:pt x="154" y="622"/>
                </a:lnTo>
                <a:lnTo>
                  <a:pt x="164" y="638"/>
                </a:lnTo>
                <a:lnTo>
                  <a:pt x="174" y="650"/>
                </a:lnTo>
                <a:lnTo>
                  <a:pt x="182" y="664"/>
                </a:lnTo>
                <a:lnTo>
                  <a:pt x="188" y="678"/>
                </a:lnTo>
                <a:lnTo>
                  <a:pt x="190" y="678"/>
                </a:lnTo>
                <a:close/>
              </a:path>
            </a:pathLst>
          </a:custGeom>
          <a:solidFill>
            <a:srgbClr val="92D050"/>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99" name="Freeform 34">
            <a:extLst>
              <a:ext uri="{FF2B5EF4-FFF2-40B4-BE49-F238E27FC236}">
                <a16:creationId xmlns:a16="http://schemas.microsoft.com/office/drawing/2014/main" xmlns="" id="{FC85EF49-2740-1243-BD78-359CBFF86EA8}"/>
              </a:ext>
            </a:extLst>
          </p:cNvPr>
          <p:cNvSpPr>
            <a:spLocks/>
          </p:cNvSpPr>
          <p:nvPr/>
        </p:nvSpPr>
        <p:spPr bwMode="auto">
          <a:xfrm>
            <a:off x="2641479" y="1357677"/>
            <a:ext cx="730250" cy="558800"/>
          </a:xfrm>
          <a:custGeom>
            <a:avLst/>
            <a:gdLst>
              <a:gd name="T0" fmla="*/ 0 w 460"/>
              <a:gd name="T1" fmla="*/ 2147483647 h 352"/>
              <a:gd name="T2" fmla="*/ 2147483647 w 460"/>
              <a:gd name="T3" fmla="*/ 2147483647 h 352"/>
              <a:gd name="T4" fmla="*/ 2147483647 w 460"/>
              <a:gd name="T5" fmla="*/ 2147483647 h 352"/>
              <a:gd name="T6" fmla="*/ 2147483647 w 460"/>
              <a:gd name="T7" fmla="*/ 2147483647 h 352"/>
              <a:gd name="T8" fmla="*/ 2147483647 w 460"/>
              <a:gd name="T9" fmla="*/ 2147483647 h 352"/>
              <a:gd name="T10" fmla="*/ 2147483647 w 460"/>
              <a:gd name="T11" fmla="*/ 2147483647 h 352"/>
              <a:gd name="T12" fmla="*/ 2147483647 w 460"/>
              <a:gd name="T13" fmla="*/ 2147483647 h 352"/>
              <a:gd name="T14" fmla="*/ 2147483647 w 460"/>
              <a:gd name="T15" fmla="*/ 2147483647 h 352"/>
              <a:gd name="T16" fmla="*/ 2147483647 w 460"/>
              <a:gd name="T17" fmla="*/ 2147483647 h 352"/>
              <a:gd name="T18" fmla="*/ 2147483647 w 460"/>
              <a:gd name="T19" fmla="*/ 2147483647 h 352"/>
              <a:gd name="T20" fmla="*/ 2147483647 w 460"/>
              <a:gd name="T21" fmla="*/ 2147483647 h 352"/>
              <a:gd name="T22" fmla="*/ 2147483647 w 460"/>
              <a:gd name="T23" fmla="*/ 2147483647 h 352"/>
              <a:gd name="T24" fmla="*/ 2147483647 w 460"/>
              <a:gd name="T25" fmla="*/ 2147483647 h 352"/>
              <a:gd name="T26" fmla="*/ 2147483647 w 460"/>
              <a:gd name="T27" fmla="*/ 2147483647 h 352"/>
              <a:gd name="T28" fmla="*/ 2147483647 w 460"/>
              <a:gd name="T29" fmla="*/ 2147483647 h 352"/>
              <a:gd name="T30" fmla="*/ 2147483647 w 460"/>
              <a:gd name="T31" fmla="*/ 2147483647 h 352"/>
              <a:gd name="T32" fmla="*/ 2147483647 w 460"/>
              <a:gd name="T33" fmla="*/ 2147483647 h 352"/>
              <a:gd name="T34" fmla="*/ 2147483647 w 460"/>
              <a:gd name="T35" fmla="*/ 2147483647 h 352"/>
              <a:gd name="T36" fmla="*/ 2147483647 w 460"/>
              <a:gd name="T37" fmla="*/ 2147483647 h 352"/>
              <a:gd name="T38" fmla="*/ 2147483647 w 460"/>
              <a:gd name="T39" fmla="*/ 2147483647 h 352"/>
              <a:gd name="T40" fmla="*/ 2147483647 w 460"/>
              <a:gd name="T41" fmla="*/ 2147483647 h 352"/>
              <a:gd name="T42" fmla="*/ 2147483647 w 460"/>
              <a:gd name="T43" fmla="*/ 2147483647 h 352"/>
              <a:gd name="T44" fmla="*/ 2147483647 w 460"/>
              <a:gd name="T45" fmla="*/ 2147483647 h 352"/>
              <a:gd name="T46" fmla="*/ 2147483647 w 460"/>
              <a:gd name="T47" fmla="*/ 2147483647 h 352"/>
              <a:gd name="T48" fmla="*/ 2147483647 w 460"/>
              <a:gd name="T49" fmla="*/ 0 h 352"/>
              <a:gd name="T50" fmla="*/ 2147483647 w 460"/>
              <a:gd name="T51" fmla="*/ 2147483647 h 352"/>
              <a:gd name="T52" fmla="*/ 2147483647 w 460"/>
              <a:gd name="T53" fmla="*/ 2147483647 h 352"/>
              <a:gd name="T54" fmla="*/ 2147483647 w 460"/>
              <a:gd name="T55" fmla="*/ 2147483647 h 352"/>
              <a:gd name="T56" fmla="*/ 2147483647 w 460"/>
              <a:gd name="T57" fmla="*/ 2147483647 h 352"/>
              <a:gd name="T58" fmla="*/ 2147483647 w 460"/>
              <a:gd name="T59" fmla="*/ 2147483647 h 352"/>
              <a:gd name="T60" fmla="*/ 2147483647 w 460"/>
              <a:gd name="T61" fmla="*/ 2147483647 h 352"/>
              <a:gd name="T62" fmla="*/ 2147483647 w 460"/>
              <a:gd name="T63" fmla="*/ 2147483647 h 352"/>
              <a:gd name="T64" fmla="*/ 2147483647 w 460"/>
              <a:gd name="T65" fmla="*/ 2147483647 h 352"/>
              <a:gd name="T66" fmla="*/ 2147483647 w 460"/>
              <a:gd name="T67" fmla="*/ 2147483647 h 352"/>
              <a:gd name="T68" fmla="*/ 0 w 460"/>
              <a:gd name="T69" fmla="*/ 2147483647 h 352"/>
              <a:gd name="T70" fmla="*/ 0 w 460"/>
              <a:gd name="T71" fmla="*/ 2147483647 h 35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0"/>
              <a:gd name="T109" fmla="*/ 0 h 352"/>
              <a:gd name="T110" fmla="*/ 460 w 460"/>
              <a:gd name="T111" fmla="*/ 352 h 35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0" h="352">
                <a:moveTo>
                  <a:pt x="0" y="334"/>
                </a:moveTo>
                <a:lnTo>
                  <a:pt x="10" y="312"/>
                </a:lnTo>
                <a:lnTo>
                  <a:pt x="22" y="286"/>
                </a:lnTo>
                <a:lnTo>
                  <a:pt x="36" y="262"/>
                </a:lnTo>
                <a:lnTo>
                  <a:pt x="52" y="238"/>
                </a:lnTo>
                <a:lnTo>
                  <a:pt x="70" y="216"/>
                </a:lnTo>
                <a:lnTo>
                  <a:pt x="88" y="196"/>
                </a:lnTo>
                <a:lnTo>
                  <a:pt x="108" y="178"/>
                </a:lnTo>
                <a:lnTo>
                  <a:pt x="126" y="164"/>
                </a:lnTo>
                <a:lnTo>
                  <a:pt x="132" y="160"/>
                </a:lnTo>
                <a:lnTo>
                  <a:pt x="136" y="152"/>
                </a:lnTo>
                <a:lnTo>
                  <a:pt x="140" y="134"/>
                </a:lnTo>
                <a:lnTo>
                  <a:pt x="144" y="122"/>
                </a:lnTo>
                <a:lnTo>
                  <a:pt x="154" y="104"/>
                </a:lnTo>
                <a:lnTo>
                  <a:pt x="164" y="86"/>
                </a:lnTo>
                <a:lnTo>
                  <a:pt x="174" y="74"/>
                </a:lnTo>
                <a:lnTo>
                  <a:pt x="182" y="70"/>
                </a:lnTo>
                <a:lnTo>
                  <a:pt x="190" y="68"/>
                </a:lnTo>
                <a:lnTo>
                  <a:pt x="200" y="64"/>
                </a:lnTo>
                <a:lnTo>
                  <a:pt x="208" y="60"/>
                </a:lnTo>
                <a:lnTo>
                  <a:pt x="214" y="54"/>
                </a:lnTo>
                <a:lnTo>
                  <a:pt x="220" y="48"/>
                </a:lnTo>
                <a:lnTo>
                  <a:pt x="232" y="32"/>
                </a:lnTo>
                <a:lnTo>
                  <a:pt x="240" y="16"/>
                </a:lnTo>
                <a:lnTo>
                  <a:pt x="250" y="0"/>
                </a:lnTo>
                <a:lnTo>
                  <a:pt x="460" y="18"/>
                </a:lnTo>
                <a:lnTo>
                  <a:pt x="458" y="40"/>
                </a:lnTo>
                <a:lnTo>
                  <a:pt x="444" y="114"/>
                </a:lnTo>
                <a:lnTo>
                  <a:pt x="286" y="104"/>
                </a:lnTo>
                <a:lnTo>
                  <a:pt x="260" y="238"/>
                </a:lnTo>
                <a:lnTo>
                  <a:pt x="244" y="244"/>
                </a:lnTo>
                <a:lnTo>
                  <a:pt x="230" y="252"/>
                </a:lnTo>
                <a:lnTo>
                  <a:pt x="204" y="266"/>
                </a:lnTo>
                <a:lnTo>
                  <a:pt x="194" y="352"/>
                </a:lnTo>
                <a:lnTo>
                  <a:pt x="0" y="336"/>
                </a:lnTo>
                <a:lnTo>
                  <a:pt x="0" y="334"/>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00" name="Freeform 35">
            <a:extLst>
              <a:ext uri="{FF2B5EF4-FFF2-40B4-BE49-F238E27FC236}">
                <a16:creationId xmlns:a16="http://schemas.microsoft.com/office/drawing/2014/main" xmlns="" id="{E8BFAFDA-090E-B24C-BB20-FA37192150AE}"/>
              </a:ext>
            </a:extLst>
          </p:cNvPr>
          <p:cNvSpPr>
            <a:spLocks/>
          </p:cNvSpPr>
          <p:nvPr/>
        </p:nvSpPr>
        <p:spPr bwMode="auto">
          <a:xfrm>
            <a:off x="3038354" y="713152"/>
            <a:ext cx="952500" cy="673100"/>
          </a:xfrm>
          <a:custGeom>
            <a:avLst/>
            <a:gdLst>
              <a:gd name="T0" fmla="*/ 2147483647 w 600"/>
              <a:gd name="T1" fmla="*/ 2147483647 h 424"/>
              <a:gd name="T2" fmla="*/ 2147483647 w 600"/>
              <a:gd name="T3" fmla="*/ 2147483647 h 424"/>
              <a:gd name="T4" fmla="*/ 2147483647 w 600"/>
              <a:gd name="T5" fmla="*/ 2147483647 h 424"/>
              <a:gd name="T6" fmla="*/ 2147483647 w 600"/>
              <a:gd name="T7" fmla="*/ 2147483647 h 424"/>
              <a:gd name="T8" fmla="*/ 2147483647 w 600"/>
              <a:gd name="T9" fmla="*/ 2147483647 h 424"/>
              <a:gd name="T10" fmla="*/ 2147483647 w 600"/>
              <a:gd name="T11" fmla="*/ 2147483647 h 424"/>
              <a:gd name="T12" fmla="*/ 2147483647 w 600"/>
              <a:gd name="T13" fmla="*/ 2147483647 h 424"/>
              <a:gd name="T14" fmla="*/ 2147483647 w 600"/>
              <a:gd name="T15" fmla="*/ 2147483647 h 424"/>
              <a:gd name="T16" fmla="*/ 2147483647 w 600"/>
              <a:gd name="T17" fmla="*/ 2147483647 h 424"/>
              <a:gd name="T18" fmla="*/ 2147483647 w 600"/>
              <a:gd name="T19" fmla="*/ 2147483647 h 424"/>
              <a:gd name="T20" fmla="*/ 2147483647 w 600"/>
              <a:gd name="T21" fmla="*/ 2147483647 h 424"/>
              <a:gd name="T22" fmla="*/ 2147483647 w 600"/>
              <a:gd name="T23" fmla="*/ 2147483647 h 424"/>
              <a:gd name="T24" fmla="*/ 2147483647 w 600"/>
              <a:gd name="T25" fmla="*/ 2147483647 h 424"/>
              <a:gd name="T26" fmla="*/ 2147483647 w 600"/>
              <a:gd name="T27" fmla="*/ 2147483647 h 424"/>
              <a:gd name="T28" fmla="*/ 2147483647 w 600"/>
              <a:gd name="T29" fmla="*/ 2147483647 h 424"/>
              <a:gd name="T30" fmla="*/ 2147483647 w 600"/>
              <a:gd name="T31" fmla="*/ 2147483647 h 424"/>
              <a:gd name="T32" fmla="*/ 2147483647 w 600"/>
              <a:gd name="T33" fmla="*/ 2147483647 h 424"/>
              <a:gd name="T34" fmla="*/ 2147483647 w 600"/>
              <a:gd name="T35" fmla="*/ 2147483647 h 424"/>
              <a:gd name="T36" fmla="*/ 2147483647 w 600"/>
              <a:gd name="T37" fmla="*/ 2147483647 h 424"/>
              <a:gd name="T38" fmla="*/ 2147483647 w 600"/>
              <a:gd name="T39" fmla="*/ 2147483647 h 424"/>
              <a:gd name="T40" fmla="*/ 2147483647 w 600"/>
              <a:gd name="T41" fmla="*/ 2147483647 h 424"/>
              <a:gd name="T42" fmla="*/ 2147483647 w 600"/>
              <a:gd name="T43" fmla="*/ 2147483647 h 424"/>
              <a:gd name="T44" fmla="*/ 2147483647 w 600"/>
              <a:gd name="T45" fmla="*/ 2147483647 h 424"/>
              <a:gd name="T46" fmla="*/ 2147483647 w 600"/>
              <a:gd name="T47" fmla="*/ 2147483647 h 424"/>
              <a:gd name="T48" fmla="*/ 2147483647 w 600"/>
              <a:gd name="T49" fmla="*/ 2147483647 h 424"/>
              <a:gd name="T50" fmla="*/ 2147483647 w 600"/>
              <a:gd name="T51" fmla="*/ 2147483647 h 424"/>
              <a:gd name="T52" fmla="*/ 2147483647 w 600"/>
              <a:gd name="T53" fmla="*/ 2147483647 h 424"/>
              <a:gd name="T54" fmla="*/ 2147483647 w 600"/>
              <a:gd name="T55" fmla="*/ 2147483647 h 424"/>
              <a:gd name="T56" fmla="*/ 2147483647 w 600"/>
              <a:gd name="T57" fmla="*/ 2147483647 h 424"/>
              <a:gd name="T58" fmla="*/ 2147483647 w 600"/>
              <a:gd name="T59" fmla="*/ 2147483647 h 424"/>
              <a:gd name="T60" fmla="*/ 2147483647 w 600"/>
              <a:gd name="T61" fmla="*/ 2147483647 h 424"/>
              <a:gd name="T62" fmla="*/ 2147483647 w 600"/>
              <a:gd name="T63" fmla="*/ 2147483647 h 424"/>
              <a:gd name="T64" fmla="*/ 2147483647 w 600"/>
              <a:gd name="T65" fmla="*/ 2147483647 h 424"/>
              <a:gd name="T66" fmla="*/ 2147483647 w 600"/>
              <a:gd name="T67" fmla="*/ 2147483647 h 424"/>
              <a:gd name="T68" fmla="*/ 2147483647 w 600"/>
              <a:gd name="T69" fmla="*/ 2147483647 h 424"/>
              <a:gd name="T70" fmla="*/ 2147483647 w 600"/>
              <a:gd name="T71" fmla="*/ 2147483647 h 424"/>
              <a:gd name="T72" fmla="*/ 2147483647 w 600"/>
              <a:gd name="T73" fmla="*/ 2147483647 h 424"/>
              <a:gd name="T74" fmla="*/ 2147483647 w 600"/>
              <a:gd name="T75" fmla="*/ 2147483647 h 424"/>
              <a:gd name="T76" fmla="*/ 2147483647 w 600"/>
              <a:gd name="T77" fmla="*/ 2147483647 h 424"/>
              <a:gd name="T78" fmla="*/ 2147483647 w 600"/>
              <a:gd name="T79" fmla="*/ 2147483647 h 424"/>
              <a:gd name="T80" fmla="*/ 2147483647 w 600"/>
              <a:gd name="T81" fmla="*/ 2147483647 h 424"/>
              <a:gd name="T82" fmla="*/ 2147483647 w 600"/>
              <a:gd name="T83" fmla="*/ 2147483647 h 424"/>
              <a:gd name="T84" fmla="*/ 2147483647 w 600"/>
              <a:gd name="T85" fmla="*/ 2147483647 h 424"/>
              <a:gd name="T86" fmla="*/ 2147483647 w 600"/>
              <a:gd name="T87" fmla="*/ 2147483647 h 424"/>
              <a:gd name="T88" fmla="*/ 2147483647 w 600"/>
              <a:gd name="T89" fmla="*/ 2147483647 h 424"/>
              <a:gd name="T90" fmla="*/ 2147483647 w 600"/>
              <a:gd name="T91" fmla="*/ 2147483647 h 424"/>
              <a:gd name="T92" fmla="*/ 2147483647 w 600"/>
              <a:gd name="T93" fmla="*/ 2147483647 h 424"/>
              <a:gd name="T94" fmla="*/ 2147483647 w 600"/>
              <a:gd name="T95" fmla="*/ 2147483647 h 424"/>
              <a:gd name="T96" fmla="*/ 2147483647 w 600"/>
              <a:gd name="T97" fmla="*/ 2147483647 h 424"/>
              <a:gd name="T98" fmla="*/ 2147483647 w 600"/>
              <a:gd name="T99" fmla="*/ 2147483647 h 424"/>
              <a:gd name="T100" fmla="*/ 2147483647 w 600"/>
              <a:gd name="T101" fmla="*/ 2147483647 h 424"/>
              <a:gd name="T102" fmla="*/ 2147483647 w 600"/>
              <a:gd name="T103" fmla="*/ 2147483647 h 424"/>
              <a:gd name="T104" fmla="*/ 2147483647 w 600"/>
              <a:gd name="T105" fmla="*/ 2147483647 h 424"/>
              <a:gd name="T106" fmla="*/ 2147483647 w 600"/>
              <a:gd name="T107" fmla="*/ 2147483647 h 424"/>
              <a:gd name="T108" fmla="*/ 2147483647 w 600"/>
              <a:gd name="T109" fmla="*/ 2147483647 h 424"/>
              <a:gd name="T110" fmla="*/ 2147483647 w 600"/>
              <a:gd name="T111" fmla="*/ 2147483647 h 424"/>
              <a:gd name="T112" fmla="*/ 2147483647 w 600"/>
              <a:gd name="T113" fmla="*/ 2147483647 h 424"/>
              <a:gd name="T114" fmla="*/ 0 w 600"/>
              <a:gd name="T115" fmla="*/ 2147483647 h 424"/>
              <a:gd name="T116" fmla="*/ 2147483647 w 600"/>
              <a:gd name="T117" fmla="*/ 2147483647 h 4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00"/>
              <a:gd name="T178" fmla="*/ 0 h 424"/>
              <a:gd name="T179" fmla="*/ 600 w 600"/>
              <a:gd name="T180" fmla="*/ 424 h 4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00" h="424">
                <a:moveTo>
                  <a:pt x="206" y="424"/>
                </a:moveTo>
                <a:lnTo>
                  <a:pt x="206" y="406"/>
                </a:lnTo>
                <a:lnTo>
                  <a:pt x="208" y="402"/>
                </a:lnTo>
                <a:lnTo>
                  <a:pt x="208" y="398"/>
                </a:lnTo>
                <a:lnTo>
                  <a:pt x="208" y="390"/>
                </a:lnTo>
                <a:lnTo>
                  <a:pt x="208" y="382"/>
                </a:lnTo>
                <a:lnTo>
                  <a:pt x="210" y="378"/>
                </a:lnTo>
                <a:lnTo>
                  <a:pt x="214" y="374"/>
                </a:lnTo>
                <a:lnTo>
                  <a:pt x="232" y="360"/>
                </a:lnTo>
                <a:lnTo>
                  <a:pt x="254" y="346"/>
                </a:lnTo>
                <a:lnTo>
                  <a:pt x="266" y="340"/>
                </a:lnTo>
                <a:lnTo>
                  <a:pt x="278" y="336"/>
                </a:lnTo>
                <a:lnTo>
                  <a:pt x="290" y="332"/>
                </a:lnTo>
                <a:lnTo>
                  <a:pt x="300" y="330"/>
                </a:lnTo>
                <a:lnTo>
                  <a:pt x="312" y="330"/>
                </a:lnTo>
                <a:lnTo>
                  <a:pt x="350" y="324"/>
                </a:lnTo>
                <a:lnTo>
                  <a:pt x="376" y="318"/>
                </a:lnTo>
                <a:lnTo>
                  <a:pt x="392" y="312"/>
                </a:lnTo>
                <a:lnTo>
                  <a:pt x="398" y="306"/>
                </a:lnTo>
                <a:lnTo>
                  <a:pt x="402" y="300"/>
                </a:lnTo>
                <a:lnTo>
                  <a:pt x="406" y="294"/>
                </a:lnTo>
                <a:lnTo>
                  <a:pt x="414" y="288"/>
                </a:lnTo>
                <a:lnTo>
                  <a:pt x="426" y="284"/>
                </a:lnTo>
                <a:lnTo>
                  <a:pt x="440" y="282"/>
                </a:lnTo>
                <a:lnTo>
                  <a:pt x="452" y="278"/>
                </a:lnTo>
                <a:lnTo>
                  <a:pt x="458" y="274"/>
                </a:lnTo>
                <a:lnTo>
                  <a:pt x="462" y="268"/>
                </a:lnTo>
                <a:lnTo>
                  <a:pt x="464" y="264"/>
                </a:lnTo>
                <a:lnTo>
                  <a:pt x="464" y="262"/>
                </a:lnTo>
                <a:lnTo>
                  <a:pt x="464" y="254"/>
                </a:lnTo>
                <a:lnTo>
                  <a:pt x="464" y="246"/>
                </a:lnTo>
                <a:lnTo>
                  <a:pt x="464" y="240"/>
                </a:lnTo>
                <a:lnTo>
                  <a:pt x="466" y="236"/>
                </a:lnTo>
                <a:lnTo>
                  <a:pt x="504" y="226"/>
                </a:lnTo>
                <a:lnTo>
                  <a:pt x="518" y="212"/>
                </a:lnTo>
                <a:lnTo>
                  <a:pt x="524" y="212"/>
                </a:lnTo>
                <a:lnTo>
                  <a:pt x="530" y="212"/>
                </a:lnTo>
                <a:lnTo>
                  <a:pt x="540" y="212"/>
                </a:lnTo>
                <a:lnTo>
                  <a:pt x="552" y="214"/>
                </a:lnTo>
                <a:lnTo>
                  <a:pt x="564" y="216"/>
                </a:lnTo>
                <a:lnTo>
                  <a:pt x="574" y="216"/>
                </a:lnTo>
                <a:lnTo>
                  <a:pt x="586" y="214"/>
                </a:lnTo>
                <a:lnTo>
                  <a:pt x="590" y="212"/>
                </a:lnTo>
                <a:lnTo>
                  <a:pt x="592" y="208"/>
                </a:lnTo>
                <a:lnTo>
                  <a:pt x="596" y="202"/>
                </a:lnTo>
                <a:lnTo>
                  <a:pt x="600" y="196"/>
                </a:lnTo>
                <a:lnTo>
                  <a:pt x="588" y="178"/>
                </a:lnTo>
                <a:lnTo>
                  <a:pt x="584" y="166"/>
                </a:lnTo>
                <a:lnTo>
                  <a:pt x="582" y="152"/>
                </a:lnTo>
                <a:lnTo>
                  <a:pt x="582" y="140"/>
                </a:lnTo>
                <a:lnTo>
                  <a:pt x="586" y="128"/>
                </a:lnTo>
                <a:lnTo>
                  <a:pt x="588" y="116"/>
                </a:lnTo>
                <a:lnTo>
                  <a:pt x="588" y="102"/>
                </a:lnTo>
                <a:lnTo>
                  <a:pt x="586" y="90"/>
                </a:lnTo>
                <a:lnTo>
                  <a:pt x="582" y="78"/>
                </a:lnTo>
                <a:lnTo>
                  <a:pt x="578" y="70"/>
                </a:lnTo>
                <a:lnTo>
                  <a:pt x="570" y="62"/>
                </a:lnTo>
                <a:lnTo>
                  <a:pt x="554" y="50"/>
                </a:lnTo>
                <a:lnTo>
                  <a:pt x="548" y="46"/>
                </a:lnTo>
                <a:lnTo>
                  <a:pt x="542" y="38"/>
                </a:lnTo>
                <a:lnTo>
                  <a:pt x="536" y="42"/>
                </a:lnTo>
                <a:lnTo>
                  <a:pt x="528" y="44"/>
                </a:lnTo>
                <a:lnTo>
                  <a:pt x="520" y="44"/>
                </a:lnTo>
                <a:lnTo>
                  <a:pt x="514" y="40"/>
                </a:lnTo>
                <a:lnTo>
                  <a:pt x="508" y="36"/>
                </a:lnTo>
                <a:lnTo>
                  <a:pt x="500" y="32"/>
                </a:lnTo>
                <a:lnTo>
                  <a:pt x="488" y="28"/>
                </a:lnTo>
                <a:lnTo>
                  <a:pt x="476" y="26"/>
                </a:lnTo>
                <a:lnTo>
                  <a:pt x="456" y="26"/>
                </a:lnTo>
                <a:lnTo>
                  <a:pt x="450" y="24"/>
                </a:lnTo>
                <a:lnTo>
                  <a:pt x="444" y="20"/>
                </a:lnTo>
                <a:lnTo>
                  <a:pt x="438" y="12"/>
                </a:lnTo>
                <a:lnTo>
                  <a:pt x="434" y="0"/>
                </a:lnTo>
                <a:lnTo>
                  <a:pt x="426" y="4"/>
                </a:lnTo>
                <a:lnTo>
                  <a:pt x="420" y="8"/>
                </a:lnTo>
                <a:lnTo>
                  <a:pt x="410" y="16"/>
                </a:lnTo>
                <a:lnTo>
                  <a:pt x="402" y="30"/>
                </a:lnTo>
                <a:lnTo>
                  <a:pt x="392" y="42"/>
                </a:lnTo>
                <a:lnTo>
                  <a:pt x="384" y="62"/>
                </a:lnTo>
                <a:lnTo>
                  <a:pt x="374" y="76"/>
                </a:lnTo>
                <a:lnTo>
                  <a:pt x="362" y="88"/>
                </a:lnTo>
                <a:lnTo>
                  <a:pt x="348" y="96"/>
                </a:lnTo>
                <a:lnTo>
                  <a:pt x="332" y="104"/>
                </a:lnTo>
                <a:lnTo>
                  <a:pt x="314" y="110"/>
                </a:lnTo>
                <a:lnTo>
                  <a:pt x="274" y="124"/>
                </a:lnTo>
                <a:lnTo>
                  <a:pt x="264" y="130"/>
                </a:lnTo>
                <a:lnTo>
                  <a:pt x="256" y="136"/>
                </a:lnTo>
                <a:lnTo>
                  <a:pt x="248" y="146"/>
                </a:lnTo>
                <a:lnTo>
                  <a:pt x="242" y="156"/>
                </a:lnTo>
                <a:lnTo>
                  <a:pt x="230" y="176"/>
                </a:lnTo>
                <a:lnTo>
                  <a:pt x="218" y="194"/>
                </a:lnTo>
                <a:lnTo>
                  <a:pt x="208" y="208"/>
                </a:lnTo>
                <a:lnTo>
                  <a:pt x="196" y="224"/>
                </a:lnTo>
                <a:lnTo>
                  <a:pt x="188" y="242"/>
                </a:lnTo>
                <a:lnTo>
                  <a:pt x="186" y="250"/>
                </a:lnTo>
                <a:lnTo>
                  <a:pt x="184" y="260"/>
                </a:lnTo>
                <a:lnTo>
                  <a:pt x="188" y="266"/>
                </a:lnTo>
                <a:lnTo>
                  <a:pt x="190" y="270"/>
                </a:lnTo>
                <a:lnTo>
                  <a:pt x="190" y="274"/>
                </a:lnTo>
                <a:lnTo>
                  <a:pt x="190" y="282"/>
                </a:lnTo>
                <a:lnTo>
                  <a:pt x="186" y="290"/>
                </a:lnTo>
                <a:lnTo>
                  <a:pt x="184" y="296"/>
                </a:lnTo>
                <a:lnTo>
                  <a:pt x="180" y="300"/>
                </a:lnTo>
                <a:lnTo>
                  <a:pt x="168" y="308"/>
                </a:lnTo>
                <a:lnTo>
                  <a:pt x="158" y="316"/>
                </a:lnTo>
                <a:lnTo>
                  <a:pt x="132" y="334"/>
                </a:lnTo>
                <a:lnTo>
                  <a:pt x="106" y="350"/>
                </a:lnTo>
                <a:lnTo>
                  <a:pt x="76" y="362"/>
                </a:lnTo>
                <a:lnTo>
                  <a:pt x="62" y="368"/>
                </a:lnTo>
                <a:lnTo>
                  <a:pt x="48" y="370"/>
                </a:lnTo>
                <a:lnTo>
                  <a:pt x="32" y="374"/>
                </a:lnTo>
                <a:lnTo>
                  <a:pt x="18" y="382"/>
                </a:lnTo>
                <a:lnTo>
                  <a:pt x="12" y="386"/>
                </a:lnTo>
                <a:lnTo>
                  <a:pt x="6" y="392"/>
                </a:lnTo>
                <a:lnTo>
                  <a:pt x="4" y="398"/>
                </a:lnTo>
                <a:lnTo>
                  <a:pt x="0" y="406"/>
                </a:lnTo>
                <a:lnTo>
                  <a:pt x="210" y="424"/>
                </a:lnTo>
                <a:lnTo>
                  <a:pt x="206" y="424"/>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01" name="Freeform 36">
            <a:extLst>
              <a:ext uri="{FF2B5EF4-FFF2-40B4-BE49-F238E27FC236}">
                <a16:creationId xmlns:a16="http://schemas.microsoft.com/office/drawing/2014/main" xmlns="" id="{EBBBA151-353C-574F-9287-19F6C74EBB4D}"/>
              </a:ext>
            </a:extLst>
          </p:cNvPr>
          <p:cNvSpPr>
            <a:spLocks/>
          </p:cNvSpPr>
          <p:nvPr/>
        </p:nvSpPr>
        <p:spPr bwMode="auto">
          <a:xfrm>
            <a:off x="3365379" y="671878"/>
            <a:ext cx="1587500" cy="1520825"/>
          </a:xfrm>
          <a:custGeom>
            <a:avLst/>
            <a:gdLst>
              <a:gd name="T0" fmla="*/ 2147483647 w 1000"/>
              <a:gd name="T1" fmla="*/ 2147483647 h 958"/>
              <a:gd name="T2" fmla="*/ 2147483647 w 1000"/>
              <a:gd name="T3" fmla="*/ 2147483647 h 958"/>
              <a:gd name="T4" fmla="*/ 2147483647 w 1000"/>
              <a:gd name="T5" fmla="*/ 2147483647 h 958"/>
              <a:gd name="T6" fmla="*/ 2147483647 w 1000"/>
              <a:gd name="T7" fmla="*/ 2147483647 h 958"/>
              <a:gd name="T8" fmla="*/ 2147483647 w 1000"/>
              <a:gd name="T9" fmla="*/ 2147483647 h 958"/>
              <a:gd name="T10" fmla="*/ 2147483647 w 1000"/>
              <a:gd name="T11" fmla="*/ 2147483647 h 958"/>
              <a:gd name="T12" fmla="*/ 2147483647 w 1000"/>
              <a:gd name="T13" fmla="*/ 2147483647 h 958"/>
              <a:gd name="T14" fmla="*/ 2147483647 w 1000"/>
              <a:gd name="T15" fmla="*/ 2147483647 h 958"/>
              <a:gd name="T16" fmla="*/ 2147483647 w 1000"/>
              <a:gd name="T17" fmla="*/ 2147483647 h 958"/>
              <a:gd name="T18" fmla="*/ 2147483647 w 1000"/>
              <a:gd name="T19" fmla="*/ 2147483647 h 958"/>
              <a:gd name="T20" fmla="*/ 2147483647 w 1000"/>
              <a:gd name="T21" fmla="*/ 2147483647 h 958"/>
              <a:gd name="T22" fmla="*/ 2147483647 w 1000"/>
              <a:gd name="T23" fmla="*/ 2147483647 h 958"/>
              <a:gd name="T24" fmla="*/ 2147483647 w 1000"/>
              <a:gd name="T25" fmla="*/ 2147483647 h 958"/>
              <a:gd name="T26" fmla="*/ 2147483647 w 1000"/>
              <a:gd name="T27" fmla="*/ 2147483647 h 958"/>
              <a:gd name="T28" fmla="*/ 2147483647 w 1000"/>
              <a:gd name="T29" fmla="*/ 2147483647 h 958"/>
              <a:gd name="T30" fmla="*/ 2147483647 w 1000"/>
              <a:gd name="T31" fmla="*/ 2147483647 h 958"/>
              <a:gd name="T32" fmla="*/ 2147483647 w 1000"/>
              <a:gd name="T33" fmla="*/ 2147483647 h 958"/>
              <a:gd name="T34" fmla="*/ 2147483647 w 1000"/>
              <a:gd name="T35" fmla="*/ 2147483647 h 958"/>
              <a:gd name="T36" fmla="*/ 2147483647 w 1000"/>
              <a:gd name="T37" fmla="*/ 2147483647 h 958"/>
              <a:gd name="T38" fmla="*/ 2147483647 w 1000"/>
              <a:gd name="T39" fmla="*/ 2147483647 h 958"/>
              <a:gd name="T40" fmla="*/ 2147483647 w 1000"/>
              <a:gd name="T41" fmla="*/ 2147483647 h 958"/>
              <a:gd name="T42" fmla="*/ 2147483647 w 1000"/>
              <a:gd name="T43" fmla="*/ 2147483647 h 958"/>
              <a:gd name="T44" fmla="*/ 2147483647 w 1000"/>
              <a:gd name="T45" fmla="*/ 2147483647 h 958"/>
              <a:gd name="T46" fmla="*/ 2147483647 w 1000"/>
              <a:gd name="T47" fmla="*/ 2147483647 h 958"/>
              <a:gd name="T48" fmla="*/ 2147483647 w 1000"/>
              <a:gd name="T49" fmla="*/ 2147483647 h 958"/>
              <a:gd name="T50" fmla="*/ 2147483647 w 1000"/>
              <a:gd name="T51" fmla="*/ 2147483647 h 958"/>
              <a:gd name="T52" fmla="*/ 2147483647 w 1000"/>
              <a:gd name="T53" fmla="*/ 2147483647 h 958"/>
              <a:gd name="T54" fmla="*/ 2147483647 w 1000"/>
              <a:gd name="T55" fmla="*/ 2147483647 h 958"/>
              <a:gd name="T56" fmla="*/ 2147483647 w 1000"/>
              <a:gd name="T57" fmla="*/ 2147483647 h 958"/>
              <a:gd name="T58" fmla="*/ 2147483647 w 1000"/>
              <a:gd name="T59" fmla="*/ 2147483647 h 958"/>
              <a:gd name="T60" fmla="*/ 2147483647 w 1000"/>
              <a:gd name="T61" fmla="*/ 2147483647 h 958"/>
              <a:gd name="T62" fmla="*/ 2147483647 w 1000"/>
              <a:gd name="T63" fmla="*/ 2147483647 h 958"/>
              <a:gd name="T64" fmla="*/ 2147483647 w 1000"/>
              <a:gd name="T65" fmla="*/ 2147483647 h 958"/>
              <a:gd name="T66" fmla="*/ 2147483647 w 1000"/>
              <a:gd name="T67" fmla="*/ 2147483647 h 958"/>
              <a:gd name="T68" fmla="*/ 2147483647 w 1000"/>
              <a:gd name="T69" fmla="*/ 2147483647 h 958"/>
              <a:gd name="T70" fmla="*/ 2147483647 w 1000"/>
              <a:gd name="T71" fmla="*/ 2147483647 h 958"/>
              <a:gd name="T72" fmla="*/ 2147483647 w 1000"/>
              <a:gd name="T73" fmla="*/ 2147483647 h 958"/>
              <a:gd name="T74" fmla="*/ 2147483647 w 1000"/>
              <a:gd name="T75" fmla="*/ 2147483647 h 958"/>
              <a:gd name="T76" fmla="*/ 2147483647 w 1000"/>
              <a:gd name="T77" fmla="*/ 2147483647 h 958"/>
              <a:gd name="T78" fmla="*/ 2147483647 w 1000"/>
              <a:gd name="T79" fmla="*/ 2147483647 h 958"/>
              <a:gd name="T80" fmla="*/ 2147483647 w 1000"/>
              <a:gd name="T81" fmla="*/ 2147483647 h 958"/>
              <a:gd name="T82" fmla="*/ 2147483647 w 1000"/>
              <a:gd name="T83" fmla="*/ 2147483647 h 958"/>
              <a:gd name="T84" fmla="*/ 2147483647 w 1000"/>
              <a:gd name="T85" fmla="*/ 2147483647 h 958"/>
              <a:gd name="T86" fmla="*/ 2147483647 w 1000"/>
              <a:gd name="T87" fmla="*/ 2147483647 h 958"/>
              <a:gd name="T88" fmla="*/ 2147483647 w 1000"/>
              <a:gd name="T89" fmla="*/ 2147483647 h 958"/>
              <a:gd name="T90" fmla="*/ 2147483647 w 1000"/>
              <a:gd name="T91" fmla="*/ 2147483647 h 958"/>
              <a:gd name="T92" fmla="*/ 2147483647 w 1000"/>
              <a:gd name="T93" fmla="*/ 2147483647 h 958"/>
              <a:gd name="T94" fmla="*/ 2147483647 w 1000"/>
              <a:gd name="T95" fmla="*/ 2147483647 h 958"/>
              <a:gd name="T96" fmla="*/ 2147483647 w 1000"/>
              <a:gd name="T97" fmla="*/ 2147483647 h 958"/>
              <a:gd name="T98" fmla="*/ 0 w 1000"/>
              <a:gd name="T99" fmla="*/ 2147483647 h 958"/>
              <a:gd name="T100" fmla="*/ 2147483647 w 1000"/>
              <a:gd name="T101" fmla="*/ 2147483647 h 95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00"/>
              <a:gd name="T154" fmla="*/ 0 h 958"/>
              <a:gd name="T155" fmla="*/ 1000 w 1000"/>
              <a:gd name="T156" fmla="*/ 958 h 95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00" h="958">
                <a:moveTo>
                  <a:pt x="162" y="608"/>
                </a:moveTo>
                <a:lnTo>
                  <a:pt x="416" y="822"/>
                </a:lnTo>
                <a:lnTo>
                  <a:pt x="418" y="826"/>
                </a:lnTo>
                <a:lnTo>
                  <a:pt x="420" y="828"/>
                </a:lnTo>
                <a:lnTo>
                  <a:pt x="426" y="830"/>
                </a:lnTo>
                <a:lnTo>
                  <a:pt x="432" y="832"/>
                </a:lnTo>
                <a:lnTo>
                  <a:pt x="436" y="836"/>
                </a:lnTo>
                <a:lnTo>
                  <a:pt x="438" y="838"/>
                </a:lnTo>
                <a:lnTo>
                  <a:pt x="440" y="846"/>
                </a:lnTo>
                <a:lnTo>
                  <a:pt x="440" y="852"/>
                </a:lnTo>
                <a:lnTo>
                  <a:pt x="438" y="858"/>
                </a:lnTo>
                <a:lnTo>
                  <a:pt x="440" y="860"/>
                </a:lnTo>
                <a:lnTo>
                  <a:pt x="442" y="862"/>
                </a:lnTo>
                <a:lnTo>
                  <a:pt x="450" y="866"/>
                </a:lnTo>
                <a:lnTo>
                  <a:pt x="458" y="866"/>
                </a:lnTo>
                <a:lnTo>
                  <a:pt x="460" y="874"/>
                </a:lnTo>
                <a:lnTo>
                  <a:pt x="464" y="878"/>
                </a:lnTo>
                <a:lnTo>
                  <a:pt x="468" y="884"/>
                </a:lnTo>
                <a:lnTo>
                  <a:pt x="474" y="888"/>
                </a:lnTo>
                <a:lnTo>
                  <a:pt x="486" y="892"/>
                </a:lnTo>
                <a:lnTo>
                  <a:pt x="500" y="896"/>
                </a:lnTo>
                <a:lnTo>
                  <a:pt x="514" y="902"/>
                </a:lnTo>
                <a:lnTo>
                  <a:pt x="526" y="908"/>
                </a:lnTo>
                <a:lnTo>
                  <a:pt x="532" y="912"/>
                </a:lnTo>
                <a:lnTo>
                  <a:pt x="536" y="918"/>
                </a:lnTo>
                <a:lnTo>
                  <a:pt x="538" y="926"/>
                </a:lnTo>
                <a:lnTo>
                  <a:pt x="538" y="934"/>
                </a:lnTo>
                <a:lnTo>
                  <a:pt x="538" y="938"/>
                </a:lnTo>
                <a:lnTo>
                  <a:pt x="536" y="940"/>
                </a:lnTo>
                <a:lnTo>
                  <a:pt x="532" y="942"/>
                </a:lnTo>
                <a:lnTo>
                  <a:pt x="532" y="946"/>
                </a:lnTo>
                <a:lnTo>
                  <a:pt x="532" y="950"/>
                </a:lnTo>
                <a:lnTo>
                  <a:pt x="534" y="952"/>
                </a:lnTo>
                <a:lnTo>
                  <a:pt x="540" y="958"/>
                </a:lnTo>
                <a:lnTo>
                  <a:pt x="674" y="934"/>
                </a:lnTo>
                <a:lnTo>
                  <a:pt x="768" y="856"/>
                </a:lnTo>
                <a:lnTo>
                  <a:pt x="1000" y="724"/>
                </a:lnTo>
                <a:lnTo>
                  <a:pt x="998" y="718"/>
                </a:lnTo>
                <a:lnTo>
                  <a:pt x="994" y="712"/>
                </a:lnTo>
                <a:lnTo>
                  <a:pt x="986" y="702"/>
                </a:lnTo>
                <a:lnTo>
                  <a:pt x="978" y="690"/>
                </a:lnTo>
                <a:lnTo>
                  <a:pt x="976" y="684"/>
                </a:lnTo>
                <a:lnTo>
                  <a:pt x="974" y="676"/>
                </a:lnTo>
                <a:lnTo>
                  <a:pt x="962" y="674"/>
                </a:lnTo>
                <a:lnTo>
                  <a:pt x="952" y="668"/>
                </a:lnTo>
                <a:lnTo>
                  <a:pt x="944" y="664"/>
                </a:lnTo>
                <a:lnTo>
                  <a:pt x="938" y="662"/>
                </a:lnTo>
                <a:lnTo>
                  <a:pt x="932" y="660"/>
                </a:lnTo>
                <a:lnTo>
                  <a:pt x="926" y="662"/>
                </a:lnTo>
                <a:lnTo>
                  <a:pt x="922" y="664"/>
                </a:lnTo>
                <a:lnTo>
                  <a:pt x="918" y="662"/>
                </a:lnTo>
                <a:lnTo>
                  <a:pt x="914" y="658"/>
                </a:lnTo>
                <a:lnTo>
                  <a:pt x="914" y="652"/>
                </a:lnTo>
                <a:lnTo>
                  <a:pt x="910" y="642"/>
                </a:lnTo>
                <a:lnTo>
                  <a:pt x="888" y="608"/>
                </a:lnTo>
                <a:lnTo>
                  <a:pt x="878" y="588"/>
                </a:lnTo>
                <a:lnTo>
                  <a:pt x="876" y="580"/>
                </a:lnTo>
                <a:lnTo>
                  <a:pt x="874" y="572"/>
                </a:lnTo>
                <a:lnTo>
                  <a:pt x="876" y="568"/>
                </a:lnTo>
                <a:lnTo>
                  <a:pt x="878" y="564"/>
                </a:lnTo>
                <a:lnTo>
                  <a:pt x="886" y="560"/>
                </a:lnTo>
                <a:lnTo>
                  <a:pt x="896" y="554"/>
                </a:lnTo>
                <a:lnTo>
                  <a:pt x="900" y="550"/>
                </a:lnTo>
                <a:lnTo>
                  <a:pt x="904" y="546"/>
                </a:lnTo>
                <a:lnTo>
                  <a:pt x="902" y="538"/>
                </a:lnTo>
                <a:lnTo>
                  <a:pt x="900" y="532"/>
                </a:lnTo>
                <a:lnTo>
                  <a:pt x="896" y="526"/>
                </a:lnTo>
                <a:lnTo>
                  <a:pt x="896" y="518"/>
                </a:lnTo>
                <a:lnTo>
                  <a:pt x="898" y="512"/>
                </a:lnTo>
                <a:lnTo>
                  <a:pt x="900" y="506"/>
                </a:lnTo>
                <a:lnTo>
                  <a:pt x="902" y="500"/>
                </a:lnTo>
                <a:lnTo>
                  <a:pt x="904" y="494"/>
                </a:lnTo>
                <a:lnTo>
                  <a:pt x="904" y="436"/>
                </a:lnTo>
                <a:lnTo>
                  <a:pt x="902" y="424"/>
                </a:lnTo>
                <a:lnTo>
                  <a:pt x="900" y="414"/>
                </a:lnTo>
                <a:lnTo>
                  <a:pt x="894" y="392"/>
                </a:lnTo>
                <a:lnTo>
                  <a:pt x="884" y="372"/>
                </a:lnTo>
                <a:lnTo>
                  <a:pt x="876" y="352"/>
                </a:lnTo>
                <a:lnTo>
                  <a:pt x="872" y="338"/>
                </a:lnTo>
                <a:lnTo>
                  <a:pt x="868" y="324"/>
                </a:lnTo>
                <a:lnTo>
                  <a:pt x="866" y="300"/>
                </a:lnTo>
                <a:lnTo>
                  <a:pt x="862" y="288"/>
                </a:lnTo>
                <a:lnTo>
                  <a:pt x="860" y="278"/>
                </a:lnTo>
                <a:lnTo>
                  <a:pt x="854" y="268"/>
                </a:lnTo>
                <a:lnTo>
                  <a:pt x="846" y="258"/>
                </a:lnTo>
                <a:lnTo>
                  <a:pt x="832" y="242"/>
                </a:lnTo>
                <a:lnTo>
                  <a:pt x="816" y="220"/>
                </a:lnTo>
                <a:lnTo>
                  <a:pt x="802" y="194"/>
                </a:lnTo>
                <a:lnTo>
                  <a:pt x="798" y="184"/>
                </a:lnTo>
                <a:lnTo>
                  <a:pt x="796" y="174"/>
                </a:lnTo>
                <a:lnTo>
                  <a:pt x="798" y="162"/>
                </a:lnTo>
                <a:lnTo>
                  <a:pt x="802" y="152"/>
                </a:lnTo>
                <a:lnTo>
                  <a:pt x="810" y="144"/>
                </a:lnTo>
                <a:lnTo>
                  <a:pt x="818" y="136"/>
                </a:lnTo>
                <a:lnTo>
                  <a:pt x="834" y="122"/>
                </a:lnTo>
                <a:lnTo>
                  <a:pt x="840" y="114"/>
                </a:lnTo>
                <a:lnTo>
                  <a:pt x="844" y="104"/>
                </a:lnTo>
                <a:lnTo>
                  <a:pt x="846" y="76"/>
                </a:lnTo>
                <a:lnTo>
                  <a:pt x="848" y="50"/>
                </a:lnTo>
                <a:lnTo>
                  <a:pt x="850" y="38"/>
                </a:lnTo>
                <a:lnTo>
                  <a:pt x="854" y="28"/>
                </a:lnTo>
                <a:lnTo>
                  <a:pt x="860" y="18"/>
                </a:lnTo>
                <a:lnTo>
                  <a:pt x="868" y="10"/>
                </a:lnTo>
                <a:lnTo>
                  <a:pt x="842" y="4"/>
                </a:lnTo>
                <a:lnTo>
                  <a:pt x="828" y="2"/>
                </a:lnTo>
                <a:lnTo>
                  <a:pt x="814" y="0"/>
                </a:lnTo>
                <a:lnTo>
                  <a:pt x="810" y="2"/>
                </a:lnTo>
                <a:lnTo>
                  <a:pt x="808" y="4"/>
                </a:lnTo>
                <a:lnTo>
                  <a:pt x="806" y="12"/>
                </a:lnTo>
                <a:lnTo>
                  <a:pt x="786" y="12"/>
                </a:lnTo>
                <a:lnTo>
                  <a:pt x="780" y="8"/>
                </a:lnTo>
                <a:lnTo>
                  <a:pt x="776" y="4"/>
                </a:lnTo>
                <a:lnTo>
                  <a:pt x="772" y="2"/>
                </a:lnTo>
                <a:lnTo>
                  <a:pt x="764" y="4"/>
                </a:lnTo>
                <a:lnTo>
                  <a:pt x="760" y="6"/>
                </a:lnTo>
                <a:lnTo>
                  <a:pt x="748" y="14"/>
                </a:lnTo>
                <a:lnTo>
                  <a:pt x="738" y="22"/>
                </a:lnTo>
                <a:lnTo>
                  <a:pt x="730" y="24"/>
                </a:lnTo>
                <a:lnTo>
                  <a:pt x="722" y="24"/>
                </a:lnTo>
                <a:lnTo>
                  <a:pt x="712" y="24"/>
                </a:lnTo>
                <a:lnTo>
                  <a:pt x="700" y="20"/>
                </a:lnTo>
                <a:lnTo>
                  <a:pt x="690" y="16"/>
                </a:lnTo>
                <a:lnTo>
                  <a:pt x="682" y="10"/>
                </a:lnTo>
                <a:lnTo>
                  <a:pt x="616" y="10"/>
                </a:lnTo>
                <a:lnTo>
                  <a:pt x="584" y="12"/>
                </a:lnTo>
                <a:lnTo>
                  <a:pt x="548" y="18"/>
                </a:lnTo>
                <a:lnTo>
                  <a:pt x="512" y="26"/>
                </a:lnTo>
                <a:lnTo>
                  <a:pt x="484" y="34"/>
                </a:lnTo>
                <a:lnTo>
                  <a:pt x="478" y="38"/>
                </a:lnTo>
                <a:lnTo>
                  <a:pt x="476" y="42"/>
                </a:lnTo>
                <a:lnTo>
                  <a:pt x="472" y="46"/>
                </a:lnTo>
                <a:lnTo>
                  <a:pt x="466" y="46"/>
                </a:lnTo>
                <a:lnTo>
                  <a:pt x="450" y="46"/>
                </a:lnTo>
                <a:lnTo>
                  <a:pt x="438" y="48"/>
                </a:lnTo>
                <a:lnTo>
                  <a:pt x="428" y="52"/>
                </a:lnTo>
                <a:lnTo>
                  <a:pt x="420" y="58"/>
                </a:lnTo>
                <a:lnTo>
                  <a:pt x="412" y="64"/>
                </a:lnTo>
                <a:lnTo>
                  <a:pt x="402" y="70"/>
                </a:lnTo>
                <a:lnTo>
                  <a:pt x="394" y="76"/>
                </a:lnTo>
                <a:lnTo>
                  <a:pt x="384" y="80"/>
                </a:lnTo>
                <a:lnTo>
                  <a:pt x="372" y="80"/>
                </a:lnTo>
                <a:lnTo>
                  <a:pt x="364" y="80"/>
                </a:lnTo>
                <a:lnTo>
                  <a:pt x="352" y="80"/>
                </a:lnTo>
                <a:lnTo>
                  <a:pt x="364" y="88"/>
                </a:lnTo>
                <a:lnTo>
                  <a:pt x="372" y="98"/>
                </a:lnTo>
                <a:lnTo>
                  <a:pt x="376" y="104"/>
                </a:lnTo>
                <a:lnTo>
                  <a:pt x="380" y="110"/>
                </a:lnTo>
                <a:lnTo>
                  <a:pt x="382" y="120"/>
                </a:lnTo>
                <a:lnTo>
                  <a:pt x="382" y="128"/>
                </a:lnTo>
                <a:lnTo>
                  <a:pt x="382" y="142"/>
                </a:lnTo>
                <a:lnTo>
                  <a:pt x="380" y="154"/>
                </a:lnTo>
                <a:lnTo>
                  <a:pt x="376" y="166"/>
                </a:lnTo>
                <a:lnTo>
                  <a:pt x="376" y="178"/>
                </a:lnTo>
                <a:lnTo>
                  <a:pt x="378" y="192"/>
                </a:lnTo>
                <a:lnTo>
                  <a:pt x="382" y="204"/>
                </a:lnTo>
                <a:lnTo>
                  <a:pt x="394" y="222"/>
                </a:lnTo>
                <a:lnTo>
                  <a:pt x="390" y="228"/>
                </a:lnTo>
                <a:lnTo>
                  <a:pt x="386" y="234"/>
                </a:lnTo>
                <a:lnTo>
                  <a:pt x="384" y="238"/>
                </a:lnTo>
                <a:lnTo>
                  <a:pt x="380" y="240"/>
                </a:lnTo>
                <a:lnTo>
                  <a:pt x="368" y="242"/>
                </a:lnTo>
                <a:lnTo>
                  <a:pt x="358" y="242"/>
                </a:lnTo>
                <a:lnTo>
                  <a:pt x="346" y="240"/>
                </a:lnTo>
                <a:lnTo>
                  <a:pt x="334" y="238"/>
                </a:lnTo>
                <a:lnTo>
                  <a:pt x="324" y="238"/>
                </a:lnTo>
                <a:lnTo>
                  <a:pt x="318" y="238"/>
                </a:lnTo>
                <a:lnTo>
                  <a:pt x="312" y="238"/>
                </a:lnTo>
                <a:lnTo>
                  <a:pt x="298" y="252"/>
                </a:lnTo>
                <a:lnTo>
                  <a:pt x="260" y="262"/>
                </a:lnTo>
                <a:lnTo>
                  <a:pt x="258" y="266"/>
                </a:lnTo>
                <a:lnTo>
                  <a:pt x="258" y="272"/>
                </a:lnTo>
                <a:lnTo>
                  <a:pt x="258" y="280"/>
                </a:lnTo>
                <a:lnTo>
                  <a:pt x="258" y="288"/>
                </a:lnTo>
                <a:lnTo>
                  <a:pt x="258" y="290"/>
                </a:lnTo>
                <a:lnTo>
                  <a:pt x="256" y="294"/>
                </a:lnTo>
                <a:lnTo>
                  <a:pt x="252" y="300"/>
                </a:lnTo>
                <a:lnTo>
                  <a:pt x="246" y="304"/>
                </a:lnTo>
                <a:lnTo>
                  <a:pt x="234" y="308"/>
                </a:lnTo>
                <a:lnTo>
                  <a:pt x="220" y="310"/>
                </a:lnTo>
                <a:lnTo>
                  <a:pt x="208" y="314"/>
                </a:lnTo>
                <a:lnTo>
                  <a:pt x="200" y="320"/>
                </a:lnTo>
                <a:lnTo>
                  <a:pt x="196" y="326"/>
                </a:lnTo>
                <a:lnTo>
                  <a:pt x="192" y="332"/>
                </a:lnTo>
                <a:lnTo>
                  <a:pt x="186" y="338"/>
                </a:lnTo>
                <a:lnTo>
                  <a:pt x="170" y="344"/>
                </a:lnTo>
                <a:lnTo>
                  <a:pt x="144" y="350"/>
                </a:lnTo>
                <a:lnTo>
                  <a:pt x="106" y="356"/>
                </a:lnTo>
                <a:lnTo>
                  <a:pt x="94" y="356"/>
                </a:lnTo>
                <a:lnTo>
                  <a:pt x="84" y="358"/>
                </a:lnTo>
                <a:lnTo>
                  <a:pt x="72" y="362"/>
                </a:lnTo>
                <a:lnTo>
                  <a:pt x="60" y="366"/>
                </a:lnTo>
                <a:lnTo>
                  <a:pt x="48" y="372"/>
                </a:lnTo>
                <a:lnTo>
                  <a:pt x="26" y="386"/>
                </a:lnTo>
                <a:lnTo>
                  <a:pt x="8" y="400"/>
                </a:lnTo>
                <a:lnTo>
                  <a:pt x="4" y="404"/>
                </a:lnTo>
                <a:lnTo>
                  <a:pt x="2" y="408"/>
                </a:lnTo>
                <a:lnTo>
                  <a:pt x="2" y="416"/>
                </a:lnTo>
                <a:lnTo>
                  <a:pt x="2" y="424"/>
                </a:lnTo>
                <a:lnTo>
                  <a:pt x="2" y="428"/>
                </a:lnTo>
                <a:lnTo>
                  <a:pt x="0" y="432"/>
                </a:lnTo>
                <a:lnTo>
                  <a:pt x="4" y="450"/>
                </a:lnTo>
                <a:lnTo>
                  <a:pt x="2" y="472"/>
                </a:lnTo>
                <a:lnTo>
                  <a:pt x="166" y="608"/>
                </a:lnTo>
                <a:lnTo>
                  <a:pt x="162" y="608"/>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02" name="Freeform 37">
            <a:extLst>
              <a:ext uri="{FF2B5EF4-FFF2-40B4-BE49-F238E27FC236}">
                <a16:creationId xmlns:a16="http://schemas.microsoft.com/office/drawing/2014/main" xmlns="" id="{6B32D84A-193A-EA4B-91B5-4074665919B1}"/>
              </a:ext>
            </a:extLst>
          </p:cNvPr>
          <p:cNvSpPr>
            <a:spLocks/>
          </p:cNvSpPr>
          <p:nvPr/>
        </p:nvSpPr>
        <p:spPr bwMode="auto">
          <a:xfrm>
            <a:off x="4629030" y="656002"/>
            <a:ext cx="314325" cy="603250"/>
          </a:xfrm>
          <a:custGeom>
            <a:avLst/>
            <a:gdLst>
              <a:gd name="T0" fmla="*/ 2147483647 w 198"/>
              <a:gd name="T1" fmla="*/ 2147483647 h 380"/>
              <a:gd name="T2" fmla="*/ 2147483647 w 198"/>
              <a:gd name="T3" fmla="*/ 2147483647 h 380"/>
              <a:gd name="T4" fmla="*/ 2147483647 w 198"/>
              <a:gd name="T5" fmla="*/ 2147483647 h 380"/>
              <a:gd name="T6" fmla="*/ 2147483647 w 198"/>
              <a:gd name="T7" fmla="*/ 2147483647 h 380"/>
              <a:gd name="T8" fmla="*/ 2147483647 w 198"/>
              <a:gd name="T9" fmla="*/ 2147483647 h 380"/>
              <a:gd name="T10" fmla="*/ 2147483647 w 198"/>
              <a:gd name="T11" fmla="*/ 2147483647 h 380"/>
              <a:gd name="T12" fmla="*/ 0 w 198"/>
              <a:gd name="T13" fmla="*/ 2147483647 h 380"/>
              <a:gd name="T14" fmla="*/ 2147483647 w 198"/>
              <a:gd name="T15" fmla="*/ 2147483647 h 380"/>
              <a:gd name="T16" fmla="*/ 2147483647 w 198"/>
              <a:gd name="T17" fmla="*/ 2147483647 h 380"/>
              <a:gd name="T18" fmla="*/ 2147483647 w 198"/>
              <a:gd name="T19" fmla="*/ 2147483647 h 380"/>
              <a:gd name="T20" fmla="*/ 2147483647 w 198"/>
              <a:gd name="T21" fmla="*/ 2147483647 h 380"/>
              <a:gd name="T22" fmla="*/ 2147483647 w 198"/>
              <a:gd name="T23" fmla="*/ 2147483647 h 380"/>
              <a:gd name="T24" fmla="*/ 2147483647 w 198"/>
              <a:gd name="T25" fmla="*/ 2147483647 h 380"/>
              <a:gd name="T26" fmla="*/ 2147483647 w 198"/>
              <a:gd name="T27" fmla="*/ 2147483647 h 380"/>
              <a:gd name="T28" fmla="*/ 2147483647 w 198"/>
              <a:gd name="T29" fmla="*/ 2147483647 h 380"/>
              <a:gd name="T30" fmla="*/ 2147483647 w 198"/>
              <a:gd name="T31" fmla="*/ 0 h 380"/>
              <a:gd name="T32" fmla="*/ 2147483647 w 198"/>
              <a:gd name="T33" fmla="*/ 2147483647 h 380"/>
              <a:gd name="T34" fmla="*/ 2147483647 w 198"/>
              <a:gd name="T35" fmla="*/ 2147483647 h 380"/>
              <a:gd name="T36" fmla="*/ 2147483647 w 198"/>
              <a:gd name="T37" fmla="*/ 2147483647 h 380"/>
              <a:gd name="T38" fmla="*/ 2147483647 w 198"/>
              <a:gd name="T39" fmla="*/ 2147483647 h 380"/>
              <a:gd name="T40" fmla="*/ 2147483647 w 198"/>
              <a:gd name="T41" fmla="*/ 2147483647 h 380"/>
              <a:gd name="T42" fmla="*/ 2147483647 w 198"/>
              <a:gd name="T43" fmla="*/ 2147483647 h 380"/>
              <a:gd name="T44" fmla="*/ 2147483647 w 198"/>
              <a:gd name="T45" fmla="*/ 2147483647 h 380"/>
              <a:gd name="T46" fmla="*/ 2147483647 w 198"/>
              <a:gd name="T47" fmla="*/ 2147483647 h 380"/>
              <a:gd name="T48" fmla="*/ 2147483647 w 198"/>
              <a:gd name="T49" fmla="*/ 2147483647 h 380"/>
              <a:gd name="T50" fmla="*/ 2147483647 w 198"/>
              <a:gd name="T51" fmla="*/ 2147483647 h 380"/>
              <a:gd name="T52" fmla="*/ 2147483647 w 198"/>
              <a:gd name="T53" fmla="*/ 2147483647 h 380"/>
              <a:gd name="T54" fmla="*/ 2147483647 w 198"/>
              <a:gd name="T55" fmla="*/ 2147483647 h 380"/>
              <a:gd name="T56" fmla="*/ 2147483647 w 198"/>
              <a:gd name="T57" fmla="*/ 2147483647 h 380"/>
              <a:gd name="T58" fmla="*/ 2147483647 w 198"/>
              <a:gd name="T59" fmla="*/ 2147483647 h 380"/>
              <a:gd name="T60" fmla="*/ 2147483647 w 198"/>
              <a:gd name="T61" fmla="*/ 2147483647 h 380"/>
              <a:gd name="T62" fmla="*/ 2147483647 w 198"/>
              <a:gd name="T63" fmla="*/ 2147483647 h 380"/>
              <a:gd name="T64" fmla="*/ 2147483647 w 198"/>
              <a:gd name="T65" fmla="*/ 2147483647 h 380"/>
              <a:gd name="T66" fmla="*/ 2147483647 w 198"/>
              <a:gd name="T67" fmla="*/ 2147483647 h 380"/>
              <a:gd name="T68" fmla="*/ 2147483647 w 198"/>
              <a:gd name="T69" fmla="*/ 2147483647 h 380"/>
              <a:gd name="T70" fmla="*/ 2147483647 w 198"/>
              <a:gd name="T71" fmla="*/ 2147483647 h 380"/>
              <a:gd name="T72" fmla="*/ 2147483647 w 198"/>
              <a:gd name="T73" fmla="*/ 2147483647 h 380"/>
              <a:gd name="T74" fmla="*/ 2147483647 w 198"/>
              <a:gd name="T75" fmla="*/ 2147483647 h 380"/>
              <a:gd name="T76" fmla="*/ 2147483647 w 198"/>
              <a:gd name="T77" fmla="*/ 2147483647 h 380"/>
              <a:gd name="T78" fmla="*/ 2147483647 w 198"/>
              <a:gd name="T79" fmla="*/ 2147483647 h 380"/>
              <a:gd name="T80" fmla="*/ 2147483647 w 198"/>
              <a:gd name="T81" fmla="*/ 2147483647 h 380"/>
              <a:gd name="T82" fmla="*/ 2147483647 w 198"/>
              <a:gd name="T83" fmla="*/ 2147483647 h 380"/>
              <a:gd name="T84" fmla="*/ 2147483647 w 198"/>
              <a:gd name="T85" fmla="*/ 2147483647 h 380"/>
              <a:gd name="T86" fmla="*/ 2147483647 w 198"/>
              <a:gd name="T87" fmla="*/ 2147483647 h 380"/>
              <a:gd name="T88" fmla="*/ 2147483647 w 198"/>
              <a:gd name="T89" fmla="*/ 2147483647 h 380"/>
              <a:gd name="T90" fmla="*/ 2147483647 w 198"/>
              <a:gd name="T91" fmla="*/ 2147483647 h 380"/>
              <a:gd name="T92" fmla="*/ 2147483647 w 198"/>
              <a:gd name="T93" fmla="*/ 2147483647 h 380"/>
              <a:gd name="T94" fmla="*/ 2147483647 w 198"/>
              <a:gd name="T95" fmla="*/ 2147483647 h 380"/>
              <a:gd name="T96" fmla="*/ 2147483647 w 198"/>
              <a:gd name="T97" fmla="*/ 2147483647 h 38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8"/>
              <a:gd name="T148" fmla="*/ 0 h 380"/>
              <a:gd name="T149" fmla="*/ 198 w 198"/>
              <a:gd name="T150" fmla="*/ 380 h 38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8" h="380">
                <a:moveTo>
                  <a:pt x="86" y="378"/>
                </a:moveTo>
                <a:lnTo>
                  <a:pt x="80" y="362"/>
                </a:lnTo>
                <a:lnTo>
                  <a:pt x="76" y="348"/>
                </a:lnTo>
                <a:lnTo>
                  <a:pt x="72" y="334"/>
                </a:lnTo>
                <a:lnTo>
                  <a:pt x="70" y="310"/>
                </a:lnTo>
                <a:lnTo>
                  <a:pt x="66" y="298"/>
                </a:lnTo>
                <a:lnTo>
                  <a:pt x="64" y="288"/>
                </a:lnTo>
                <a:lnTo>
                  <a:pt x="58" y="278"/>
                </a:lnTo>
                <a:lnTo>
                  <a:pt x="50" y="268"/>
                </a:lnTo>
                <a:lnTo>
                  <a:pt x="36" y="252"/>
                </a:lnTo>
                <a:lnTo>
                  <a:pt x="20" y="230"/>
                </a:lnTo>
                <a:lnTo>
                  <a:pt x="6" y="204"/>
                </a:lnTo>
                <a:lnTo>
                  <a:pt x="2" y="194"/>
                </a:lnTo>
                <a:lnTo>
                  <a:pt x="0" y="184"/>
                </a:lnTo>
                <a:lnTo>
                  <a:pt x="2" y="172"/>
                </a:lnTo>
                <a:lnTo>
                  <a:pt x="6" y="162"/>
                </a:lnTo>
                <a:lnTo>
                  <a:pt x="14" y="154"/>
                </a:lnTo>
                <a:lnTo>
                  <a:pt x="22" y="146"/>
                </a:lnTo>
                <a:lnTo>
                  <a:pt x="38" y="132"/>
                </a:lnTo>
                <a:lnTo>
                  <a:pt x="44" y="124"/>
                </a:lnTo>
                <a:lnTo>
                  <a:pt x="48" y="114"/>
                </a:lnTo>
                <a:lnTo>
                  <a:pt x="50" y="86"/>
                </a:lnTo>
                <a:lnTo>
                  <a:pt x="52" y="60"/>
                </a:lnTo>
                <a:lnTo>
                  <a:pt x="54" y="48"/>
                </a:lnTo>
                <a:lnTo>
                  <a:pt x="58" y="38"/>
                </a:lnTo>
                <a:lnTo>
                  <a:pt x="64" y="28"/>
                </a:lnTo>
                <a:lnTo>
                  <a:pt x="72" y="20"/>
                </a:lnTo>
                <a:lnTo>
                  <a:pt x="86" y="14"/>
                </a:lnTo>
                <a:lnTo>
                  <a:pt x="96" y="8"/>
                </a:lnTo>
                <a:lnTo>
                  <a:pt x="106" y="2"/>
                </a:lnTo>
                <a:lnTo>
                  <a:pt x="112" y="2"/>
                </a:lnTo>
                <a:lnTo>
                  <a:pt x="120" y="0"/>
                </a:lnTo>
                <a:lnTo>
                  <a:pt x="126" y="2"/>
                </a:lnTo>
                <a:lnTo>
                  <a:pt x="132" y="4"/>
                </a:lnTo>
                <a:lnTo>
                  <a:pt x="142" y="14"/>
                </a:lnTo>
                <a:lnTo>
                  <a:pt x="150" y="24"/>
                </a:lnTo>
                <a:lnTo>
                  <a:pt x="154" y="28"/>
                </a:lnTo>
                <a:lnTo>
                  <a:pt x="158" y="28"/>
                </a:lnTo>
                <a:lnTo>
                  <a:pt x="164" y="28"/>
                </a:lnTo>
                <a:lnTo>
                  <a:pt x="170" y="24"/>
                </a:lnTo>
                <a:lnTo>
                  <a:pt x="178" y="18"/>
                </a:lnTo>
                <a:lnTo>
                  <a:pt x="182" y="22"/>
                </a:lnTo>
                <a:lnTo>
                  <a:pt x="186" y="24"/>
                </a:lnTo>
                <a:lnTo>
                  <a:pt x="184" y="32"/>
                </a:lnTo>
                <a:lnTo>
                  <a:pt x="180" y="36"/>
                </a:lnTo>
                <a:lnTo>
                  <a:pt x="170" y="44"/>
                </a:lnTo>
                <a:lnTo>
                  <a:pt x="160" y="52"/>
                </a:lnTo>
                <a:lnTo>
                  <a:pt x="156" y="56"/>
                </a:lnTo>
                <a:lnTo>
                  <a:pt x="156" y="60"/>
                </a:lnTo>
                <a:lnTo>
                  <a:pt x="156" y="66"/>
                </a:lnTo>
                <a:lnTo>
                  <a:pt x="158" y="72"/>
                </a:lnTo>
                <a:lnTo>
                  <a:pt x="166" y="84"/>
                </a:lnTo>
                <a:lnTo>
                  <a:pt x="172" y="98"/>
                </a:lnTo>
                <a:lnTo>
                  <a:pt x="174" y="104"/>
                </a:lnTo>
                <a:lnTo>
                  <a:pt x="176" y="112"/>
                </a:lnTo>
                <a:lnTo>
                  <a:pt x="174" y="124"/>
                </a:lnTo>
                <a:lnTo>
                  <a:pt x="170" y="132"/>
                </a:lnTo>
                <a:lnTo>
                  <a:pt x="162" y="138"/>
                </a:lnTo>
                <a:lnTo>
                  <a:pt x="154" y="144"/>
                </a:lnTo>
                <a:lnTo>
                  <a:pt x="148" y="150"/>
                </a:lnTo>
                <a:lnTo>
                  <a:pt x="140" y="154"/>
                </a:lnTo>
                <a:lnTo>
                  <a:pt x="136" y="162"/>
                </a:lnTo>
                <a:lnTo>
                  <a:pt x="134" y="170"/>
                </a:lnTo>
                <a:lnTo>
                  <a:pt x="136" y="176"/>
                </a:lnTo>
                <a:lnTo>
                  <a:pt x="138" y="182"/>
                </a:lnTo>
                <a:lnTo>
                  <a:pt x="140" y="186"/>
                </a:lnTo>
                <a:lnTo>
                  <a:pt x="146" y="190"/>
                </a:lnTo>
                <a:lnTo>
                  <a:pt x="156" y="194"/>
                </a:lnTo>
                <a:lnTo>
                  <a:pt x="166" y="196"/>
                </a:lnTo>
                <a:lnTo>
                  <a:pt x="178" y="196"/>
                </a:lnTo>
                <a:lnTo>
                  <a:pt x="180" y="204"/>
                </a:lnTo>
                <a:lnTo>
                  <a:pt x="182" y="208"/>
                </a:lnTo>
                <a:lnTo>
                  <a:pt x="184" y="212"/>
                </a:lnTo>
                <a:lnTo>
                  <a:pt x="188" y="214"/>
                </a:lnTo>
                <a:lnTo>
                  <a:pt x="196" y="218"/>
                </a:lnTo>
                <a:lnTo>
                  <a:pt x="198" y="222"/>
                </a:lnTo>
                <a:lnTo>
                  <a:pt x="198" y="228"/>
                </a:lnTo>
                <a:lnTo>
                  <a:pt x="196" y="238"/>
                </a:lnTo>
                <a:lnTo>
                  <a:pt x="194" y="244"/>
                </a:lnTo>
                <a:lnTo>
                  <a:pt x="194" y="248"/>
                </a:lnTo>
                <a:lnTo>
                  <a:pt x="198" y="256"/>
                </a:lnTo>
                <a:lnTo>
                  <a:pt x="180" y="266"/>
                </a:lnTo>
                <a:lnTo>
                  <a:pt x="158" y="282"/>
                </a:lnTo>
                <a:lnTo>
                  <a:pt x="148" y="290"/>
                </a:lnTo>
                <a:lnTo>
                  <a:pt x="138" y="298"/>
                </a:lnTo>
                <a:lnTo>
                  <a:pt x="132" y="306"/>
                </a:lnTo>
                <a:lnTo>
                  <a:pt x="130" y="312"/>
                </a:lnTo>
                <a:lnTo>
                  <a:pt x="130" y="326"/>
                </a:lnTo>
                <a:lnTo>
                  <a:pt x="130" y="328"/>
                </a:lnTo>
                <a:lnTo>
                  <a:pt x="130" y="332"/>
                </a:lnTo>
                <a:lnTo>
                  <a:pt x="132" y="340"/>
                </a:lnTo>
                <a:lnTo>
                  <a:pt x="130" y="348"/>
                </a:lnTo>
                <a:lnTo>
                  <a:pt x="126" y="356"/>
                </a:lnTo>
                <a:lnTo>
                  <a:pt x="120" y="362"/>
                </a:lnTo>
                <a:lnTo>
                  <a:pt x="114" y="368"/>
                </a:lnTo>
                <a:lnTo>
                  <a:pt x="106" y="374"/>
                </a:lnTo>
                <a:lnTo>
                  <a:pt x="90" y="378"/>
                </a:lnTo>
                <a:lnTo>
                  <a:pt x="90" y="380"/>
                </a:lnTo>
                <a:lnTo>
                  <a:pt x="86" y="378"/>
                </a:lnTo>
                <a:close/>
              </a:path>
            </a:pathLst>
          </a:custGeom>
          <a:solidFill>
            <a:srgbClr val="92D050"/>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03" name="Freeform 38">
            <a:extLst>
              <a:ext uri="{FF2B5EF4-FFF2-40B4-BE49-F238E27FC236}">
                <a16:creationId xmlns:a16="http://schemas.microsoft.com/office/drawing/2014/main" xmlns="" id="{20A4A719-C32E-4A4E-B5B2-036EF188113E}"/>
              </a:ext>
            </a:extLst>
          </p:cNvPr>
          <p:cNvSpPr>
            <a:spLocks/>
          </p:cNvSpPr>
          <p:nvPr/>
        </p:nvSpPr>
        <p:spPr bwMode="auto">
          <a:xfrm>
            <a:off x="2914529" y="1637078"/>
            <a:ext cx="1384300" cy="1279525"/>
          </a:xfrm>
          <a:custGeom>
            <a:avLst/>
            <a:gdLst>
              <a:gd name="T0" fmla="*/ 2147483647 w 872"/>
              <a:gd name="T1" fmla="*/ 2147483647 h 806"/>
              <a:gd name="T2" fmla="*/ 2147483647 w 872"/>
              <a:gd name="T3" fmla="*/ 2147483647 h 806"/>
              <a:gd name="T4" fmla="*/ 2147483647 w 872"/>
              <a:gd name="T5" fmla="*/ 2147483647 h 806"/>
              <a:gd name="T6" fmla="*/ 2147483647 w 872"/>
              <a:gd name="T7" fmla="*/ 2147483647 h 806"/>
              <a:gd name="T8" fmla="*/ 2147483647 w 872"/>
              <a:gd name="T9" fmla="*/ 2147483647 h 806"/>
              <a:gd name="T10" fmla="*/ 2147483647 w 872"/>
              <a:gd name="T11" fmla="*/ 2147483647 h 806"/>
              <a:gd name="T12" fmla="*/ 2147483647 w 872"/>
              <a:gd name="T13" fmla="*/ 2147483647 h 806"/>
              <a:gd name="T14" fmla="*/ 2147483647 w 872"/>
              <a:gd name="T15" fmla="*/ 2147483647 h 806"/>
              <a:gd name="T16" fmla="*/ 2147483647 w 872"/>
              <a:gd name="T17" fmla="*/ 2147483647 h 806"/>
              <a:gd name="T18" fmla="*/ 2147483647 w 872"/>
              <a:gd name="T19" fmla="*/ 2147483647 h 806"/>
              <a:gd name="T20" fmla="*/ 2147483647 w 872"/>
              <a:gd name="T21" fmla="*/ 2147483647 h 806"/>
              <a:gd name="T22" fmla="*/ 2147483647 w 872"/>
              <a:gd name="T23" fmla="*/ 2147483647 h 806"/>
              <a:gd name="T24" fmla="*/ 2147483647 w 872"/>
              <a:gd name="T25" fmla="*/ 2147483647 h 806"/>
              <a:gd name="T26" fmla="*/ 2147483647 w 872"/>
              <a:gd name="T27" fmla="*/ 2147483647 h 806"/>
              <a:gd name="T28" fmla="*/ 2147483647 w 872"/>
              <a:gd name="T29" fmla="*/ 2147483647 h 806"/>
              <a:gd name="T30" fmla="*/ 2147483647 w 872"/>
              <a:gd name="T31" fmla="*/ 2147483647 h 806"/>
              <a:gd name="T32" fmla="*/ 2147483647 w 872"/>
              <a:gd name="T33" fmla="*/ 2147483647 h 806"/>
              <a:gd name="T34" fmla="*/ 2147483647 w 872"/>
              <a:gd name="T35" fmla="*/ 2147483647 h 806"/>
              <a:gd name="T36" fmla="*/ 2147483647 w 872"/>
              <a:gd name="T37" fmla="*/ 2147483647 h 806"/>
              <a:gd name="T38" fmla="*/ 2147483647 w 872"/>
              <a:gd name="T39" fmla="*/ 2147483647 h 806"/>
              <a:gd name="T40" fmla="*/ 2147483647 w 872"/>
              <a:gd name="T41" fmla="*/ 2147483647 h 806"/>
              <a:gd name="T42" fmla="*/ 2147483647 w 872"/>
              <a:gd name="T43" fmla="*/ 2147483647 h 806"/>
              <a:gd name="T44" fmla="*/ 2147483647 w 872"/>
              <a:gd name="T45" fmla="*/ 2147483647 h 806"/>
              <a:gd name="T46" fmla="*/ 2147483647 w 872"/>
              <a:gd name="T47" fmla="*/ 2147483647 h 806"/>
              <a:gd name="T48" fmla="*/ 2147483647 w 872"/>
              <a:gd name="T49" fmla="*/ 2147483647 h 806"/>
              <a:gd name="T50" fmla="*/ 2147483647 w 872"/>
              <a:gd name="T51" fmla="*/ 2147483647 h 806"/>
              <a:gd name="T52" fmla="*/ 2147483647 w 872"/>
              <a:gd name="T53" fmla="*/ 2147483647 h 806"/>
              <a:gd name="T54" fmla="*/ 2147483647 w 872"/>
              <a:gd name="T55" fmla="*/ 2147483647 h 806"/>
              <a:gd name="T56" fmla="*/ 2147483647 w 872"/>
              <a:gd name="T57" fmla="*/ 2147483647 h 806"/>
              <a:gd name="T58" fmla="*/ 2147483647 w 872"/>
              <a:gd name="T59" fmla="*/ 2147483647 h 806"/>
              <a:gd name="T60" fmla="*/ 2147483647 w 872"/>
              <a:gd name="T61" fmla="*/ 2147483647 h 806"/>
              <a:gd name="T62" fmla="*/ 2147483647 w 872"/>
              <a:gd name="T63" fmla="*/ 2147483647 h 806"/>
              <a:gd name="T64" fmla="*/ 2147483647 w 872"/>
              <a:gd name="T65" fmla="*/ 2147483647 h 806"/>
              <a:gd name="T66" fmla="*/ 2147483647 w 872"/>
              <a:gd name="T67" fmla="*/ 2147483647 h 806"/>
              <a:gd name="T68" fmla="*/ 2147483647 w 872"/>
              <a:gd name="T69" fmla="*/ 2147483647 h 806"/>
              <a:gd name="T70" fmla="*/ 2147483647 w 872"/>
              <a:gd name="T71" fmla="*/ 2147483647 h 806"/>
              <a:gd name="T72" fmla="*/ 2147483647 w 872"/>
              <a:gd name="T73" fmla="*/ 2147483647 h 806"/>
              <a:gd name="T74" fmla="*/ 2147483647 w 872"/>
              <a:gd name="T75" fmla="*/ 2147483647 h 806"/>
              <a:gd name="T76" fmla="*/ 2147483647 w 872"/>
              <a:gd name="T77" fmla="*/ 2147483647 h 806"/>
              <a:gd name="T78" fmla="*/ 2147483647 w 872"/>
              <a:gd name="T79" fmla="*/ 2147483647 h 806"/>
              <a:gd name="T80" fmla="*/ 2147483647 w 872"/>
              <a:gd name="T81" fmla="*/ 2147483647 h 806"/>
              <a:gd name="T82" fmla="*/ 2147483647 w 872"/>
              <a:gd name="T83" fmla="*/ 2147483647 h 806"/>
              <a:gd name="T84" fmla="*/ 2147483647 w 872"/>
              <a:gd name="T85" fmla="*/ 0 h 806"/>
              <a:gd name="T86" fmla="*/ 2147483647 w 872"/>
              <a:gd name="T87" fmla="*/ 2147483647 h 806"/>
              <a:gd name="T88" fmla="*/ 2147483647 w 872"/>
              <a:gd name="T89" fmla="*/ 2147483647 h 806"/>
              <a:gd name="T90" fmla="*/ 2147483647 w 872"/>
              <a:gd name="T91" fmla="*/ 2147483647 h 806"/>
              <a:gd name="T92" fmla="*/ 2147483647 w 872"/>
              <a:gd name="T93" fmla="*/ 2147483647 h 806"/>
              <a:gd name="T94" fmla="*/ 2147483647 w 872"/>
              <a:gd name="T95" fmla="*/ 2147483647 h 806"/>
              <a:gd name="T96" fmla="*/ 2147483647 w 872"/>
              <a:gd name="T97" fmla="*/ 2147483647 h 806"/>
              <a:gd name="T98" fmla="*/ 2147483647 w 872"/>
              <a:gd name="T99" fmla="*/ 2147483647 h 806"/>
              <a:gd name="T100" fmla="*/ 2147483647 w 872"/>
              <a:gd name="T101" fmla="*/ 2147483647 h 806"/>
              <a:gd name="T102" fmla="*/ 2147483647 w 872"/>
              <a:gd name="T103" fmla="*/ 2147483647 h 806"/>
              <a:gd name="T104" fmla="*/ 2147483647 w 872"/>
              <a:gd name="T105" fmla="*/ 2147483647 h 806"/>
              <a:gd name="T106" fmla="*/ 2147483647 w 872"/>
              <a:gd name="T107" fmla="*/ 2147483647 h 806"/>
              <a:gd name="T108" fmla="*/ 2147483647 w 872"/>
              <a:gd name="T109" fmla="*/ 2147483647 h 806"/>
              <a:gd name="T110" fmla="*/ 2147483647 w 872"/>
              <a:gd name="T111" fmla="*/ 2147483647 h 806"/>
              <a:gd name="T112" fmla="*/ 2147483647 w 872"/>
              <a:gd name="T113" fmla="*/ 2147483647 h 806"/>
              <a:gd name="T114" fmla="*/ 2147483647 w 872"/>
              <a:gd name="T115" fmla="*/ 2147483647 h 8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72"/>
              <a:gd name="T175" fmla="*/ 0 h 806"/>
              <a:gd name="T176" fmla="*/ 872 w 872"/>
              <a:gd name="T177" fmla="*/ 806 h 80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72" h="806">
                <a:moveTo>
                  <a:pt x="652" y="562"/>
                </a:moveTo>
                <a:lnTo>
                  <a:pt x="642" y="558"/>
                </a:lnTo>
                <a:lnTo>
                  <a:pt x="632" y="556"/>
                </a:lnTo>
                <a:lnTo>
                  <a:pt x="622" y="552"/>
                </a:lnTo>
                <a:lnTo>
                  <a:pt x="610" y="550"/>
                </a:lnTo>
                <a:lnTo>
                  <a:pt x="600" y="552"/>
                </a:lnTo>
                <a:lnTo>
                  <a:pt x="592" y="554"/>
                </a:lnTo>
                <a:lnTo>
                  <a:pt x="574" y="562"/>
                </a:lnTo>
                <a:lnTo>
                  <a:pt x="556" y="572"/>
                </a:lnTo>
                <a:lnTo>
                  <a:pt x="540" y="582"/>
                </a:lnTo>
                <a:lnTo>
                  <a:pt x="538" y="586"/>
                </a:lnTo>
                <a:lnTo>
                  <a:pt x="534" y="590"/>
                </a:lnTo>
                <a:lnTo>
                  <a:pt x="530" y="594"/>
                </a:lnTo>
                <a:lnTo>
                  <a:pt x="526" y="596"/>
                </a:lnTo>
                <a:lnTo>
                  <a:pt x="522" y="596"/>
                </a:lnTo>
                <a:lnTo>
                  <a:pt x="520" y="594"/>
                </a:lnTo>
                <a:lnTo>
                  <a:pt x="516" y="592"/>
                </a:lnTo>
                <a:lnTo>
                  <a:pt x="512" y="590"/>
                </a:lnTo>
                <a:lnTo>
                  <a:pt x="506" y="592"/>
                </a:lnTo>
                <a:lnTo>
                  <a:pt x="502" y="594"/>
                </a:lnTo>
                <a:lnTo>
                  <a:pt x="494" y="604"/>
                </a:lnTo>
                <a:lnTo>
                  <a:pt x="488" y="616"/>
                </a:lnTo>
                <a:lnTo>
                  <a:pt x="484" y="620"/>
                </a:lnTo>
                <a:lnTo>
                  <a:pt x="480" y="622"/>
                </a:lnTo>
                <a:lnTo>
                  <a:pt x="470" y="622"/>
                </a:lnTo>
                <a:lnTo>
                  <a:pt x="464" y="624"/>
                </a:lnTo>
                <a:lnTo>
                  <a:pt x="462" y="626"/>
                </a:lnTo>
                <a:lnTo>
                  <a:pt x="462" y="628"/>
                </a:lnTo>
                <a:lnTo>
                  <a:pt x="462" y="634"/>
                </a:lnTo>
                <a:lnTo>
                  <a:pt x="460" y="640"/>
                </a:lnTo>
                <a:lnTo>
                  <a:pt x="456" y="644"/>
                </a:lnTo>
                <a:lnTo>
                  <a:pt x="450" y="646"/>
                </a:lnTo>
                <a:lnTo>
                  <a:pt x="444" y="644"/>
                </a:lnTo>
                <a:lnTo>
                  <a:pt x="440" y="640"/>
                </a:lnTo>
                <a:lnTo>
                  <a:pt x="434" y="636"/>
                </a:lnTo>
                <a:lnTo>
                  <a:pt x="428" y="634"/>
                </a:lnTo>
                <a:lnTo>
                  <a:pt x="422" y="636"/>
                </a:lnTo>
                <a:lnTo>
                  <a:pt x="416" y="640"/>
                </a:lnTo>
                <a:lnTo>
                  <a:pt x="410" y="646"/>
                </a:lnTo>
                <a:lnTo>
                  <a:pt x="408" y="650"/>
                </a:lnTo>
                <a:lnTo>
                  <a:pt x="410" y="656"/>
                </a:lnTo>
                <a:lnTo>
                  <a:pt x="414" y="660"/>
                </a:lnTo>
                <a:lnTo>
                  <a:pt x="390" y="706"/>
                </a:lnTo>
                <a:lnTo>
                  <a:pt x="378" y="710"/>
                </a:lnTo>
                <a:lnTo>
                  <a:pt x="368" y="712"/>
                </a:lnTo>
                <a:lnTo>
                  <a:pt x="360" y="714"/>
                </a:lnTo>
                <a:lnTo>
                  <a:pt x="356" y="718"/>
                </a:lnTo>
                <a:lnTo>
                  <a:pt x="356" y="722"/>
                </a:lnTo>
                <a:lnTo>
                  <a:pt x="356" y="736"/>
                </a:lnTo>
                <a:lnTo>
                  <a:pt x="356" y="742"/>
                </a:lnTo>
                <a:lnTo>
                  <a:pt x="354" y="746"/>
                </a:lnTo>
                <a:lnTo>
                  <a:pt x="348" y="752"/>
                </a:lnTo>
                <a:lnTo>
                  <a:pt x="344" y="758"/>
                </a:lnTo>
                <a:lnTo>
                  <a:pt x="340" y="766"/>
                </a:lnTo>
                <a:lnTo>
                  <a:pt x="340" y="774"/>
                </a:lnTo>
                <a:lnTo>
                  <a:pt x="342" y="780"/>
                </a:lnTo>
                <a:lnTo>
                  <a:pt x="344" y="786"/>
                </a:lnTo>
                <a:lnTo>
                  <a:pt x="342" y="794"/>
                </a:lnTo>
                <a:lnTo>
                  <a:pt x="332" y="796"/>
                </a:lnTo>
                <a:lnTo>
                  <a:pt x="326" y="800"/>
                </a:lnTo>
                <a:lnTo>
                  <a:pt x="318" y="804"/>
                </a:lnTo>
                <a:lnTo>
                  <a:pt x="310" y="806"/>
                </a:lnTo>
                <a:lnTo>
                  <a:pt x="308" y="806"/>
                </a:lnTo>
                <a:lnTo>
                  <a:pt x="306" y="804"/>
                </a:lnTo>
                <a:lnTo>
                  <a:pt x="302" y="798"/>
                </a:lnTo>
                <a:lnTo>
                  <a:pt x="300" y="782"/>
                </a:lnTo>
                <a:lnTo>
                  <a:pt x="290" y="782"/>
                </a:lnTo>
                <a:lnTo>
                  <a:pt x="284" y="784"/>
                </a:lnTo>
                <a:lnTo>
                  <a:pt x="278" y="784"/>
                </a:lnTo>
                <a:lnTo>
                  <a:pt x="274" y="790"/>
                </a:lnTo>
                <a:lnTo>
                  <a:pt x="270" y="796"/>
                </a:lnTo>
                <a:lnTo>
                  <a:pt x="266" y="802"/>
                </a:lnTo>
                <a:lnTo>
                  <a:pt x="260" y="804"/>
                </a:lnTo>
                <a:lnTo>
                  <a:pt x="254" y="804"/>
                </a:lnTo>
                <a:lnTo>
                  <a:pt x="246" y="804"/>
                </a:lnTo>
                <a:lnTo>
                  <a:pt x="240" y="800"/>
                </a:lnTo>
                <a:lnTo>
                  <a:pt x="236" y="796"/>
                </a:lnTo>
                <a:lnTo>
                  <a:pt x="230" y="794"/>
                </a:lnTo>
                <a:lnTo>
                  <a:pt x="220" y="796"/>
                </a:lnTo>
                <a:lnTo>
                  <a:pt x="210" y="802"/>
                </a:lnTo>
                <a:lnTo>
                  <a:pt x="206" y="796"/>
                </a:lnTo>
                <a:lnTo>
                  <a:pt x="204" y="790"/>
                </a:lnTo>
                <a:lnTo>
                  <a:pt x="198" y="778"/>
                </a:lnTo>
                <a:lnTo>
                  <a:pt x="196" y="772"/>
                </a:lnTo>
                <a:lnTo>
                  <a:pt x="192" y="766"/>
                </a:lnTo>
                <a:lnTo>
                  <a:pt x="188" y="760"/>
                </a:lnTo>
                <a:lnTo>
                  <a:pt x="180" y="756"/>
                </a:lnTo>
                <a:lnTo>
                  <a:pt x="186" y="752"/>
                </a:lnTo>
                <a:lnTo>
                  <a:pt x="190" y="750"/>
                </a:lnTo>
                <a:lnTo>
                  <a:pt x="190" y="744"/>
                </a:lnTo>
                <a:lnTo>
                  <a:pt x="174" y="710"/>
                </a:lnTo>
                <a:lnTo>
                  <a:pt x="164" y="686"/>
                </a:lnTo>
                <a:lnTo>
                  <a:pt x="158" y="678"/>
                </a:lnTo>
                <a:lnTo>
                  <a:pt x="156" y="674"/>
                </a:lnTo>
                <a:lnTo>
                  <a:pt x="152" y="676"/>
                </a:lnTo>
                <a:lnTo>
                  <a:pt x="148" y="678"/>
                </a:lnTo>
                <a:lnTo>
                  <a:pt x="142" y="686"/>
                </a:lnTo>
                <a:lnTo>
                  <a:pt x="134" y="694"/>
                </a:lnTo>
                <a:lnTo>
                  <a:pt x="128" y="698"/>
                </a:lnTo>
                <a:lnTo>
                  <a:pt x="122" y="698"/>
                </a:lnTo>
                <a:lnTo>
                  <a:pt x="116" y="696"/>
                </a:lnTo>
                <a:lnTo>
                  <a:pt x="112" y="694"/>
                </a:lnTo>
                <a:lnTo>
                  <a:pt x="106" y="690"/>
                </a:lnTo>
                <a:lnTo>
                  <a:pt x="100" y="688"/>
                </a:lnTo>
                <a:lnTo>
                  <a:pt x="96" y="690"/>
                </a:lnTo>
                <a:lnTo>
                  <a:pt x="92" y="694"/>
                </a:lnTo>
                <a:lnTo>
                  <a:pt x="88" y="698"/>
                </a:lnTo>
                <a:lnTo>
                  <a:pt x="82" y="700"/>
                </a:lnTo>
                <a:lnTo>
                  <a:pt x="76" y="700"/>
                </a:lnTo>
                <a:lnTo>
                  <a:pt x="72" y="696"/>
                </a:lnTo>
                <a:lnTo>
                  <a:pt x="64" y="686"/>
                </a:lnTo>
                <a:lnTo>
                  <a:pt x="56" y="690"/>
                </a:lnTo>
                <a:lnTo>
                  <a:pt x="52" y="692"/>
                </a:lnTo>
                <a:lnTo>
                  <a:pt x="48" y="692"/>
                </a:lnTo>
                <a:lnTo>
                  <a:pt x="44" y="692"/>
                </a:lnTo>
                <a:lnTo>
                  <a:pt x="40" y="688"/>
                </a:lnTo>
                <a:lnTo>
                  <a:pt x="38" y="682"/>
                </a:lnTo>
                <a:lnTo>
                  <a:pt x="36" y="680"/>
                </a:lnTo>
                <a:lnTo>
                  <a:pt x="36" y="678"/>
                </a:lnTo>
                <a:lnTo>
                  <a:pt x="38" y="674"/>
                </a:lnTo>
                <a:lnTo>
                  <a:pt x="38" y="672"/>
                </a:lnTo>
                <a:lnTo>
                  <a:pt x="38" y="670"/>
                </a:lnTo>
                <a:lnTo>
                  <a:pt x="40" y="664"/>
                </a:lnTo>
                <a:lnTo>
                  <a:pt x="42" y="656"/>
                </a:lnTo>
                <a:lnTo>
                  <a:pt x="44" y="650"/>
                </a:lnTo>
                <a:lnTo>
                  <a:pt x="42" y="642"/>
                </a:lnTo>
                <a:lnTo>
                  <a:pt x="38" y="636"/>
                </a:lnTo>
                <a:lnTo>
                  <a:pt x="28" y="624"/>
                </a:lnTo>
                <a:lnTo>
                  <a:pt x="16" y="614"/>
                </a:lnTo>
                <a:lnTo>
                  <a:pt x="14" y="608"/>
                </a:lnTo>
                <a:lnTo>
                  <a:pt x="12" y="602"/>
                </a:lnTo>
                <a:lnTo>
                  <a:pt x="16" y="592"/>
                </a:lnTo>
                <a:lnTo>
                  <a:pt x="18" y="586"/>
                </a:lnTo>
                <a:lnTo>
                  <a:pt x="18" y="580"/>
                </a:lnTo>
                <a:lnTo>
                  <a:pt x="16" y="576"/>
                </a:lnTo>
                <a:lnTo>
                  <a:pt x="14" y="572"/>
                </a:lnTo>
                <a:lnTo>
                  <a:pt x="10" y="568"/>
                </a:lnTo>
                <a:lnTo>
                  <a:pt x="8" y="562"/>
                </a:lnTo>
                <a:lnTo>
                  <a:pt x="0" y="542"/>
                </a:lnTo>
                <a:lnTo>
                  <a:pt x="18" y="540"/>
                </a:lnTo>
                <a:lnTo>
                  <a:pt x="26" y="536"/>
                </a:lnTo>
                <a:lnTo>
                  <a:pt x="30" y="532"/>
                </a:lnTo>
                <a:lnTo>
                  <a:pt x="32" y="528"/>
                </a:lnTo>
                <a:lnTo>
                  <a:pt x="34" y="518"/>
                </a:lnTo>
                <a:lnTo>
                  <a:pt x="36" y="506"/>
                </a:lnTo>
                <a:lnTo>
                  <a:pt x="40" y="502"/>
                </a:lnTo>
                <a:lnTo>
                  <a:pt x="42" y="498"/>
                </a:lnTo>
                <a:lnTo>
                  <a:pt x="48" y="496"/>
                </a:lnTo>
                <a:lnTo>
                  <a:pt x="54" y="494"/>
                </a:lnTo>
                <a:lnTo>
                  <a:pt x="58" y="496"/>
                </a:lnTo>
                <a:lnTo>
                  <a:pt x="62" y="498"/>
                </a:lnTo>
                <a:lnTo>
                  <a:pt x="70" y="506"/>
                </a:lnTo>
                <a:lnTo>
                  <a:pt x="76" y="514"/>
                </a:lnTo>
                <a:lnTo>
                  <a:pt x="82" y="520"/>
                </a:lnTo>
                <a:lnTo>
                  <a:pt x="90" y="512"/>
                </a:lnTo>
                <a:lnTo>
                  <a:pt x="94" y="510"/>
                </a:lnTo>
                <a:lnTo>
                  <a:pt x="100" y="508"/>
                </a:lnTo>
                <a:lnTo>
                  <a:pt x="108" y="510"/>
                </a:lnTo>
                <a:lnTo>
                  <a:pt x="116" y="512"/>
                </a:lnTo>
                <a:lnTo>
                  <a:pt x="122" y="514"/>
                </a:lnTo>
                <a:lnTo>
                  <a:pt x="132" y="514"/>
                </a:lnTo>
                <a:lnTo>
                  <a:pt x="142" y="514"/>
                </a:lnTo>
                <a:lnTo>
                  <a:pt x="150" y="514"/>
                </a:lnTo>
                <a:lnTo>
                  <a:pt x="154" y="512"/>
                </a:lnTo>
                <a:lnTo>
                  <a:pt x="156" y="510"/>
                </a:lnTo>
                <a:lnTo>
                  <a:pt x="158" y="506"/>
                </a:lnTo>
                <a:lnTo>
                  <a:pt x="160" y="500"/>
                </a:lnTo>
                <a:lnTo>
                  <a:pt x="168" y="508"/>
                </a:lnTo>
                <a:lnTo>
                  <a:pt x="358" y="518"/>
                </a:lnTo>
                <a:lnTo>
                  <a:pt x="370" y="474"/>
                </a:lnTo>
                <a:lnTo>
                  <a:pt x="356" y="460"/>
                </a:lnTo>
                <a:lnTo>
                  <a:pt x="362" y="0"/>
                </a:lnTo>
                <a:lnTo>
                  <a:pt x="450" y="0"/>
                </a:lnTo>
                <a:lnTo>
                  <a:pt x="446" y="0"/>
                </a:lnTo>
                <a:lnTo>
                  <a:pt x="700" y="214"/>
                </a:lnTo>
                <a:lnTo>
                  <a:pt x="702" y="218"/>
                </a:lnTo>
                <a:lnTo>
                  <a:pt x="704" y="220"/>
                </a:lnTo>
                <a:lnTo>
                  <a:pt x="710" y="222"/>
                </a:lnTo>
                <a:lnTo>
                  <a:pt x="716" y="224"/>
                </a:lnTo>
                <a:lnTo>
                  <a:pt x="720" y="228"/>
                </a:lnTo>
                <a:lnTo>
                  <a:pt x="722" y="230"/>
                </a:lnTo>
                <a:lnTo>
                  <a:pt x="724" y="238"/>
                </a:lnTo>
                <a:lnTo>
                  <a:pt x="724" y="244"/>
                </a:lnTo>
                <a:lnTo>
                  <a:pt x="722" y="250"/>
                </a:lnTo>
                <a:lnTo>
                  <a:pt x="724" y="252"/>
                </a:lnTo>
                <a:lnTo>
                  <a:pt x="726" y="254"/>
                </a:lnTo>
                <a:lnTo>
                  <a:pt x="734" y="258"/>
                </a:lnTo>
                <a:lnTo>
                  <a:pt x="742" y="258"/>
                </a:lnTo>
                <a:lnTo>
                  <a:pt x="744" y="266"/>
                </a:lnTo>
                <a:lnTo>
                  <a:pt x="748" y="270"/>
                </a:lnTo>
                <a:lnTo>
                  <a:pt x="752" y="276"/>
                </a:lnTo>
                <a:lnTo>
                  <a:pt x="758" y="280"/>
                </a:lnTo>
                <a:lnTo>
                  <a:pt x="770" y="284"/>
                </a:lnTo>
                <a:lnTo>
                  <a:pt x="784" y="288"/>
                </a:lnTo>
                <a:lnTo>
                  <a:pt x="798" y="294"/>
                </a:lnTo>
                <a:lnTo>
                  <a:pt x="810" y="300"/>
                </a:lnTo>
                <a:lnTo>
                  <a:pt x="816" y="304"/>
                </a:lnTo>
                <a:lnTo>
                  <a:pt x="820" y="310"/>
                </a:lnTo>
                <a:lnTo>
                  <a:pt x="822" y="318"/>
                </a:lnTo>
                <a:lnTo>
                  <a:pt x="822" y="326"/>
                </a:lnTo>
                <a:lnTo>
                  <a:pt x="822" y="330"/>
                </a:lnTo>
                <a:lnTo>
                  <a:pt x="820" y="332"/>
                </a:lnTo>
                <a:lnTo>
                  <a:pt x="816" y="334"/>
                </a:lnTo>
                <a:lnTo>
                  <a:pt x="816" y="338"/>
                </a:lnTo>
                <a:lnTo>
                  <a:pt x="816" y="342"/>
                </a:lnTo>
                <a:lnTo>
                  <a:pt x="818" y="344"/>
                </a:lnTo>
                <a:lnTo>
                  <a:pt x="824" y="350"/>
                </a:lnTo>
                <a:lnTo>
                  <a:pt x="872" y="342"/>
                </a:lnTo>
                <a:lnTo>
                  <a:pt x="870" y="352"/>
                </a:lnTo>
                <a:lnTo>
                  <a:pt x="868" y="362"/>
                </a:lnTo>
                <a:lnTo>
                  <a:pt x="868" y="382"/>
                </a:lnTo>
                <a:lnTo>
                  <a:pt x="870" y="402"/>
                </a:lnTo>
                <a:lnTo>
                  <a:pt x="872" y="426"/>
                </a:lnTo>
                <a:lnTo>
                  <a:pt x="872" y="448"/>
                </a:lnTo>
                <a:lnTo>
                  <a:pt x="870" y="468"/>
                </a:lnTo>
                <a:lnTo>
                  <a:pt x="866" y="486"/>
                </a:lnTo>
                <a:lnTo>
                  <a:pt x="860" y="500"/>
                </a:lnTo>
                <a:lnTo>
                  <a:pt x="852" y="514"/>
                </a:lnTo>
                <a:lnTo>
                  <a:pt x="842" y="524"/>
                </a:lnTo>
                <a:lnTo>
                  <a:pt x="828" y="534"/>
                </a:lnTo>
                <a:lnTo>
                  <a:pt x="812" y="542"/>
                </a:lnTo>
                <a:lnTo>
                  <a:pt x="768" y="542"/>
                </a:lnTo>
                <a:lnTo>
                  <a:pt x="768" y="544"/>
                </a:lnTo>
                <a:lnTo>
                  <a:pt x="712" y="544"/>
                </a:lnTo>
                <a:lnTo>
                  <a:pt x="700" y="556"/>
                </a:lnTo>
                <a:lnTo>
                  <a:pt x="694" y="562"/>
                </a:lnTo>
                <a:lnTo>
                  <a:pt x="686" y="564"/>
                </a:lnTo>
                <a:lnTo>
                  <a:pt x="676" y="564"/>
                </a:lnTo>
                <a:lnTo>
                  <a:pt x="666" y="560"/>
                </a:lnTo>
                <a:lnTo>
                  <a:pt x="658" y="560"/>
                </a:lnTo>
                <a:lnTo>
                  <a:pt x="656" y="560"/>
                </a:lnTo>
                <a:lnTo>
                  <a:pt x="654" y="562"/>
                </a:lnTo>
                <a:lnTo>
                  <a:pt x="652" y="562"/>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04" name="Freeform 39">
            <a:extLst>
              <a:ext uri="{FF2B5EF4-FFF2-40B4-BE49-F238E27FC236}">
                <a16:creationId xmlns:a16="http://schemas.microsoft.com/office/drawing/2014/main" xmlns="" id="{24EC1199-C158-5B4E-AF6F-F7B20EB06CCE}"/>
              </a:ext>
            </a:extLst>
          </p:cNvPr>
          <p:cNvSpPr>
            <a:spLocks/>
          </p:cNvSpPr>
          <p:nvPr/>
        </p:nvSpPr>
        <p:spPr bwMode="auto">
          <a:xfrm>
            <a:off x="5048130" y="1818052"/>
            <a:ext cx="887413" cy="1377950"/>
          </a:xfrm>
          <a:custGeom>
            <a:avLst/>
            <a:gdLst>
              <a:gd name="T0" fmla="*/ 2147483647 w 559"/>
              <a:gd name="T1" fmla="*/ 2147483647 h 868"/>
              <a:gd name="T2" fmla="*/ 2147483647 w 559"/>
              <a:gd name="T3" fmla="*/ 2147483647 h 868"/>
              <a:gd name="T4" fmla="*/ 2147483647 w 559"/>
              <a:gd name="T5" fmla="*/ 2147483647 h 868"/>
              <a:gd name="T6" fmla="*/ 2147483647 w 559"/>
              <a:gd name="T7" fmla="*/ 2147483647 h 868"/>
              <a:gd name="T8" fmla="*/ 2147483647 w 559"/>
              <a:gd name="T9" fmla="*/ 2147483647 h 868"/>
              <a:gd name="T10" fmla="*/ 0 w 559"/>
              <a:gd name="T11" fmla="*/ 2147483647 h 868"/>
              <a:gd name="T12" fmla="*/ 2147483647 w 559"/>
              <a:gd name="T13" fmla="*/ 2147483647 h 868"/>
              <a:gd name="T14" fmla="*/ 2147483647 w 559"/>
              <a:gd name="T15" fmla="*/ 2147483647 h 868"/>
              <a:gd name="T16" fmla="*/ 2147483647 w 559"/>
              <a:gd name="T17" fmla="*/ 2147483647 h 868"/>
              <a:gd name="T18" fmla="*/ 2147483647 w 559"/>
              <a:gd name="T19" fmla="*/ 2147483647 h 868"/>
              <a:gd name="T20" fmla="*/ 2147483647 w 559"/>
              <a:gd name="T21" fmla="*/ 2147483647 h 868"/>
              <a:gd name="T22" fmla="*/ 2147483647 w 559"/>
              <a:gd name="T23" fmla="*/ 2147483647 h 868"/>
              <a:gd name="T24" fmla="*/ 2147483647 w 559"/>
              <a:gd name="T25" fmla="*/ 2147483647 h 868"/>
              <a:gd name="T26" fmla="*/ 2147483647 w 559"/>
              <a:gd name="T27" fmla="*/ 2147483647 h 868"/>
              <a:gd name="T28" fmla="*/ 2147483647 w 559"/>
              <a:gd name="T29" fmla="*/ 2147483647 h 868"/>
              <a:gd name="T30" fmla="*/ 2147483647 w 559"/>
              <a:gd name="T31" fmla="*/ 2147483647 h 868"/>
              <a:gd name="T32" fmla="*/ 2147483647 w 559"/>
              <a:gd name="T33" fmla="*/ 2147483647 h 868"/>
              <a:gd name="T34" fmla="*/ 2147483647 w 559"/>
              <a:gd name="T35" fmla="*/ 2147483647 h 868"/>
              <a:gd name="T36" fmla="*/ 2147483647 w 559"/>
              <a:gd name="T37" fmla="*/ 2147483647 h 868"/>
              <a:gd name="T38" fmla="*/ 2147483647 w 559"/>
              <a:gd name="T39" fmla="*/ 2147483647 h 868"/>
              <a:gd name="T40" fmla="*/ 2147483647 w 559"/>
              <a:gd name="T41" fmla="*/ 2147483647 h 868"/>
              <a:gd name="T42" fmla="*/ 2147483647 w 559"/>
              <a:gd name="T43" fmla="*/ 2147483647 h 868"/>
              <a:gd name="T44" fmla="*/ 2147483647 w 559"/>
              <a:gd name="T45" fmla="*/ 2147483647 h 868"/>
              <a:gd name="T46" fmla="*/ 2147483647 w 559"/>
              <a:gd name="T47" fmla="*/ 2147483647 h 868"/>
              <a:gd name="T48" fmla="*/ 2147483647 w 559"/>
              <a:gd name="T49" fmla="*/ 2147483647 h 868"/>
              <a:gd name="T50" fmla="*/ 2147483647 w 559"/>
              <a:gd name="T51" fmla="*/ 2147483647 h 868"/>
              <a:gd name="T52" fmla="*/ 2147483647 w 559"/>
              <a:gd name="T53" fmla="*/ 2147483647 h 868"/>
              <a:gd name="T54" fmla="*/ 2147483647 w 559"/>
              <a:gd name="T55" fmla="*/ 2147483647 h 868"/>
              <a:gd name="T56" fmla="*/ 2147483647 w 559"/>
              <a:gd name="T57" fmla="*/ 2147483647 h 868"/>
              <a:gd name="T58" fmla="*/ 2147483647 w 559"/>
              <a:gd name="T59" fmla="*/ 2147483647 h 868"/>
              <a:gd name="T60" fmla="*/ 2147483647 w 559"/>
              <a:gd name="T61" fmla="*/ 2147483647 h 868"/>
              <a:gd name="T62" fmla="*/ 2147483647 w 559"/>
              <a:gd name="T63" fmla="*/ 2147483647 h 868"/>
              <a:gd name="T64" fmla="*/ 2147483647 w 559"/>
              <a:gd name="T65" fmla="*/ 2147483647 h 868"/>
              <a:gd name="T66" fmla="*/ 2147483647 w 559"/>
              <a:gd name="T67" fmla="*/ 2147483647 h 868"/>
              <a:gd name="T68" fmla="*/ 2147483647 w 559"/>
              <a:gd name="T69" fmla="*/ 2147483647 h 868"/>
              <a:gd name="T70" fmla="*/ 2147483647 w 559"/>
              <a:gd name="T71" fmla="*/ 2147483647 h 868"/>
              <a:gd name="T72" fmla="*/ 2147483647 w 559"/>
              <a:gd name="T73" fmla="*/ 2147483647 h 868"/>
              <a:gd name="T74" fmla="*/ 2147483647 w 559"/>
              <a:gd name="T75" fmla="*/ 2147483647 h 868"/>
              <a:gd name="T76" fmla="*/ 2147483647 w 559"/>
              <a:gd name="T77" fmla="*/ 2147483647 h 868"/>
              <a:gd name="T78" fmla="*/ 2147483647 w 559"/>
              <a:gd name="T79" fmla="*/ 2147483647 h 868"/>
              <a:gd name="T80" fmla="*/ 2147483647 w 559"/>
              <a:gd name="T81" fmla="*/ 2147483647 h 868"/>
              <a:gd name="T82" fmla="*/ 2147483647 w 559"/>
              <a:gd name="T83" fmla="*/ 2147483647 h 868"/>
              <a:gd name="T84" fmla="*/ 2147483647 w 559"/>
              <a:gd name="T85" fmla="*/ 2147483647 h 868"/>
              <a:gd name="T86" fmla="*/ 2147483647 w 559"/>
              <a:gd name="T87" fmla="*/ 2147483647 h 868"/>
              <a:gd name="T88" fmla="*/ 2147483647 w 559"/>
              <a:gd name="T89" fmla="*/ 2147483647 h 868"/>
              <a:gd name="T90" fmla="*/ 2147483647 w 559"/>
              <a:gd name="T91" fmla="*/ 2147483647 h 868"/>
              <a:gd name="T92" fmla="*/ 2147483647 w 559"/>
              <a:gd name="T93" fmla="*/ 0 h 86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59"/>
              <a:gd name="T142" fmla="*/ 0 h 868"/>
              <a:gd name="T143" fmla="*/ 559 w 559"/>
              <a:gd name="T144" fmla="*/ 868 h 86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59" h="868">
                <a:moveTo>
                  <a:pt x="142" y="0"/>
                </a:moveTo>
                <a:lnTo>
                  <a:pt x="92" y="28"/>
                </a:lnTo>
                <a:lnTo>
                  <a:pt x="92" y="114"/>
                </a:lnTo>
                <a:lnTo>
                  <a:pt x="100" y="124"/>
                </a:lnTo>
                <a:lnTo>
                  <a:pt x="112" y="140"/>
                </a:lnTo>
                <a:lnTo>
                  <a:pt x="122" y="158"/>
                </a:lnTo>
                <a:lnTo>
                  <a:pt x="126" y="170"/>
                </a:lnTo>
                <a:lnTo>
                  <a:pt x="126" y="174"/>
                </a:lnTo>
                <a:lnTo>
                  <a:pt x="122" y="178"/>
                </a:lnTo>
                <a:lnTo>
                  <a:pt x="116" y="184"/>
                </a:lnTo>
                <a:lnTo>
                  <a:pt x="116" y="258"/>
                </a:lnTo>
                <a:lnTo>
                  <a:pt x="104" y="352"/>
                </a:lnTo>
                <a:lnTo>
                  <a:pt x="82" y="378"/>
                </a:lnTo>
                <a:lnTo>
                  <a:pt x="60" y="408"/>
                </a:lnTo>
                <a:lnTo>
                  <a:pt x="14" y="470"/>
                </a:lnTo>
                <a:lnTo>
                  <a:pt x="4" y="482"/>
                </a:lnTo>
                <a:lnTo>
                  <a:pt x="2" y="488"/>
                </a:lnTo>
                <a:lnTo>
                  <a:pt x="0" y="494"/>
                </a:lnTo>
                <a:lnTo>
                  <a:pt x="0" y="506"/>
                </a:lnTo>
                <a:lnTo>
                  <a:pt x="4" y="516"/>
                </a:lnTo>
                <a:lnTo>
                  <a:pt x="8" y="524"/>
                </a:lnTo>
                <a:lnTo>
                  <a:pt x="12" y="532"/>
                </a:lnTo>
                <a:lnTo>
                  <a:pt x="24" y="546"/>
                </a:lnTo>
                <a:lnTo>
                  <a:pt x="36" y="560"/>
                </a:lnTo>
                <a:lnTo>
                  <a:pt x="46" y="570"/>
                </a:lnTo>
                <a:lnTo>
                  <a:pt x="56" y="580"/>
                </a:lnTo>
                <a:lnTo>
                  <a:pt x="72" y="604"/>
                </a:lnTo>
                <a:lnTo>
                  <a:pt x="72" y="642"/>
                </a:lnTo>
                <a:lnTo>
                  <a:pt x="80" y="662"/>
                </a:lnTo>
                <a:lnTo>
                  <a:pt x="86" y="682"/>
                </a:lnTo>
                <a:lnTo>
                  <a:pt x="92" y="700"/>
                </a:lnTo>
                <a:lnTo>
                  <a:pt x="98" y="720"/>
                </a:lnTo>
                <a:lnTo>
                  <a:pt x="76" y="720"/>
                </a:lnTo>
                <a:lnTo>
                  <a:pt x="52" y="722"/>
                </a:lnTo>
                <a:lnTo>
                  <a:pt x="42" y="724"/>
                </a:lnTo>
                <a:lnTo>
                  <a:pt x="34" y="728"/>
                </a:lnTo>
                <a:lnTo>
                  <a:pt x="30" y="734"/>
                </a:lnTo>
                <a:lnTo>
                  <a:pt x="28" y="744"/>
                </a:lnTo>
                <a:lnTo>
                  <a:pt x="28" y="754"/>
                </a:lnTo>
                <a:lnTo>
                  <a:pt x="32" y="762"/>
                </a:lnTo>
                <a:lnTo>
                  <a:pt x="36" y="768"/>
                </a:lnTo>
                <a:lnTo>
                  <a:pt x="42" y="774"/>
                </a:lnTo>
                <a:lnTo>
                  <a:pt x="54" y="784"/>
                </a:lnTo>
                <a:lnTo>
                  <a:pt x="66" y="792"/>
                </a:lnTo>
                <a:lnTo>
                  <a:pt x="80" y="808"/>
                </a:lnTo>
                <a:lnTo>
                  <a:pt x="92" y="826"/>
                </a:lnTo>
                <a:lnTo>
                  <a:pt x="102" y="846"/>
                </a:lnTo>
                <a:lnTo>
                  <a:pt x="110" y="868"/>
                </a:lnTo>
                <a:lnTo>
                  <a:pt x="124" y="864"/>
                </a:lnTo>
                <a:lnTo>
                  <a:pt x="138" y="862"/>
                </a:lnTo>
                <a:lnTo>
                  <a:pt x="150" y="858"/>
                </a:lnTo>
                <a:lnTo>
                  <a:pt x="156" y="854"/>
                </a:lnTo>
                <a:lnTo>
                  <a:pt x="162" y="850"/>
                </a:lnTo>
                <a:lnTo>
                  <a:pt x="168" y="858"/>
                </a:lnTo>
                <a:lnTo>
                  <a:pt x="172" y="862"/>
                </a:lnTo>
                <a:lnTo>
                  <a:pt x="176" y="862"/>
                </a:lnTo>
                <a:lnTo>
                  <a:pt x="182" y="862"/>
                </a:lnTo>
                <a:lnTo>
                  <a:pt x="189" y="858"/>
                </a:lnTo>
                <a:lnTo>
                  <a:pt x="193" y="854"/>
                </a:lnTo>
                <a:lnTo>
                  <a:pt x="199" y="850"/>
                </a:lnTo>
                <a:lnTo>
                  <a:pt x="221" y="846"/>
                </a:lnTo>
                <a:lnTo>
                  <a:pt x="241" y="844"/>
                </a:lnTo>
                <a:lnTo>
                  <a:pt x="263" y="842"/>
                </a:lnTo>
                <a:lnTo>
                  <a:pt x="271" y="838"/>
                </a:lnTo>
                <a:lnTo>
                  <a:pt x="281" y="834"/>
                </a:lnTo>
                <a:lnTo>
                  <a:pt x="291" y="826"/>
                </a:lnTo>
                <a:lnTo>
                  <a:pt x="297" y="818"/>
                </a:lnTo>
                <a:lnTo>
                  <a:pt x="303" y="808"/>
                </a:lnTo>
                <a:lnTo>
                  <a:pt x="309" y="798"/>
                </a:lnTo>
                <a:lnTo>
                  <a:pt x="303" y="794"/>
                </a:lnTo>
                <a:lnTo>
                  <a:pt x="301" y="788"/>
                </a:lnTo>
                <a:lnTo>
                  <a:pt x="321" y="788"/>
                </a:lnTo>
                <a:lnTo>
                  <a:pt x="339" y="784"/>
                </a:lnTo>
                <a:lnTo>
                  <a:pt x="355" y="780"/>
                </a:lnTo>
                <a:lnTo>
                  <a:pt x="369" y="774"/>
                </a:lnTo>
                <a:lnTo>
                  <a:pt x="381" y="768"/>
                </a:lnTo>
                <a:lnTo>
                  <a:pt x="393" y="758"/>
                </a:lnTo>
                <a:lnTo>
                  <a:pt x="417" y="736"/>
                </a:lnTo>
                <a:lnTo>
                  <a:pt x="427" y="728"/>
                </a:lnTo>
                <a:lnTo>
                  <a:pt x="437" y="720"/>
                </a:lnTo>
                <a:lnTo>
                  <a:pt x="443" y="716"/>
                </a:lnTo>
                <a:lnTo>
                  <a:pt x="445" y="710"/>
                </a:lnTo>
                <a:lnTo>
                  <a:pt x="447" y="702"/>
                </a:lnTo>
                <a:lnTo>
                  <a:pt x="447" y="694"/>
                </a:lnTo>
                <a:lnTo>
                  <a:pt x="457" y="692"/>
                </a:lnTo>
                <a:lnTo>
                  <a:pt x="465" y="686"/>
                </a:lnTo>
                <a:lnTo>
                  <a:pt x="473" y="680"/>
                </a:lnTo>
                <a:lnTo>
                  <a:pt x="477" y="680"/>
                </a:lnTo>
                <a:lnTo>
                  <a:pt x="483" y="678"/>
                </a:lnTo>
                <a:lnTo>
                  <a:pt x="491" y="680"/>
                </a:lnTo>
                <a:lnTo>
                  <a:pt x="499" y="682"/>
                </a:lnTo>
                <a:lnTo>
                  <a:pt x="509" y="688"/>
                </a:lnTo>
                <a:lnTo>
                  <a:pt x="507" y="682"/>
                </a:lnTo>
                <a:lnTo>
                  <a:pt x="505" y="674"/>
                </a:lnTo>
                <a:lnTo>
                  <a:pt x="505" y="672"/>
                </a:lnTo>
                <a:lnTo>
                  <a:pt x="507" y="668"/>
                </a:lnTo>
                <a:lnTo>
                  <a:pt x="511" y="666"/>
                </a:lnTo>
                <a:lnTo>
                  <a:pt x="511" y="662"/>
                </a:lnTo>
                <a:lnTo>
                  <a:pt x="511" y="658"/>
                </a:lnTo>
                <a:lnTo>
                  <a:pt x="509" y="654"/>
                </a:lnTo>
                <a:lnTo>
                  <a:pt x="505" y="650"/>
                </a:lnTo>
                <a:lnTo>
                  <a:pt x="499" y="646"/>
                </a:lnTo>
                <a:lnTo>
                  <a:pt x="495" y="642"/>
                </a:lnTo>
                <a:lnTo>
                  <a:pt x="491" y="636"/>
                </a:lnTo>
                <a:lnTo>
                  <a:pt x="489" y="626"/>
                </a:lnTo>
                <a:lnTo>
                  <a:pt x="485" y="606"/>
                </a:lnTo>
                <a:lnTo>
                  <a:pt x="481" y="596"/>
                </a:lnTo>
                <a:lnTo>
                  <a:pt x="475" y="588"/>
                </a:lnTo>
                <a:lnTo>
                  <a:pt x="467" y="582"/>
                </a:lnTo>
                <a:lnTo>
                  <a:pt x="457" y="580"/>
                </a:lnTo>
                <a:lnTo>
                  <a:pt x="453" y="580"/>
                </a:lnTo>
                <a:lnTo>
                  <a:pt x="451" y="578"/>
                </a:lnTo>
                <a:lnTo>
                  <a:pt x="449" y="570"/>
                </a:lnTo>
                <a:lnTo>
                  <a:pt x="451" y="564"/>
                </a:lnTo>
                <a:lnTo>
                  <a:pt x="455" y="558"/>
                </a:lnTo>
                <a:lnTo>
                  <a:pt x="465" y="550"/>
                </a:lnTo>
                <a:lnTo>
                  <a:pt x="463" y="550"/>
                </a:lnTo>
                <a:lnTo>
                  <a:pt x="469" y="546"/>
                </a:lnTo>
                <a:lnTo>
                  <a:pt x="471" y="544"/>
                </a:lnTo>
                <a:lnTo>
                  <a:pt x="471" y="540"/>
                </a:lnTo>
                <a:lnTo>
                  <a:pt x="471" y="534"/>
                </a:lnTo>
                <a:lnTo>
                  <a:pt x="469" y="530"/>
                </a:lnTo>
                <a:lnTo>
                  <a:pt x="463" y="520"/>
                </a:lnTo>
                <a:lnTo>
                  <a:pt x="477" y="512"/>
                </a:lnTo>
                <a:lnTo>
                  <a:pt x="485" y="504"/>
                </a:lnTo>
                <a:lnTo>
                  <a:pt x="487" y="502"/>
                </a:lnTo>
                <a:lnTo>
                  <a:pt x="489" y="498"/>
                </a:lnTo>
                <a:lnTo>
                  <a:pt x="487" y="496"/>
                </a:lnTo>
                <a:lnTo>
                  <a:pt x="483" y="492"/>
                </a:lnTo>
                <a:lnTo>
                  <a:pt x="481" y="488"/>
                </a:lnTo>
                <a:lnTo>
                  <a:pt x="479" y="482"/>
                </a:lnTo>
                <a:lnTo>
                  <a:pt x="479" y="476"/>
                </a:lnTo>
                <a:lnTo>
                  <a:pt x="491" y="474"/>
                </a:lnTo>
                <a:lnTo>
                  <a:pt x="497" y="466"/>
                </a:lnTo>
                <a:lnTo>
                  <a:pt x="503" y="452"/>
                </a:lnTo>
                <a:lnTo>
                  <a:pt x="505" y="438"/>
                </a:lnTo>
                <a:lnTo>
                  <a:pt x="507" y="424"/>
                </a:lnTo>
                <a:lnTo>
                  <a:pt x="531" y="420"/>
                </a:lnTo>
                <a:lnTo>
                  <a:pt x="559" y="418"/>
                </a:lnTo>
                <a:lnTo>
                  <a:pt x="553" y="208"/>
                </a:lnTo>
                <a:lnTo>
                  <a:pt x="142" y="0"/>
                </a:lnTo>
                <a:close/>
              </a:path>
            </a:pathLst>
          </a:custGeom>
          <a:solidFill>
            <a:srgbClr val="92D050"/>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05" name="Freeform 40">
            <a:extLst>
              <a:ext uri="{FF2B5EF4-FFF2-40B4-BE49-F238E27FC236}">
                <a16:creationId xmlns:a16="http://schemas.microsoft.com/office/drawing/2014/main" xmlns="" id="{915BB3FB-CFD2-4844-ABCD-A6D586165929}"/>
              </a:ext>
            </a:extLst>
          </p:cNvPr>
          <p:cNvSpPr>
            <a:spLocks/>
          </p:cNvSpPr>
          <p:nvPr/>
        </p:nvSpPr>
        <p:spPr bwMode="auto">
          <a:xfrm>
            <a:off x="3946404" y="1821227"/>
            <a:ext cx="1301750" cy="984250"/>
          </a:xfrm>
          <a:custGeom>
            <a:avLst/>
            <a:gdLst>
              <a:gd name="T0" fmla="*/ 2147483647 w 820"/>
              <a:gd name="T1" fmla="*/ 2147483647 h 620"/>
              <a:gd name="T2" fmla="*/ 2147483647 w 820"/>
              <a:gd name="T3" fmla="*/ 2147483647 h 620"/>
              <a:gd name="T4" fmla="*/ 2147483647 w 820"/>
              <a:gd name="T5" fmla="*/ 2147483647 h 620"/>
              <a:gd name="T6" fmla="*/ 2147483647 w 820"/>
              <a:gd name="T7" fmla="*/ 2147483647 h 620"/>
              <a:gd name="T8" fmla="*/ 2147483647 w 820"/>
              <a:gd name="T9" fmla="*/ 2147483647 h 620"/>
              <a:gd name="T10" fmla="*/ 2147483647 w 820"/>
              <a:gd name="T11" fmla="*/ 2147483647 h 620"/>
              <a:gd name="T12" fmla="*/ 2147483647 w 820"/>
              <a:gd name="T13" fmla="*/ 2147483647 h 620"/>
              <a:gd name="T14" fmla="*/ 2147483647 w 820"/>
              <a:gd name="T15" fmla="*/ 2147483647 h 620"/>
              <a:gd name="T16" fmla="*/ 2147483647 w 820"/>
              <a:gd name="T17" fmla="*/ 2147483647 h 620"/>
              <a:gd name="T18" fmla="*/ 2147483647 w 820"/>
              <a:gd name="T19" fmla="*/ 2147483647 h 620"/>
              <a:gd name="T20" fmla="*/ 2147483647 w 820"/>
              <a:gd name="T21" fmla="*/ 2147483647 h 620"/>
              <a:gd name="T22" fmla="*/ 0 w 820"/>
              <a:gd name="T23" fmla="*/ 2147483647 h 620"/>
              <a:gd name="T24" fmla="*/ 2147483647 w 820"/>
              <a:gd name="T25" fmla="*/ 2147483647 h 620"/>
              <a:gd name="T26" fmla="*/ 2147483647 w 820"/>
              <a:gd name="T27" fmla="*/ 2147483647 h 620"/>
              <a:gd name="T28" fmla="*/ 2147483647 w 820"/>
              <a:gd name="T29" fmla="*/ 2147483647 h 620"/>
              <a:gd name="T30" fmla="*/ 2147483647 w 820"/>
              <a:gd name="T31" fmla="*/ 2147483647 h 620"/>
              <a:gd name="T32" fmla="*/ 2147483647 w 820"/>
              <a:gd name="T33" fmla="*/ 2147483647 h 620"/>
              <a:gd name="T34" fmla="*/ 2147483647 w 820"/>
              <a:gd name="T35" fmla="*/ 2147483647 h 620"/>
              <a:gd name="T36" fmla="*/ 2147483647 w 820"/>
              <a:gd name="T37" fmla="*/ 2147483647 h 620"/>
              <a:gd name="T38" fmla="*/ 2147483647 w 820"/>
              <a:gd name="T39" fmla="*/ 2147483647 h 620"/>
              <a:gd name="T40" fmla="*/ 2147483647 w 820"/>
              <a:gd name="T41" fmla="*/ 2147483647 h 620"/>
              <a:gd name="T42" fmla="*/ 2147483647 w 820"/>
              <a:gd name="T43" fmla="*/ 2147483647 h 620"/>
              <a:gd name="T44" fmla="*/ 2147483647 w 820"/>
              <a:gd name="T45" fmla="*/ 2147483647 h 620"/>
              <a:gd name="T46" fmla="*/ 2147483647 w 820"/>
              <a:gd name="T47" fmla="*/ 2147483647 h 620"/>
              <a:gd name="T48" fmla="*/ 2147483647 w 820"/>
              <a:gd name="T49" fmla="*/ 2147483647 h 620"/>
              <a:gd name="T50" fmla="*/ 2147483647 w 820"/>
              <a:gd name="T51" fmla="*/ 2147483647 h 620"/>
              <a:gd name="T52" fmla="*/ 2147483647 w 820"/>
              <a:gd name="T53" fmla="*/ 2147483647 h 620"/>
              <a:gd name="T54" fmla="*/ 2147483647 w 820"/>
              <a:gd name="T55" fmla="*/ 2147483647 h 620"/>
              <a:gd name="T56" fmla="*/ 2147483647 w 820"/>
              <a:gd name="T57" fmla="*/ 2147483647 h 620"/>
              <a:gd name="T58" fmla="*/ 2147483647 w 820"/>
              <a:gd name="T59" fmla="*/ 2147483647 h 620"/>
              <a:gd name="T60" fmla="*/ 2147483647 w 820"/>
              <a:gd name="T61" fmla="*/ 2147483647 h 620"/>
              <a:gd name="T62" fmla="*/ 2147483647 w 820"/>
              <a:gd name="T63" fmla="*/ 2147483647 h 620"/>
              <a:gd name="T64" fmla="*/ 2147483647 w 820"/>
              <a:gd name="T65" fmla="*/ 2147483647 h 620"/>
              <a:gd name="T66" fmla="*/ 2147483647 w 820"/>
              <a:gd name="T67" fmla="*/ 2147483647 h 620"/>
              <a:gd name="T68" fmla="*/ 2147483647 w 820"/>
              <a:gd name="T69" fmla="*/ 2147483647 h 620"/>
              <a:gd name="T70" fmla="*/ 2147483647 w 820"/>
              <a:gd name="T71" fmla="*/ 2147483647 h 620"/>
              <a:gd name="T72" fmla="*/ 2147483647 w 820"/>
              <a:gd name="T73" fmla="*/ 2147483647 h 620"/>
              <a:gd name="T74" fmla="*/ 2147483647 w 820"/>
              <a:gd name="T75" fmla="*/ 2147483647 h 620"/>
              <a:gd name="T76" fmla="*/ 2147483647 w 820"/>
              <a:gd name="T77" fmla="*/ 2147483647 h 620"/>
              <a:gd name="T78" fmla="*/ 2147483647 w 820"/>
              <a:gd name="T79" fmla="*/ 2147483647 h 620"/>
              <a:gd name="T80" fmla="*/ 2147483647 w 820"/>
              <a:gd name="T81" fmla="*/ 2147483647 h 620"/>
              <a:gd name="T82" fmla="*/ 2147483647 w 820"/>
              <a:gd name="T83" fmla="*/ 2147483647 h 620"/>
              <a:gd name="T84" fmla="*/ 2147483647 w 820"/>
              <a:gd name="T85" fmla="*/ 2147483647 h 620"/>
              <a:gd name="T86" fmla="*/ 2147483647 w 820"/>
              <a:gd name="T87" fmla="*/ 2147483647 h 620"/>
              <a:gd name="T88" fmla="*/ 2147483647 w 820"/>
              <a:gd name="T89" fmla="*/ 2147483647 h 620"/>
              <a:gd name="T90" fmla="*/ 2147483647 w 820"/>
              <a:gd name="T91" fmla="*/ 2147483647 h 620"/>
              <a:gd name="T92" fmla="*/ 2147483647 w 820"/>
              <a:gd name="T93" fmla="*/ 2147483647 h 620"/>
              <a:gd name="T94" fmla="*/ 2147483647 w 820"/>
              <a:gd name="T95" fmla="*/ 2147483647 h 620"/>
              <a:gd name="T96" fmla="*/ 2147483647 w 820"/>
              <a:gd name="T97" fmla="*/ 2147483647 h 620"/>
              <a:gd name="T98" fmla="*/ 2147483647 w 820"/>
              <a:gd name="T99" fmla="*/ 2147483647 h 620"/>
              <a:gd name="T100" fmla="*/ 2147483647 w 820"/>
              <a:gd name="T101" fmla="*/ 2147483647 h 62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20"/>
              <a:gd name="T154" fmla="*/ 0 h 620"/>
              <a:gd name="T155" fmla="*/ 820 w 820"/>
              <a:gd name="T156" fmla="*/ 620 h 62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20" h="620">
                <a:moveTo>
                  <a:pt x="170" y="616"/>
                </a:moveTo>
                <a:lnTo>
                  <a:pt x="172" y="620"/>
                </a:lnTo>
                <a:lnTo>
                  <a:pt x="164" y="612"/>
                </a:lnTo>
                <a:lnTo>
                  <a:pt x="152" y="600"/>
                </a:lnTo>
                <a:lnTo>
                  <a:pt x="140" y="588"/>
                </a:lnTo>
                <a:lnTo>
                  <a:pt x="134" y="584"/>
                </a:lnTo>
                <a:lnTo>
                  <a:pt x="130" y="582"/>
                </a:lnTo>
                <a:lnTo>
                  <a:pt x="124" y="584"/>
                </a:lnTo>
                <a:lnTo>
                  <a:pt x="114" y="590"/>
                </a:lnTo>
                <a:lnTo>
                  <a:pt x="106" y="596"/>
                </a:lnTo>
                <a:lnTo>
                  <a:pt x="102" y="600"/>
                </a:lnTo>
                <a:lnTo>
                  <a:pt x="98" y="598"/>
                </a:lnTo>
                <a:lnTo>
                  <a:pt x="94" y="596"/>
                </a:lnTo>
                <a:lnTo>
                  <a:pt x="90" y="590"/>
                </a:lnTo>
                <a:lnTo>
                  <a:pt x="90" y="582"/>
                </a:lnTo>
                <a:lnTo>
                  <a:pt x="94" y="584"/>
                </a:lnTo>
                <a:lnTo>
                  <a:pt x="102" y="582"/>
                </a:lnTo>
                <a:lnTo>
                  <a:pt x="100" y="576"/>
                </a:lnTo>
                <a:lnTo>
                  <a:pt x="98" y="570"/>
                </a:lnTo>
                <a:lnTo>
                  <a:pt x="94" y="566"/>
                </a:lnTo>
                <a:lnTo>
                  <a:pt x="88" y="564"/>
                </a:lnTo>
                <a:lnTo>
                  <a:pt x="84" y="566"/>
                </a:lnTo>
                <a:lnTo>
                  <a:pt x="80" y="568"/>
                </a:lnTo>
                <a:lnTo>
                  <a:pt x="76" y="570"/>
                </a:lnTo>
                <a:lnTo>
                  <a:pt x="72" y="570"/>
                </a:lnTo>
                <a:lnTo>
                  <a:pt x="68" y="570"/>
                </a:lnTo>
                <a:lnTo>
                  <a:pt x="64" y="568"/>
                </a:lnTo>
                <a:lnTo>
                  <a:pt x="52" y="560"/>
                </a:lnTo>
                <a:lnTo>
                  <a:pt x="44" y="552"/>
                </a:lnTo>
                <a:lnTo>
                  <a:pt x="38" y="544"/>
                </a:lnTo>
                <a:lnTo>
                  <a:pt x="54" y="536"/>
                </a:lnTo>
                <a:lnTo>
                  <a:pt x="38" y="520"/>
                </a:lnTo>
                <a:lnTo>
                  <a:pt x="18" y="498"/>
                </a:lnTo>
                <a:lnTo>
                  <a:pt x="10" y="486"/>
                </a:lnTo>
                <a:lnTo>
                  <a:pt x="4" y="474"/>
                </a:lnTo>
                <a:lnTo>
                  <a:pt x="0" y="460"/>
                </a:lnTo>
                <a:lnTo>
                  <a:pt x="0" y="452"/>
                </a:lnTo>
                <a:lnTo>
                  <a:pt x="2" y="446"/>
                </a:lnTo>
                <a:lnTo>
                  <a:pt x="6" y="444"/>
                </a:lnTo>
                <a:lnTo>
                  <a:pt x="8" y="444"/>
                </a:lnTo>
                <a:lnTo>
                  <a:pt x="16" y="444"/>
                </a:lnTo>
                <a:lnTo>
                  <a:pt x="26" y="448"/>
                </a:lnTo>
                <a:lnTo>
                  <a:pt x="36" y="448"/>
                </a:lnTo>
                <a:lnTo>
                  <a:pt x="44" y="446"/>
                </a:lnTo>
                <a:lnTo>
                  <a:pt x="50" y="440"/>
                </a:lnTo>
                <a:lnTo>
                  <a:pt x="62" y="428"/>
                </a:lnTo>
                <a:lnTo>
                  <a:pt x="118" y="428"/>
                </a:lnTo>
                <a:lnTo>
                  <a:pt x="118" y="426"/>
                </a:lnTo>
                <a:lnTo>
                  <a:pt x="162" y="426"/>
                </a:lnTo>
                <a:lnTo>
                  <a:pt x="178" y="418"/>
                </a:lnTo>
                <a:lnTo>
                  <a:pt x="192" y="408"/>
                </a:lnTo>
                <a:lnTo>
                  <a:pt x="202" y="398"/>
                </a:lnTo>
                <a:lnTo>
                  <a:pt x="210" y="384"/>
                </a:lnTo>
                <a:lnTo>
                  <a:pt x="216" y="370"/>
                </a:lnTo>
                <a:lnTo>
                  <a:pt x="220" y="352"/>
                </a:lnTo>
                <a:lnTo>
                  <a:pt x="222" y="332"/>
                </a:lnTo>
                <a:lnTo>
                  <a:pt x="222" y="310"/>
                </a:lnTo>
                <a:lnTo>
                  <a:pt x="220" y="286"/>
                </a:lnTo>
                <a:lnTo>
                  <a:pt x="218" y="266"/>
                </a:lnTo>
                <a:lnTo>
                  <a:pt x="218" y="246"/>
                </a:lnTo>
                <a:lnTo>
                  <a:pt x="220" y="236"/>
                </a:lnTo>
                <a:lnTo>
                  <a:pt x="222" y="226"/>
                </a:lnTo>
                <a:lnTo>
                  <a:pt x="308" y="210"/>
                </a:lnTo>
                <a:lnTo>
                  <a:pt x="402" y="132"/>
                </a:lnTo>
                <a:lnTo>
                  <a:pt x="634" y="0"/>
                </a:lnTo>
                <a:lnTo>
                  <a:pt x="656" y="2"/>
                </a:lnTo>
                <a:lnTo>
                  <a:pt x="674" y="8"/>
                </a:lnTo>
                <a:lnTo>
                  <a:pt x="708" y="20"/>
                </a:lnTo>
                <a:lnTo>
                  <a:pt x="712" y="24"/>
                </a:lnTo>
                <a:lnTo>
                  <a:pt x="716" y="26"/>
                </a:lnTo>
                <a:lnTo>
                  <a:pt x="724" y="34"/>
                </a:lnTo>
                <a:lnTo>
                  <a:pt x="732" y="42"/>
                </a:lnTo>
                <a:lnTo>
                  <a:pt x="736" y="44"/>
                </a:lnTo>
                <a:lnTo>
                  <a:pt x="742" y="44"/>
                </a:lnTo>
                <a:lnTo>
                  <a:pt x="754" y="42"/>
                </a:lnTo>
                <a:lnTo>
                  <a:pt x="766" y="38"/>
                </a:lnTo>
                <a:lnTo>
                  <a:pt x="778" y="32"/>
                </a:lnTo>
                <a:lnTo>
                  <a:pt x="786" y="26"/>
                </a:lnTo>
                <a:lnTo>
                  <a:pt x="786" y="112"/>
                </a:lnTo>
                <a:lnTo>
                  <a:pt x="794" y="122"/>
                </a:lnTo>
                <a:lnTo>
                  <a:pt x="806" y="138"/>
                </a:lnTo>
                <a:lnTo>
                  <a:pt x="816" y="156"/>
                </a:lnTo>
                <a:lnTo>
                  <a:pt x="820" y="168"/>
                </a:lnTo>
                <a:lnTo>
                  <a:pt x="820" y="172"/>
                </a:lnTo>
                <a:lnTo>
                  <a:pt x="816" y="176"/>
                </a:lnTo>
                <a:lnTo>
                  <a:pt x="810" y="182"/>
                </a:lnTo>
                <a:lnTo>
                  <a:pt x="810" y="256"/>
                </a:lnTo>
                <a:lnTo>
                  <a:pt x="798" y="350"/>
                </a:lnTo>
                <a:lnTo>
                  <a:pt x="776" y="376"/>
                </a:lnTo>
                <a:lnTo>
                  <a:pt x="754" y="406"/>
                </a:lnTo>
                <a:lnTo>
                  <a:pt x="708" y="468"/>
                </a:lnTo>
                <a:lnTo>
                  <a:pt x="698" y="480"/>
                </a:lnTo>
                <a:lnTo>
                  <a:pt x="696" y="486"/>
                </a:lnTo>
                <a:lnTo>
                  <a:pt x="694" y="492"/>
                </a:lnTo>
                <a:lnTo>
                  <a:pt x="694" y="502"/>
                </a:lnTo>
                <a:lnTo>
                  <a:pt x="696" y="510"/>
                </a:lnTo>
                <a:lnTo>
                  <a:pt x="704" y="524"/>
                </a:lnTo>
                <a:lnTo>
                  <a:pt x="692" y="526"/>
                </a:lnTo>
                <a:lnTo>
                  <a:pt x="682" y="532"/>
                </a:lnTo>
                <a:lnTo>
                  <a:pt x="664" y="544"/>
                </a:lnTo>
                <a:lnTo>
                  <a:pt x="646" y="556"/>
                </a:lnTo>
                <a:lnTo>
                  <a:pt x="638" y="560"/>
                </a:lnTo>
                <a:lnTo>
                  <a:pt x="630" y="560"/>
                </a:lnTo>
                <a:lnTo>
                  <a:pt x="620" y="560"/>
                </a:lnTo>
                <a:lnTo>
                  <a:pt x="612" y="558"/>
                </a:lnTo>
                <a:lnTo>
                  <a:pt x="598" y="550"/>
                </a:lnTo>
                <a:lnTo>
                  <a:pt x="582" y="542"/>
                </a:lnTo>
                <a:lnTo>
                  <a:pt x="574" y="540"/>
                </a:lnTo>
                <a:lnTo>
                  <a:pt x="562" y="538"/>
                </a:lnTo>
                <a:lnTo>
                  <a:pt x="548" y="540"/>
                </a:lnTo>
                <a:lnTo>
                  <a:pt x="536" y="544"/>
                </a:lnTo>
                <a:lnTo>
                  <a:pt x="526" y="548"/>
                </a:lnTo>
                <a:lnTo>
                  <a:pt x="516" y="554"/>
                </a:lnTo>
                <a:lnTo>
                  <a:pt x="508" y="560"/>
                </a:lnTo>
                <a:lnTo>
                  <a:pt x="498" y="564"/>
                </a:lnTo>
                <a:lnTo>
                  <a:pt x="488" y="568"/>
                </a:lnTo>
                <a:lnTo>
                  <a:pt x="474" y="568"/>
                </a:lnTo>
                <a:lnTo>
                  <a:pt x="462" y="568"/>
                </a:lnTo>
                <a:lnTo>
                  <a:pt x="452" y="564"/>
                </a:lnTo>
                <a:lnTo>
                  <a:pt x="436" y="554"/>
                </a:lnTo>
                <a:lnTo>
                  <a:pt x="420" y="546"/>
                </a:lnTo>
                <a:lnTo>
                  <a:pt x="410" y="542"/>
                </a:lnTo>
                <a:lnTo>
                  <a:pt x="400" y="540"/>
                </a:lnTo>
                <a:lnTo>
                  <a:pt x="394" y="542"/>
                </a:lnTo>
                <a:lnTo>
                  <a:pt x="388" y="544"/>
                </a:lnTo>
                <a:lnTo>
                  <a:pt x="376" y="548"/>
                </a:lnTo>
                <a:lnTo>
                  <a:pt x="366" y="554"/>
                </a:lnTo>
                <a:lnTo>
                  <a:pt x="360" y="556"/>
                </a:lnTo>
                <a:lnTo>
                  <a:pt x="352" y="556"/>
                </a:lnTo>
                <a:lnTo>
                  <a:pt x="348" y="556"/>
                </a:lnTo>
                <a:lnTo>
                  <a:pt x="344" y="554"/>
                </a:lnTo>
                <a:lnTo>
                  <a:pt x="338" y="546"/>
                </a:lnTo>
                <a:lnTo>
                  <a:pt x="328" y="530"/>
                </a:lnTo>
                <a:lnTo>
                  <a:pt x="324" y="526"/>
                </a:lnTo>
                <a:lnTo>
                  <a:pt x="318" y="524"/>
                </a:lnTo>
                <a:lnTo>
                  <a:pt x="302" y="518"/>
                </a:lnTo>
                <a:lnTo>
                  <a:pt x="284" y="512"/>
                </a:lnTo>
                <a:lnTo>
                  <a:pt x="270" y="510"/>
                </a:lnTo>
                <a:lnTo>
                  <a:pt x="246" y="512"/>
                </a:lnTo>
                <a:lnTo>
                  <a:pt x="226" y="516"/>
                </a:lnTo>
                <a:lnTo>
                  <a:pt x="216" y="520"/>
                </a:lnTo>
                <a:lnTo>
                  <a:pt x="208" y="524"/>
                </a:lnTo>
                <a:lnTo>
                  <a:pt x="204" y="530"/>
                </a:lnTo>
                <a:lnTo>
                  <a:pt x="200" y="538"/>
                </a:lnTo>
                <a:lnTo>
                  <a:pt x="198" y="552"/>
                </a:lnTo>
                <a:lnTo>
                  <a:pt x="192" y="562"/>
                </a:lnTo>
                <a:lnTo>
                  <a:pt x="188" y="566"/>
                </a:lnTo>
                <a:lnTo>
                  <a:pt x="182" y="572"/>
                </a:lnTo>
                <a:lnTo>
                  <a:pt x="176" y="578"/>
                </a:lnTo>
                <a:lnTo>
                  <a:pt x="172" y="586"/>
                </a:lnTo>
                <a:lnTo>
                  <a:pt x="170" y="600"/>
                </a:lnTo>
                <a:lnTo>
                  <a:pt x="168" y="620"/>
                </a:lnTo>
                <a:lnTo>
                  <a:pt x="170" y="616"/>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06" name="Freeform 42">
            <a:extLst>
              <a:ext uri="{FF2B5EF4-FFF2-40B4-BE49-F238E27FC236}">
                <a16:creationId xmlns:a16="http://schemas.microsoft.com/office/drawing/2014/main" xmlns="" id="{7ED303DF-B4EB-2144-ABFF-40099BE3F5A1}"/>
              </a:ext>
            </a:extLst>
          </p:cNvPr>
          <p:cNvSpPr>
            <a:spLocks/>
          </p:cNvSpPr>
          <p:nvPr/>
        </p:nvSpPr>
        <p:spPr bwMode="auto">
          <a:xfrm>
            <a:off x="4752854" y="1017952"/>
            <a:ext cx="1252538" cy="1130300"/>
          </a:xfrm>
          <a:custGeom>
            <a:avLst/>
            <a:gdLst>
              <a:gd name="T0" fmla="*/ 2147483647 w 789"/>
              <a:gd name="T1" fmla="*/ 2147483647 h 712"/>
              <a:gd name="T2" fmla="*/ 2147483647 w 789"/>
              <a:gd name="T3" fmla="*/ 2147483647 h 712"/>
              <a:gd name="T4" fmla="*/ 2147483647 w 789"/>
              <a:gd name="T5" fmla="*/ 2147483647 h 712"/>
              <a:gd name="T6" fmla="*/ 2147483647 w 789"/>
              <a:gd name="T7" fmla="*/ 2147483647 h 712"/>
              <a:gd name="T8" fmla="*/ 2147483647 w 789"/>
              <a:gd name="T9" fmla="*/ 2147483647 h 712"/>
              <a:gd name="T10" fmla="*/ 2147483647 w 789"/>
              <a:gd name="T11" fmla="*/ 2147483647 h 712"/>
              <a:gd name="T12" fmla="*/ 2147483647 w 789"/>
              <a:gd name="T13" fmla="*/ 2147483647 h 712"/>
              <a:gd name="T14" fmla="*/ 2147483647 w 789"/>
              <a:gd name="T15" fmla="*/ 2147483647 h 712"/>
              <a:gd name="T16" fmla="*/ 2147483647 w 789"/>
              <a:gd name="T17" fmla="*/ 2147483647 h 712"/>
              <a:gd name="T18" fmla="*/ 2147483647 w 789"/>
              <a:gd name="T19" fmla="*/ 2147483647 h 712"/>
              <a:gd name="T20" fmla="*/ 2147483647 w 789"/>
              <a:gd name="T21" fmla="*/ 2147483647 h 712"/>
              <a:gd name="T22" fmla="*/ 2147483647 w 789"/>
              <a:gd name="T23" fmla="*/ 2147483647 h 712"/>
              <a:gd name="T24" fmla="*/ 2147483647 w 789"/>
              <a:gd name="T25" fmla="*/ 2147483647 h 712"/>
              <a:gd name="T26" fmla="*/ 2147483647 w 789"/>
              <a:gd name="T27" fmla="*/ 2147483647 h 712"/>
              <a:gd name="T28" fmla="*/ 2147483647 w 789"/>
              <a:gd name="T29" fmla="*/ 2147483647 h 712"/>
              <a:gd name="T30" fmla="*/ 2147483647 w 789"/>
              <a:gd name="T31" fmla="*/ 2147483647 h 712"/>
              <a:gd name="T32" fmla="*/ 2147483647 w 789"/>
              <a:gd name="T33" fmla="*/ 2147483647 h 712"/>
              <a:gd name="T34" fmla="*/ 2147483647 w 789"/>
              <a:gd name="T35" fmla="*/ 2147483647 h 712"/>
              <a:gd name="T36" fmla="*/ 2147483647 w 789"/>
              <a:gd name="T37" fmla="*/ 2147483647 h 712"/>
              <a:gd name="T38" fmla="*/ 2147483647 w 789"/>
              <a:gd name="T39" fmla="*/ 2147483647 h 712"/>
              <a:gd name="T40" fmla="*/ 2147483647 w 789"/>
              <a:gd name="T41" fmla="*/ 2147483647 h 712"/>
              <a:gd name="T42" fmla="*/ 2147483647 w 789"/>
              <a:gd name="T43" fmla="*/ 2147483647 h 712"/>
              <a:gd name="T44" fmla="*/ 2147483647 w 789"/>
              <a:gd name="T45" fmla="*/ 2147483647 h 712"/>
              <a:gd name="T46" fmla="*/ 2147483647 w 789"/>
              <a:gd name="T47" fmla="*/ 2147483647 h 712"/>
              <a:gd name="T48" fmla="*/ 2147483647 w 789"/>
              <a:gd name="T49" fmla="*/ 2147483647 h 712"/>
              <a:gd name="T50" fmla="*/ 2147483647 w 789"/>
              <a:gd name="T51" fmla="*/ 2147483647 h 712"/>
              <a:gd name="T52" fmla="*/ 2147483647 w 789"/>
              <a:gd name="T53" fmla="*/ 2147483647 h 712"/>
              <a:gd name="T54" fmla="*/ 2147483647 w 789"/>
              <a:gd name="T55" fmla="*/ 2147483647 h 712"/>
              <a:gd name="T56" fmla="*/ 2147483647 w 789"/>
              <a:gd name="T57" fmla="*/ 2147483647 h 712"/>
              <a:gd name="T58" fmla="*/ 2147483647 w 789"/>
              <a:gd name="T59" fmla="*/ 2147483647 h 712"/>
              <a:gd name="T60" fmla="*/ 2147483647 w 789"/>
              <a:gd name="T61" fmla="*/ 2147483647 h 712"/>
              <a:gd name="T62" fmla="*/ 2147483647 w 789"/>
              <a:gd name="T63" fmla="*/ 2147483647 h 712"/>
              <a:gd name="T64" fmla="*/ 2147483647 w 789"/>
              <a:gd name="T65" fmla="*/ 2147483647 h 712"/>
              <a:gd name="T66" fmla="*/ 2147483647 w 789"/>
              <a:gd name="T67" fmla="*/ 2147483647 h 712"/>
              <a:gd name="T68" fmla="*/ 2147483647 w 789"/>
              <a:gd name="T69" fmla="*/ 2147483647 h 712"/>
              <a:gd name="T70" fmla="*/ 2147483647 w 789"/>
              <a:gd name="T71" fmla="*/ 2147483647 h 712"/>
              <a:gd name="T72" fmla="*/ 0 w 789"/>
              <a:gd name="T73" fmla="*/ 2147483647 h 712"/>
              <a:gd name="T74" fmla="*/ 2147483647 w 789"/>
              <a:gd name="T75" fmla="*/ 2147483647 h 712"/>
              <a:gd name="T76" fmla="*/ 2147483647 w 789"/>
              <a:gd name="T77" fmla="*/ 2147483647 h 712"/>
              <a:gd name="T78" fmla="*/ 2147483647 w 789"/>
              <a:gd name="T79" fmla="*/ 2147483647 h 712"/>
              <a:gd name="T80" fmla="*/ 2147483647 w 789"/>
              <a:gd name="T81" fmla="*/ 2147483647 h 712"/>
              <a:gd name="T82" fmla="*/ 2147483647 w 789"/>
              <a:gd name="T83" fmla="*/ 2147483647 h 712"/>
              <a:gd name="T84" fmla="*/ 2147483647 w 789"/>
              <a:gd name="T85" fmla="*/ 2147483647 h 712"/>
              <a:gd name="T86" fmla="*/ 2147483647 w 789"/>
              <a:gd name="T87" fmla="*/ 2147483647 h 712"/>
              <a:gd name="T88" fmla="*/ 2147483647 w 789"/>
              <a:gd name="T89" fmla="*/ 2147483647 h 712"/>
              <a:gd name="T90" fmla="*/ 2147483647 w 789"/>
              <a:gd name="T91" fmla="*/ 2147483647 h 712"/>
              <a:gd name="T92" fmla="*/ 2147483647 w 789"/>
              <a:gd name="T93" fmla="*/ 2147483647 h 712"/>
              <a:gd name="T94" fmla="*/ 2147483647 w 789"/>
              <a:gd name="T95" fmla="*/ 2147483647 h 712"/>
              <a:gd name="T96" fmla="*/ 2147483647 w 789"/>
              <a:gd name="T97" fmla="*/ 2147483647 h 712"/>
              <a:gd name="T98" fmla="*/ 2147483647 w 789"/>
              <a:gd name="T99" fmla="*/ 2147483647 h 712"/>
              <a:gd name="T100" fmla="*/ 2147483647 w 789"/>
              <a:gd name="T101" fmla="*/ 2147483647 h 712"/>
              <a:gd name="T102" fmla="*/ 2147483647 w 789"/>
              <a:gd name="T103" fmla="*/ 2147483647 h 712"/>
              <a:gd name="T104" fmla="*/ 2147483647 w 789"/>
              <a:gd name="T105" fmla="*/ 2147483647 h 712"/>
              <a:gd name="T106" fmla="*/ 2147483647 w 789"/>
              <a:gd name="T107" fmla="*/ 2147483647 h 712"/>
              <a:gd name="T108" fmla="*/ 2147483647 w 789"/>
              <a:gd name="T109" fmla="*/ 2147483647 h 712"/>
              <a:gd name="T110" fmla="*/ 2147483647 w 789"/>
              <a:gd name="T111" fmla="*/ 2147483647 h 71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89"/>
              <a:gd name="T169" fmla="*/ 0 h 712"/>
              <a:gd name="T170" fmla="*/ 789 w 789"/>
              <a:gd name="T171" fmla="*/ 712 h 71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89" h="712">
                <a:moveTo>
                  <a:pt x="763" y="74"/>
                </a:moveTo>
                <a:lnTo>
                  <a:pt x="763" y="70"/>
                </a:lnTo>
                <a:lnTo>
                  <a:pt x="759" y="66"/>
                </a:lnTo>
                <a:lnTo>
                  <a:pt x="753" y="60"/>
                </a:lnTo>
                <a:lnTo>
                  <a:pt x="747" y="58"/>
                </a:lnTo>
                <a:lnTo>
                  <a:pt x="739" y="60"/>
                </a:lnTo>
                <a:lnTo>
                  <a:pt x="735" y="62"/>
                </a:lnTo>
                <a:lnTo>
                  <a:pt x="731" y="64"/>
                </a:lnTo>
                <a:lnTo>
                  <a:pt x="723" y="64"/>
                </a:lnTo>
                <a:lnTo>
                  <a:pt x="679" y="64"/>
                </a:lnTo>
                <a:lnTo>
                  <a:pt x="673" y="64"/>
                </a:lnTo>
                <a:lnTo>
                  <a:pt x="667" y="60"/>
                </a:lnTo>
                <a:lnTo>
                  <a:pt x="663" y="56"/>
                </a:lnTo>
                <a:lnTo>
                  <a:pt x="661" y="52"/>
                </a:lnTo>
                <a:lnTo>
                  <a:pt x="657" y="42"/>
                </a:lnTo>
                <a:lnTo>
                  <a:pt x="653" y="40"/>
                </a:lnTo>
                <a:lnTo>
                  <a:pt x="649" y="36"/>
                </a:lnTo>
                <a:lnTo>
                  <a:pt x="619" y="24"/>
                </a:lnTo>
                <a:lnTo>
                  <a:pt x="603" y="20"/>
                </a:lnTo>
                <a:lnTo>
                  <a:pt x="583" y="18"/>
                </a:lnTo>
                <a:lnTo>
                  <a:pt x="573" y="20"/>
                </a:lnTo>
                <a:lnTo>
                  <a:pt x="561" y="22"/>
                </a:lnTo>
                <a:lnTo>
                  <a:pt x="549" y="26"/>
                </a:lnTo>
                <a:lnTo>
                  <a:pt x="539" y="32"/>
                </a:lnTo>
                <a:lnTo>
                  <a:pt x="529" y="38"/>
                </a:lnTo>
                <a:lnTo>
                  <a:pt x="521" y="46"/>
                </a:lnTo>
                <a:lnTo>
                  <a:pt x="515" y="54"/>
                </a:lnTo>
                <a:lnTo>
                  <a:pt x="513" y="64"/>
                </a:lnTo>
                <a:lnTo>
                  <a:pt x="515" y="70"/>
                </a:lnTo>
                <a:lnTo>
                  <a:pt x="517" y="76"/>
                </a:lnTo>
                <a:lnTo>
                  <a:pt x="523" y="88"/>
                </a:lnTo>
                <a:lnTo>
                  <a:pt x="529" y="98"/>
                </a:lnTo>
                <a:lnTo>
                  <a:pt x="533" y="102"/>
                </a:lnTo>
                <a:lnTo>
                  <a:pt x="533" y="108"/>
                </a:lnTo>
                <a:lnTo>
                  <a:pt x="529" y="116"/>
                </a:lnTo>
                <a:lnTo>
                  <a:pt x="521" y="128"/>
                </a:lnTo>
                <a:lnTo>
                  <a:pt x="515" y="134"/>
                </a:lnTo>
                <a:lnTo>
                  <a:pt x="509" y="140"/>
                </a:lnTo>
                <a:lnTo>
                  <a:pt x="501" y="144"/>
                </a:lnTo>
                <a:lnTo>
                  <a:pt x="493" y="144"/>
                </a:lnTo>
                <a:lnTo>
                  <a:pt x="481" y="144"/>
                </a:lnTo>
                <a:lnTo>
                  <a:pt x="471" y="142"/>
                </a:lnTo>
                <a:lnTo>
                  <a:pt x="451" y="134"/>
                </a:lnTo>
                <a:lnTo>
                  <a:pt x="435" y="124"/>
                </a:lnTo>
                <a:lnTo>
                  <a:pt x="417" y="116"/>
                </a:lnTo>
                <a:lnTo>
                  <a:pt x="403" y="108"/>
                </a:lnTo>
                <a:lnTo>
                  <a:pt x="395" y="104"/>
                </a:lnTo>
                <a:lnTo>
                  <a:pt x="385" y="100"/>
                </a:lnTo>
                <a:lnTo>
                  <a:pt x="370" y="98"/>
                </a:lnTo>
                <a:lnTo>
                  <a:pt x="354" y="98"/>
                </a:lnTo>
                <a:lnTo>
                  <a:pt x="336" y="96"/>
                </a:lnTo>
                <a:lnTo>
                  <a:pt x="330" y="94"/>
                </a:lnTo>
                <a:lnTo>
                  <a:pt x="324" y="92"/>
                </a:lnTo>
                <a:lnTo>
                  <a:pt x="314" y="84"/>
                </a:lnTo>
                <a:lnTo>
                  <a:pt x="308" y="78"/>
                </a:lnTo>
                <a:lnTo>
                  <a:pt x="304" y="70"/>
                </a:lnTo>
                <a:lnTo>
                  <a:pt x="304" y="64"/>
                </a:lnTo>
                <a:lnTo>
                  <a:pt x="300" y="50"/>
                </a:lnTo>
                <a:lnTo>
                  <a:pt x="298" y="42"/>
                </a:lnTo>
                <a:lnTo>
                  <a:pt x="292" y="34"/>
                </a:lnTo>
                <a:lnTo>
                  <a:pt x="286" y="32"/>
                </a:lnTo>
                <a:lnTo>
                  <a:pt x="278" y="26"/>
                </a:lnTo>
                <a:lnTo>
                  <a:pt x="254" y="18"/>
                </a:lnTo>
                <a:lnTo>
                  <a:pt x="228" y="12"/>
                </a:lnTo>
                <a:lnTo>
                  <a:pt x="210" y="8"/>
                </a:lnTo>
                <a:lnTo>
                  <a:pt x="200" y="10"/>
                </a:lnTo>
                <a:lnTo>
                  <a:pt x="194" y="14"/>
                </a:lnTo>
                <a:lnTo>
                  <a:pt x="188" y="18"/>
                </a:lnTo>
                <a:lnTo>
                  <a:pt x="178" y="20"/>
                </a:lnTo>
                <a:lnTo>
                  <a:pt x="160" y="18"/>
                </a:lnTo>
                <a:lnTo>
                  <a:pt x="148" y="14"/>
                </a:lnTo>
                <a:lnTo>
                  <a:pt x="134" y="6"/>
                </a:lnTo>
                <a:lnTo>
                  <a:pt x="120" y="0"/>
                </a:lnTo>
                <a:lnTo>
                  <a:pt x="118" y="10"/>
                </a:lnTo>
                <a:lnTo>
                  <a:pt x="116" y="16"/>
                </a:lnTo>
                <a:lnTo>
                  <a:pt x="116" y="20"/>
                </a:lnTo>
                <a:lnTo>
                  <a:pt x="120" y="28"/>
                </a:lnTo>
                <a:lnTo>
                  <a:pt x="102" y="38"/>
                </a:lnTo>
                <a:lnTo>
                  <a:pt x="80" y="54"/>
                </a:lnTo>
                <a:lnTo>
                  <a:pt x="70" y="62"/>
                </a:lnTo>
                <a:lnTo>
                  <a:pt x="60" y="70"/>
                </a:lnTo>
                <a:lnTo>
                  <a:pt x="54" y="78"/>
                </a:lnTo>
                <a:lnTo>
                  <a:pt x="52" y="84"/>
                </a:lnTo>
                <a:lnTo>
                  <a:pt x="52" y="98"/>
                </a:lnTo>
                <a:lnTo>
                  <a:pt x="52" y="100"/>
                </a:lnTo>
                <a:lnTo>
                  <a:pt x="52" y="104"/>
                </a:lnTo>
                <a:lnTo>
                  <a:pt x="54" y="112"/>
                </a:lnTo>
                <a:lnTo>
                  <a:pt x="52" y="120"/>
                </a:lnTo>
                <a:lnTo>
                  <a:pt x="48" y="128"/>
                </a:lnTo>
                <a:lnTo>
                  <a:pt x="42" y="134"/>
                </a:lnTo>
                <a:lnTo>
                  <a:pt x="34" y="140"/>
                </a:lnTo>
                <a:lnTo>
                  <a:pt x="26" y="144"/>
                </a:lnTo>
                <a:lnTo>
                  <a:pt x="10" y="150"/>
                </a:lnTo>
                <a:lnTo>
                  <a:pt x="22" y="182"/>
                </a:lnTo>
                <a:lnTo>
                  <a:pt x="28" y="200"/>
                </a:lnTo>
                <a:lnTo>
                  <a:pt x="30" y="218"/>
                </a:lnTo>
                <a:lnTo>
                  <a:pt x="30" y="276"/>
                </a:lnTo>
                <a:lnTo>
                  <a:pt x="28" y="282"/>
                </a:lnTo>
                <a:lnTo>
                  <a:pt x="26" y="288"/>
                </a:lnTo>
                <a:lnTo>
                  <a:pt x="24" y="294"/>
                </a:lnTo>
                <a:lnTo>
                  <a:pt x="22" y="300"/>
                </a:lnTo>
                <a:lnTo>
                  <a:pt x="22" y="308"/>
                </a:lnTo>
                <a:lnTo>
                  <a:pt x="26" y="314"/>
                </a:lnTo>
                <a:lnTo>
                  <a:pt x="28" y="320"/>
                </a:lnTo>
                <a:lnTo>
                  <a:pt x="30" y="328"/>
                </a:lnTo>
                <a:lnTo>
                  <a:pt x="26" y="332"/>
                </a:lnTo>
                <a:lnTo>
                  <a:pt x="22" y="336"/>
                </a:lnTo>
                <a:lnTo>
                  <a:pt x="12" y="342"/>
                </a:lnTo>
                <a:lnTo>
                  <a:pt x="4" y="346"/>
                </a:lnTo>
                <a:lnTo>
                  <a:pt x="2" y="350"/>
                </a:lnTo>
                <a:lnTo>
                  <a:pt x="0" y="354"/>
                </a:lnTo>
                <a:lnTo>
                  <a:pt x="2" y="362"/>
                </a:lnTo>
                <a:lnTo>
                  <a:pt x="4" y="370"/>
                </a:lnTo>
                <a:lnTo>
                  <a:pt x="14" y="390"/>
                </a:lnTo>
                <a:lnTo>
                  <a:pt x="36" y="424"/>
                </a:lnTo>
                <a:lnTo>
                  <a:pt x="40" y="434"/>
                </a:lnTo>
                <a:lnTo>
                  <a:pt x="40" y="440"/>
                </a:lnTo>
                <a:lnTo>
                  <a:pt x="44" y="444"/>
                </a:lnTo>
                <a:lnTo>
                  <a:pt x="48" y="446"/>
                </a:lnTo>
                <a:lnTo>
                  <a:pt x="52" y="444"/>
                </a:lnTo>
                <a:lnTo>
                  <a:pt x="58" y="442"/>
                </a:lnTo>
                <a:lnTo>
                  <a:pt x="64" y="444"/>
                </a:lnTo>
                <a:lnTo>
                  <a:pt x="70" y="446"/>
                </a:lnTo>
                <a:lnTo>
                  <a:pt x="78" y="450"/>
                </a:lnTo>
                <a:lnTo>
                  <a:pt x="88" y="456"/>
                </a:lnTo>
                <a:lnTo>
                  <a:pt x="100" y="458"/>
                </a:lnTo>
                <a:lnTo>
                  <a:pt x="102" y="466"/>
                </a:lnTo>
                <a:lnTo>
                  <a:pt x="104" y="472"/>
                </a:lnTo>
                <a:lnTo>
                  <a:pt x="112" y="484"/>
                </a:lnTo>
                <a:lnTo>
                  <a:pt x="120" y="494"/>
                </a:lnTo>
                <a:lnTo>
                  <a:pt x="124" y="500"/>
                </a:lnTo>
                <a:lnTo>
                  <a:pt x="126" y="506"/>
                </a:lnTo>
                <a:lnTo>
                  <a:pt x="148" y="508"/>
                </a:lnTo>
                <a:lnTo>
                  <a:pt x="166" y="514"/>
                </a:lnTo>
                <a:lnTo>
                  <a:pt x="200" y="526"/>
                </a:lnTo>
                <a:lnTo>
                  <a:pt x="204" y="530"/>
                </a:lnTo>
                <a:lnTo>
                  <a:pt x="208" y="532"/>
                </a:lnTo>
                <a:lnTo>
                  <a:pt x="216" y="540"/>
                </a:lnTo>
                <a:lnTo>
                  <a:pt x="224" y="548"/>
                </a:lnTo>
                <a:lnTo>
                  <a:pt x="228" y="550"/>
                </a:lnTo>
                <a:lnTo>
                  <a:pt x="234" y="550"/>
                </a:lnTo>
                <a:lnTo>
                  <a:pt x="246" y="548"/>
                </a:lnTo>
                <a:lnTo>
                  <a:pt x="258" y="544"/>
                </a:lnTo>
                <a:lnTo>
                  <a:pt x="270" y="538"/>
                </a:lnTo>
                <a:lnTo>
                  <a:pt x="278" y="532"/>
                </a:lnTo>
                <a:lnTo>
                  <a:pt x="328" y="504"/>
                </a:lnTo>
                <a:lnTo>
                  <a:pt x="739" y="712"/>
                </a:lnTo>
                <a:lnTo>
                  <a:pt x="739" y="688"/>
                </a:lnTo>
                <a:lnTo>
                  <a:pt x="789" y="688"/>
                </a:lnTo>
                <a:lnTo>
                  <a:pt x="783" y="580"/>
                </a:lnTo>
                <a:lnTo>
                  <a:pt x="763" y="190"/>
                </a:lnTo>
                <a:lnTo>
                  <a:pt x="761" y="184"/>
                </a:lnTo>
                <a:lnTo>
                  <a:pt x="757" y="174"/>
                </a:lnTo>
                <a:lnTo>
                  <a:pt x="753" y="162"/>
                </a:lnTo>
                <a:lnTo>
                  <a:pt x="751" y="150"/>
                </a:lnTo>
                <a:lnTo>
                  <a:pt x="753" y="142"/>
                </a:lnTo>
                <a:lnTo>
                  <a:pt x="757" y="136"/>
                </a:lnTo>
                <a:lnTo>
                  <a:pt x="761" y="130"/>
                </a:lnTo>
                <a:lnTo>
                  <a:pt x="763" y="120"/>
                </a:lnTo>
                <a:lnTo>
                  <a:pt x="761" y="112"/>
                </a:lnTo>
                <a:lnTo>
                  <a:pt x="757" y="106"/>
                </a:lnTo>
                <a:lnTo>
                  <a:pt x="753" y="100"/>
                </a:lnTo>
                <a:lnTo>
                  <a:pt x="751" y="92"/>
                </a:lnTo>
                <a:lnTo>
                  <a:pt x="751" y="84"/>
                </a:lnTo>
                <a:lnTo>
                  <a:pt x="755" y="80"/>
                </a:lnTo>
                <a:lnTo>
                  <a:pt x="759" y="76"/>
                </a:lnTo>
                <a:lnTo>
                  <a:pt x="767" y="76"/>
                </a:lnTo>
                <a:lnTo>
                  <a:pt x="763" y="74"/>
                </a:lnTo>
                <a:close/>
              </a:path>
            </a:pathLst>
          </a:custGeom>
          <a:solidFill>
            <a:srgbClr val="92D050"/>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07" name="Freeform 43">
            <a:extLst>
              <a:ext uri="{FF2B5EF4-FFF2-40B4-BE49-F238E27FC236}">
                <a16:creationId xmlns:a16="http://schemas.microsoft.com/office/drawing/2014/main" xmlns="" id="{B75390D6-7EFA-8548-B534-00C29D4FD7A7}"/>
              </a:ext>
            </a:extLst>
          </p:cNvPr>
          <p:cNvSpPr>
            <a:spLocks/>
          </p:cNvSpPr>
          <p:nvPr/>
        </p:nvSpPr>
        <p:spPr bwMode="auto">
          <a:xfrm>
            <a:off x="6427668" y="3440478"/>
            <a:ext cx="473075" cy="509587"/>
          </a:xfrm>
          <a:custGeom>
            <a:avLst/>
            <a:gdLst>
              <a:gd name="T0" fmla="*/ 2147483647 w 298"/>
              <a:gd name="T1" fmla="*/ 2147483647 h 321"/>
              <a:gd name="T2" fmla="*/ 2147483647 w 298"/>
              <a:gd name="T3" fmla="*/ 2147483647 h 321"/>
              <a:gd name="T4" fmla="*/ 2147483647 w 298"/>
              <a:gd name="T5" fmla="*/ 2147483647 h 321"/>
              <a:gd name="T6" fmla="*/ 2147483647 w 298"/>
              <a:gd name="T7" fmla="*/ 2147483647 h 321"/>
              <a:gd name="T8" fmla="*/ 2147483647 w 298"/>
              <a:gd name="T9" fmla="*/ 2147483647 h 321"/>
              <a:gd name="T10" fmla="*/ 2147483647 w 298"/>
              <a:gd name="T11" fmla="*/ 2147483647 h 321"/>
              <a:gd name="T12" fmla="*/ 2147483647 w 298"/>
              <a:gd name="T13" fmla="*/ 2147483647 h 321"/>
              <a:gd name="T14" fmla="*/ 2147483647 w 298"/>
              <a:gd name="T15" fmla="*/ 2147483647 h 321"/>
              <a:gd name="T16" fmla="*/ 2147483647 w 298"/>
              <a:gd name="T17" fmla="*/ 2147483647 h 321"/>
              <a:gd name="T18" fmla="*/ 2147483647 w 298"/>
              <a:gd name="T19" fmla="*/ 2147483647 h 321"/>
              <a:gd name="T20" fmla="*/ 2147483647 w 298"/>
              <a:gd name="T21" fmla="*/ 2147483647 h 321"/>
              <a:gd name="T22" fmla="*/ 2147483647 w 298"/>
              <a:gd name="T23" fmla="*/ 2147483647 h 321"/>
              <a:gd name="T24" fmla="*/ 2147483647 w 298"/>
              <a:gd name="T25" fmla="*/ 2147483647 h 321"/>
              <a:gd name="T26" fmla="*/ 2147483647 w 298"/>
              <a:gd name="T27" fmla="*/ 2147483647 h 321"/>
              <a:gd name="T28" fmla="*/ 2147483647 w 298"/>
              <a:gd name="T29" fmla="*/ 2147483647 h 321"/>
              <a:gd name="T30" fmla="*/ 2147483647 w 298"/>
              <a:gd name="T31" fmla="*/ 2147483647 h 321"/>
              <a:gd name="T32" fmla="*/ 2147483647 w 298"/>
              <a:gd name="T33" fmla="*/ 2147483647 h 321"/>
              <a:gd name="T34" fmla="*/ 2147483647 w 298"/>
              <a:gd name="T35" fmla="*/ 2147483647 h 321"/>
              <a:gd name="T36" fmla="*/ 2147483647 w 298"/>
              <a:gd name="T37" fmla="*/ 2147483647 h 321"/>
              <a:gd name="T38" fmla="*/ 2147483647 w 298"/>
              <a:gd name="T39" fmla="*/ 2147483647 h 321"/>
              <a:gd name="T40" fmla="*/ 2147483647 w 298"/>
              <a:gd name="T41" fmla="*/ 2147483647 h 321"/>
              <a:gd name="T42" fmla="*/ 2147483647 w 298"/>
              <a:gd name="T43" fmla="*/ 2147483647 h 321"/>
              <a:gd name="T44" fmla="*/ 2147483647 w 298"/>
              <a:gd name="T45" fmla="*/ 2147483647 h 321"/>
              <a:gd name="T46" fmla="*/ 2147483647 w 298"/>
              <a:gd name="T47" fmla="*/ 2147483647 h 321"/>
              <a:gd name="T48" fmla="*/ 2147483647 w 298"/>
              <a:gd name="T49" fmla="*/ 2147483647 h 321"/>
              <a:gd name="T50" fmla="*/ 2147483647 w 298"/>
              <a:gd name="T51" fmla="*/ 2147483647 h 321"/>
              <a:gd name="T52" fmla="*/ 2147483647 w 298"/>
              <a:gd name="T53" fmla="*/ 2147483647 h 321"/>
              <a:gd name="T54" fmla="*/ 2147483647 w 298"/>
              <a:gd name="T55" fmla="*/ 2147483647 h 321"/>
              <a:gd name="T56" fmla="*/ 2147483647 w 298"/>
              <a:gd name="T57" fmla="*/ 2147483647 h 321"/>
              <a:gd name="T58" fmla="*/ 2147483647 w 298"/>
              <a:gd name="T59" fmla="*/ 2147483647 h 321"/>
              <a:gd name="T60" fmla="*/ 2147483647 w 298"/>
              <a:gd name="T61" fmla="*/ 2147483647 h 321"/>
              <a:gd name="T62" fmla="*/ 2147483647 w 298"/>
              <a:gd name="T63" fmla="*/ 2147483647 h 321"/>
              <a:gd name="T64" fmla="*/ 2147483647 w 298"/>
              <a:gd name="T65" fmla="*/ 2147483647 h 321"/>
              <a:gd name="T66" fmla="*/ 2147483647 w 298"/>
              <a:gd name="T67" fmla="*/ 2147483647 h 321"/>
              <a:gd name="T68" fmla="*/ 2147483647 w 298"/>
              <a:gd name="T69" fmla="*/ 2147483647 h 321"/>
              <a:gd name="T70" fmla="*/ 2147483647 w 298"/>
              <a:gd name="T71" fmla="*/ 2147483647 h 321"/>
              <a:gd name="T72" fmla="*/ 2147483647 w 298"/>
              <a:gd name="T73" fmla="*/ 2147483647 h 321"/>
              <a:gd name="T74" fmla="*/ 2147483647 w 298"/>
              <a:gd name="T75" fmla="*/ 2147483647 h 321"/>
              <a:gd name="T76" fmla="*/ 2147483647 w 298"/>
              <a:gd name="T77" fmla="*/ 2147483647 h 321"/>
              <a:gd name="T78" fmla="*/ 2147483647 w 298"/>
              <a:gd name="T79" fmla="*/ 2147483647 h 321"/>
              <a:gd name="T80" fmla="*/ 2147483647 w 298"/>
              <a:gd name="T81" fmla="*/ 2147483647 h 321"/>
              <a:gd name="T82" fmla="*/ 2147483647 w 298"/>
              <a:gd name="T83" fmla="*/ 2147483647 h 321"/>
              <a:gd name="T84" fmla="*/ 2147483647 w 298"/>
              <a:gd name="T85" fmla="*/ 2147483647 h 321"/>
              <a:gd name="T86" fmla="*/ 2147483647 w 298"/>
              <a:gd name="T87" fmla="*/ 2147483647 h 321"/>
              <a:gd name="T88" fmla="*/ 2147483647 w 298"/>
              <a:gd name="T89" fmla="*/ 2147483647 h 321"/>
              <a:gd name="T90" fmla="*/ 2147483647 w 298"/>
              <a:gd name="T91" fmla="*/ 2147483647 h 321"/>
              <a:gd name="T92" fmla="*/ 2147483647 w 298"/>
              <a:gd name="T93" fmla="*/ 2147483647 h 321"/>
              <a:gd name="T94" fmla="*/ 2147483647 w 298"/>
              <a:gd name="T95" fmla="*/ 2147483647 h 321"/>
              <a:gd name="T96" fmla="*/ 2147483647 w 298"/>
              <a:gd name="T97" fmla="*/ 0 h 321"/>
              <a:gd name="T98" fmla="*/ 2147483647 w 298"/>
              <a:gd name="T99" fmla="*/ 2147483647 h 321"/>
              <a:gd name="T100" fmla="*/ 2147483647 w 298"/>
              <a:gd name="T101" fmla="*/ 2147483647 h 321"/>
              <a:gd name="T102" fmla="*/ 2147483647 w 298"/>
              <a:gd name="T103" fmla="*/ 2147483647 h 321"/>
              <a:gd name="T104" fmla="*/ 2147483647 w 298"/>
              <a:gd name="T105" fmla="*/ 2147483647 h 321"/>
              <a:gd name="T106" fmla="*/ 2147483647 w 298"/>
              <a:gd name="T107" fmla="*/ 2147483647 h 321"/>
              <a:gd name="T108" fmla="*/ 2147483647 w 298"/>
              <a:gd name="T109" fmla="*/ 2147483647 h 321"/>
              <a:gd name="T110" fmla="*/ 2147483647 w 298"/>
              <a:gd name="T111" fmla="*/ 2147483647 h 321"/>
              <a:gd name="T112" fmla="*/ 2147483647 w 298"/>
              <a:gd name="T113" fmla="*/ 2147483647 h 321"/>
              <a:gd name="T114" fmla="*/ 2147483647 w 298"/>
              <a:gd name="T115" fmla="*/ 2147483647 h 32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8"/>
              <a:gd name="T175" fmla="*/ 0 h 321"/>
              <a:gd name="T176" fmla="*/ 298 w 298"/>
              <a:gd name="T177" fmla="*/ 321 h 32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8" h="321">
                <a:moveTo>
                  <a:pt x="62" y="48"/>
                </a:moveTo>
                <a:lnTo>
                  <a:pt x="64" y="54"/>
                </a:lnTo>
                <a:lnTo>
                  <a:pt x="64" y="60"/>
                </a:lnTo>
                <a:lnTo>
                  <a:pt x="62" y="74"/>
                </a:lnTo>
                <a:lnTo>
                  <a:pt x="64" y="78"/>
                </a:lnTo>
                <a:lnTo>
                  <a:pt x="64" y="82"/>
                </a:lnTo>
                <a:lnTo>
                  <a:pt x="66" y="84"/>
                </a:lnTo>
                <a:lnTo>
                  <a:pt x="66" y="88"/>
                </a:lnTo>
                <a:lnTo>
                  <a:pt x="66" y="94"/>
                </a:lnTo>
                <a:lnTo>
                  <a:pt x="64" y="96"/>
                </a:lnTo>
                <a:lnTo>
                  <a:pt x="62" y="100"/>
                </a:lnTo>
                <a:lnTo>
                  <a:pt x="60" y="106"/>
                </a:lnTo>
                <a:lnTo>
                  <a:pt x="62" y="110"/>
                </a:lnTo>
                <a:lnTo>
                  <a:pt x="64" y="112"/>
                </a:lnTo>
                <a:lnTo>
                  <a:pt x="72" y="116"/>
                </a:lnTo>
                <a:lnTo>
                  <a:pt x="80" y="118"/>
                </a:lnTo>
                <a:lnTo>
                  <a:pt x="84" y="122"/>
                </a:lnTo>
                <a:lnTo>
                  <a:pt x="84" y="126"/>
                </a:lnTo>
                <a:lnTo>
                  <a:pt x="82" y="134"/>
                </a:lnTo>
                <a:lnTo>
                  <a:pt x="78" y="140"/>
                </a:lnTo>
                <a:lnTo>
                  <a:pt x="64" y="150"/>
                </a:lnTo>
                <a:lnTo>
                  <a:pt x="28" y="188"/>
                </a:lnTo>
                <a:lnTo>
                  <a:pt x="20" y="194"/>
                </a:lnTo>
                <a:lnTo>
                  <a:pt x="18" y="198"/>
                </a:lnTo>
                <a:lnTo>
                  <a:pt x="16" y="202"/>
                </a:lnTo>
                <a:lnTo>
                  <a:pt x="16" y="214"/>
                </a:lnTo>
                <a:lnTo>
                  <a:pt x="14" y="226"/>
                </a:lnTo>
                <a:lnTo>
                  <a:pt x="8" y="248"/>
                </a:lnTo>
                <a:lnTo>
                  <a:pt x="4" y="277"/>
                </a:lnTo>
                <a:lnTo>
                  <a:pt x="2" y="291"/>
                </a:lnTo>
                <a:lnTo>
                  <a:pt x="0" y="305"/>
                </a:lnTo>
                <a:lnTo>
                  <a:pt x="2" y="321"/>
                </a:lnTo>
                <a:lnTo>
                  <a:pt x="8" y="319"/>
                </a:lnTo>
                <a:lnTo>
                  <a:pt x="14" y="317"/>
                </a:lnTo>
                <a:lnTo>
                  <a:pt x="18" y="319"/>
                </a:lnTo>
                <a:lnTo>
                  <a:pt x="20" y="319"/>
                </a:lnTo>
                <a:lnTo>
                  <a:pt x="22" y="321"/>
                </a:lnTo>
                <a:lnTo>
                  <a:pt x="26" y="321"/>
                </a:lnTo>
                <a:lnTo>
                  <a:pt x="30" y="319"/>
                </a:lnTo>
                <a:lnTo>
                  <a:pt x="38" y="315"/>
                </a:lnTo>
                <a:lnTo>
                  <a:pt x="42" y="309"/>
                </a:lnTo>
                <a:lnTo>
                  <a:pt x="50" y="305"/>
                </a:lnTo>
                <a:lnTo>
                  <a:pt x="52" y="305"/>
                </a:lnTo>
                <a:lnTo>
                  <a:pt x="52" y="301"/>
                </a:lnTo>
                <a:lnTo>
                  <a:pt x="56" y="297"/>
                </a:lnTo>
                <a:lnTo>
                  <a:pt x="128" y="297"/>
                </a:lnTo>
                <a:lnTo>
                  <a:pt x="124" y="293"/>
                </a:lnTo>
                <a:lnTo>
                  <a:pt x="122" y="289"/>
                </a:lnTo>
                <a:lnTo>
                  <a:pt x="122" y="285"/>
                </a:lnTo>
                <a:lnTo>
                  <a:pt x="124" y="281"/>
                </a:lnTo>
                <a:lnTo>
                  <a:pt x="126" y="277"/>
                </a:lnTo>
                <a:lnTo>
                  <a:pt x="130" y="273"/>
                </a:lnTo>
                <a:lnTo>
                  <a:pt x="132" y="269"/>
                </a:lnTo>
                <a:lnTo>
                  <a:pt x="134" y="265"/>
                </a:lnTo>
                <a:lnTo>
                  <a:pt x="136" y="254"/>
                </a:lnTo>
                <a:lnTo>
                  <a:pt x="140" y="250"/>
                </a:lnTo>
                <a:lnTo>
                  <a:pt x="148" y="248"/>
                </a:lnTo>
                <a:lnTo>
                  <a:pt x="162" y="242"/>
                </a:lnTo>
                <a:lnTo>
                  <a:pt x="164" y="242"/>
                </a:lnTo>
                <a:lnTo>
                  <a:pt x="166" y="242"/>
                </a:lnTo>
                <a:lnTo>
                  <a:pt x="170" y="242"/>
                </a:lnTo>
                <a:lnTo>
                  <a:pt x="172" y="238"/>
                </a:lnTo>
                <a:lnTo>
                  <a:pt x="176" y="236"/>
                </a:lnTo>
                <a:lnTo>
                  <a:pt x="180" y="234"/>
                </a:lnTo>
                <a:lnTo>
                  <a:pt x="184" y="236"/>
                </a:lnTo>
                <a:lnTo>
                  <a:pt x="186" y="238"/>
                </a:lnTo>
                <a:lnTo>
                  <a:pt x="192" y="236"/>
                </a:lnTo>
                <a:lnTo>
                  <a:pt x="194" y="234"/>
                </a:lnTo>
                <a:lnTo>
                  <a:pt x="198" y="230"/>
                </a:lnTo>
                <a:lnTo>
                  <a:pt x="200" y="232"/>
                </a:lnTo>
                <a:lnTo>
                  <a:pt x="204" y="234"/>
                </a:lnTo>
                <a:lnTo>
                  <a:pt x="208" y="234"/>
                </a:lnTo>
                <a:lnTo>
                  <a:pt x="210" y="232"/>
                </a:lnTo>
                <a:lnTo>
                  <a:pt x="214" y="228"/>
                </a:lnTo>
                <a:lnTo>
                  <a:pt x="216" y="222"/>
                </a:lnTo>
                <a:lnTo>
                  <a:pt x="218" y="220"/>
                </a:lnTo>
                <a:lnTo>
                  <a:pt x="222" y="220"/>
                </a:lnTo>
                <a:lnTo>
                  <a:pt x="226" y="220"/>
                </a:lnTo>
                <a:lnTo>
                  <a:pt x="228" y="228"/>
                </a:lnTo>
                <a:lnTo>
                  <a:pt x="232" y="236"/>
                </a:lnTo>
                <a:lnTo>
                  <a:pt x="238" y="244"/>
                </a:lnTo>
                <a:lnTo>
                  <a:pt x="244" y="246"/>
                </a:lnTo>
                <a:lnTo>
                  <a:pt x="244" y="238"/>
                </a:lnTo>
                <a:lnTo>
                  <a:pt x="246" y="226"/>
                </a:lnTo>
                <a:lnTo>
                  <a:pt x="252" y="214"/>
                </a:lnTo>
                <a:lnTo>
                  <a:pt x="260" y="202"/>
                </a:lnTo>
                <a:lnTo>
                  <a:pt x="276" y="180"/>
                </a:lnTo>
                <a:lnTo>
                  <a:pt x="284" y="170"/>
                </a:lnTo>
                <a:lnTo>
                  <a:pt x="292" y="158"/>
                </a:lnTo>
                <a:lnTo>
                  <a:pt x="296" y="146"/>
                </a:lnTo>
                <a:lnTo>
                  <a:pt x="298" y="130"/>
                </a:lnTo>
                <a:lnTo>
                  <a:pt x="296" y="112"/>
                </a:lnTo>
                <a:lnTo>
                  <a:pt x="292" y="94"/>
                </a:lnTo>
                <a:lnTo>
                  <a:pt x="286" y="76"/>
                </a:lnTo>
                <a:lnTo>
                  <a:pt x="278" y="60"/>
                </a:lnTo>
                <a:lnTo>
                  <a:pt x="260" y="30"/>
                </a:lnTo>
                <a:lnTo>
                  <a:pt x="250" y="14"/>
                </a:lnTo>
                <a:lnTo>
                  <a:pt x="244" y="0"/>
                </a:lnTo>
                <a:lnTo>
                  <a:pt x="222" y="20"/>
                </a:lnTo>
                <a:lnTo>
                  <a:pt x="214" y="28"/>
                </a:lnTo>
                <a:lnTo>
                  <a:pt x="206" y="30"/>
                </a:lnTo>
                <a:lnTo>
                  <a:pt x="188" y="30"/>
                </a:lnTo>
                <a:lnTo>
                  <a:pt x="178" y="32"/>
                </a:lnTo>
                <a:lnTo>
                  <a:pt x="166" y="36"/>
                </a:lnTo>
                <a:lnTo>
                  <a:pt x="154" y="40"/>
                </a:lnTo>
                <a:lnTo>
                  <a:pt x="142" y="40"/>
                </a:lnTo>
                <a:lnTo>
                  <a:pt x="136" y="40"/>
                </a:lnTo>
                <a:lnTo>
                  <a:pt x="128" y="36"/>
                </a:lnTo>
                <a:lnTo>
                  <a:pt x="120" y="34"/>
                </a:lnTo>
                <a:lnTo>
                  <a:pt x="110" y="32"/>
                </a:lnTo>
                <a:lnTo>
                  <a:pt x="100" y="34"/>
                </a:lnTo>
                <a:lnTo>
                  <a:pt x="94" y="36"/>
                </a:lnTo>
                <a:lnTo>
                  <a:pt x="82" y="40"/>
                </a:lnTo>
                <a:lnTo>
                  <a:pt x="72" y="46"/>
                </a:lnTo>
                <a:lnTo>
                  <a:pt x="68" y="48"/>
                </a:lnTo>
                <a:lnTo>
                  <a:pt x="64" y="48"/>
                </a:lnTo>
                <a:lnTo>
                  <a:pt x="62" y="48"/>
                </a:lnTo>
                <a:close/>
              </a:path>
            </a:pathLst>
          </a:custGeom>
          <a:solidFill>
            <a:srgbClr val="92D050"/>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08" name="Freeform 44">
            <a:extLst>
              <a:ext uri="{FF2B5EF4-FFF2-40B4-BE49-F238E27FC236}">
                <a16:creationId xmlns:a16="http://schemas.microsoft.com/office/drawing/2014/main" xmlns="" id="{9880BCC8-DF69-604D-91A2-900F85D8EF3A}"/>
              </a:ext>
            </a:extLst>
          </p:cNvPr>
          <p:cNvSpPr>
            <a:spLocks/>
          </p:cNvSpPr>
          <p:nvPr/>
        </p:nvSpPr>
        <p:spPr bwMode="auto">
          <a:xfrm>
            <a:off x="6970592" y="2237153"/>
            <a:ext cx="552450" cy="473075"/>
          </a:xfrm>
          <a:custGeom>
            <a:avLst/>
            <a:gdLst>
              <a:gd name="T0" fmla="*/ 2147483647 w 348"/>
              <a:gd name="T1" fmla="*/ 2147483647 h 298"/>
              <a:gd name="T2" fmla="*/ 2147483647 w 348"/>
              <a:gd name="T3" fmla="*/ 2147483647 h 298"/>
              <a:gd name="T4" fmla="*/ 2147483647 w 348"/>
              <a:gd name="T5" fmla="*/ 2147483647 h 298"/>
              <a:gd name="T6" fmla="*/ 2147483647 w 348"/>
              <a:gd name="T7" fmla="*/ 2147483647 h 298"/>
              <a:gd name="T8" fmla="*/ 2147483647 w 348"/>
              <a:gd name="T9" fmla="*/ 2147483647 h 298"/>
              <a:gd name="T10" fmla="*/ 2147483647 w 348"/>
              <a:gd name="T11" fmla="*/ 2147483647 h 298"/>
              <a:gd name="T12" fmla="*/ 2147483647 w 348"/>
              <a:gd name="T13" fmla="*/ 2147483647 h 298"/>
              <a:gd name="T14" fmla="*/ 2147483647 w 348"/>
              <a:gd name="T15" fmla="*/ 2147483647 h 298"/>
              <a:gd name="T16" fmla="*/ 2147483647 w 348"/>
              <a:gd name="T17" fmla="*/ 2147483647 h 298"/>
              <a:gd name="T18" fmla="*/ 2147483647 w 348"/>
              <a:gd name="T19" fmla="*/ 2147483647 h 298"/>
              <a:gd name="T20" fmla="*/ 2147483647 w 348"/>
              <a:gd name="T21" fmla="*/ 2147483647 h 298"/>
              <a:gd name="T22" fmla="*/ 2147483647 w 348"/>
              <a:gd name="T23" fmla="*/ 2147483647 h 298"/>
              <a:gd name="T24" fmla="*/ 2147483647 w 348"/>
              <a:gd name="T25" fmla="*/ 2147483647 h 298"/>
              <a:gd name="T26" fmla="*/ 2147483647 w 348"/>
              <a:gd name="T27" fmla="*/ 2147483647 h 298"/>
              <a:gd name="T28" fmla="*/ 2147483647 w 348"/>
              <a:gd name="T29" fmla="*/ 2147483647 h 298"/>
              <a:gd name="T30" fmla="*/ 2147483647 w 348"/>
              <a:gd name="T31" fmla="*/ 2147483647 h 298"/>
              <a:gd name="T32" fmla="*/ 2147483647 w 348"/>
              <a:gd name="T33" fmla="*/ 2147483647 h 298"/>
              <a:gd name="T34" fmla="*/ 2147483647 w 348"/>
              <a:gd name="T35" fmla="*/ 2147483647 h 298"/>
              <a:gd name="T36" fmla="*/ 2147483647 w 348"/>
              <a:gd name="T37" fmla="*/ 2147483647 h 298"/>
              <a:gd name="T38" fmla="*/ 2147483647 w 348"/>
              <a:gd name="T39" fmla="*/ 2147483647 h 298"/>
              <a:gd name="T40" fmla="*/ 2147483647 w 348"/>
              <a:gd name="T41" fmla="*/ 2147483647 h 298"/>
              <a:gd name="T42" fmla="*/ 2147483647 w 348"/>
              <a:gd name="T43" fmla="*/ 2147483647 h 298"/>
              <a:gd name="T44" fmla="*/ 2147483647 w 348"/>
              <a:gd name="T45" fmla="*/ 2147483647 h 298"/>
              <a:gd name="T46" fmla="*/ 2147483647 w 348"/>
              <a:gd name="T47" fmla="*/ 2147483647 h 298"/>
              <a:gd name="T48" fmla="*/ 2147483647 w 348"/>
              <a:gd name="T49" fmla="*/ 2147483647 h 298"/>
              <a:gd name="T50" fmla="*/ 2147483647 w 348"/>
              <a:gd name="T51" fmla="*/ 2147483647 h 298"/>
              <a:gd name="T52" fmla="*/ 2147483647 w 348"/>
              <a:gd name="T53" fmla="*/ 2147483647 h 298"/>
              <a:gd name="T54" fmla="*/ 2147483647 w 348"/>
              <a:gd name="T55" fmla="*/ 2147483647 h 298"/>
              <a:gd name="T56" fmla="*/ 2147483647 w 348"/>
              <a:gd name="T57" fmla="*/ 2147483647 h 298"/>
              <a:gd name="T58" fmla="*/ 2147483647 w 348"/>
              <a:gd name="T59" fmla="*/ 2147483647 h 298"/>
              <a:gd name="T60" fmla="*/ 2147483647 w 348"/>
              <a:gd name="T61" fmla="*/ 2147483647 h 298"/>
              <a:gd name="T62" fmla="*/ 2147483647 w 348"/>
              <a:gd name="T63" fmla="*/ 2147483647 h 298"/>
              <a:gd name="T64" fmla="*/ 2147483647 w 348"/>
              <a:gd name="T65" fmla="*/ 2147483647 h 298"/>
              <a:gd name="T66" fmla="*/ 2147483647 w 348"/>
              <a:gd name="T67" fmla="*/ 2147483647 h 298"/>
              <a:gd name="T68" fmla="*/ 2147483647 w 348"/>
              <a:gd name="T69" fmla="*/ 2147483647 h 298"/>
              <a:gd name="T70" fmla="*/ 2147483647 w 348"/>
              <a:gd name="T71" fmla="*/ 2147483647 h 298"/>
              <a:gd name="T72" fmla="*/ 2147483647 w 348"/>
              <a:gd name="T73" fmla="*/ 2147483647 h 298"/>
              <a:gd name="T74" fmla="*/ 2147483647 w 348"/>
              <a:gd name="T75" fmla="*/ 2147483647 h 298"/>
              <a:gd name="T76" fmla="*/ 2147483647 w 348"/>
              <a:gd name="T77" fmla="*/ 2147483647 h 298"/>
              <a:gd name="T78" fmla="*/ 2147483647 w 348"/>
              <a:gd name="T79" fmla="*/ 0 h 298"/>
              <a:gd name="T80" fmla="*/ 2147483647 w 348"/>
              <a:gd name="T81" fmla="*/ 2147483647 h 298"/>
              <a:gd name="T82" fmla="*/ 2147483647 w 348"/>
              <a:gd name="T83" fmla="*/ 2147483647 h 298"/>
              <a:gd name="T84" fmla="*/ 2147483647 w 348"/>
              <a:gd name="T85" fmla="*/ 2147483647 h 298"/>
              <a:gd name="T86" fmla="*/ 2147483647 w 348"/>
              <a:gd name="T87" fmla="*/ 2147483647 h 298"/>
              <a:gd name="T88" fmla="*/ 2147483647 w 348"/>
              <a:gd name="T89" fmla="*/ 2147483647 h 298"/>
              <a:gd name="T90" fmla="*/ 2147483647 w 348"/>
              <a:gd name="T91" fmla="*/ 2147483647 h 298"/>
              <a:gd name="T92" fmla="*/ 2147483647 w 348"/>
              <a:gd name="T93" fmla="*/ 2147483647 h 298"/>
              <a:gd name="T94" fmla="*/ 2147483647 w 348"/>
              <a:gd name="T95" fmla="*/ 2147483647 h 298"/>
              <a:gd name="T96" fmla="*/ 2147483647 w 348"/>
              <a:gd name="T97" fmla="*/ 2147483647 h 298"/>
              <a:gd name="T98" fmla="*/ 2147483647 w 348"/>
              <a:gd name="T99" fmla="*/ 2147483647 h 29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48"/>
              <a:gd name="T151" fmla="*/ 0 h 298"/>
              <a:gd name="T152" fmla="*/ 348 w 348"/>
              <a:gd name="T153" fmla="*/ 298 h 29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48" h="298">
                <a:moveTo>
                  <a:pt x="4" y="208"/>
                </a:moveTo>
                <a:lnTo>
                  <a:pt x="26" y="204"/>
                </a:lnTo>
                <a:lnTo>
                  <a:pt x="34" y="210"/>
                </a:lnTo>
                <a:lnTo>
                  <a:pt x="50" y="200"/>
                </a:lnTo>
                <a:lnTo>
                  <a:pt x="54" y="204"/>
                </a:lnTo>
                <a:lnTo>
                  <a:pt x="58" y="208"/>
                </a:lnTo>
                <a:lnTo>
                  <a:pt x="60" y="212"/>
                </a:lnTo>
                <a:lnTo>
                  <a:pt x="64" y="214"/>
                </a:lnTo>
                <a:lnTo>
                  <a:pt x="68" y="214"/>
                </a:lnTo>
                <a:lnTo>
                  <a:pt x="70" y="210"/>
                </a:lnTo>
                <a:lnTo>
                  <a:pt x="76" y="198"/>
                </a:lnTo>
                <a:lnTo>
                  <a:pt x="80" y="186"/>
                </a:lnTo>
                <a:lnTo>
                  <a:pt x="84" y="176"/>
                </a:lnTo>
                <a:lnTo>
                  <a:pt x="92" y="182"/>
                </a:lnTo>
                <a:lnTo>
                  <a:pt x="102" y="188"/>
                </a:lnTo>
                <a:lnTo>
                  <a:pt x="110" y="194"/>
                </a:lnTo>
                <a:lnTo>
                  <a:pt x="116" y="196"/>
                </a:lnTo>
                <a:lnTo>
                  <a:pt x="122" y="196"/>
                </a:lnTo>
                <a:lnTo>
                  <a:pt x="130" y="196"/>
                </a:lnTo>
                <a:lnTo>
                  <a:pt x="132" y="192"/>
                </a:lnTo>
                <a:lnTo>
                  <a:pt x="136" y="188"/>
                </a:lnTo>
                <a:lnTo>
                  <a:pt x="142" y="186"/>
                </a:lnTo>
                <a:lnTo>
                  <a:pt x="144" y="188"/>
                </a:lnTo>
                <a:lnTo>
                  <a:pt x="148" y="190"/>
                </a:lnTo>
                <a:lnTo>
                  <a:pt x="150" y="196"/>
                </a:lnTo>
                <a:lnTo>
                  <a:pt x="158" y="194"/>
                </a:lnTo>
                <a:lnTo>
                  <a:pt x="164" y="194"/>
                </a:lnTo>
                <a:lnTo>
                  <a:pt x="178" y="194"/>
                </a:lnTo>
                <a:lnTo>
                  <a:pt x="196" y="194"/>
                </a:lnTo>
                <a:lnTo>
                  <a:pt x="212" y="198"/>
                </a:lnTo>
                <a:lnTo>
                  <a:pt x="228" y="204"/>
                </a:lnTo>
                <a:lnTo>
                  <a:pt x="242" y="216"/>
                </a:lnTo>
                <a:lnTo>
                  <a:pt x="246" y="220"/>
                </a:lnTo>
                <a:lnTo>
                  <a:pt x="248" y="226"/>
                </a:lnTo>
                <a:lnTo>
                  <a:pt x="250" y="230"/>
                </a:lnTo>
                <a:lnTo>
                  <a:pt x="254" y="236"/>
                </a:lnTo>
                <a:lnTo>
                  <a:pt x="270" y="250"/>
                </a:lnTo>
                <a:lnTo>
                  <a:pt x="290" y="264"/>
                </a:lnTo>
                <a:lnTo>
                  <a:pt x="308" y="280"/>
                </a:lnTo>
                <a:lnTo>
                  <a:pt x="316" y="288"/>
                </a:lnTo>
                <a:lnTo>
                  <a:pt x="322" y="298"/>
                </a:lnTo>
                <a:lnTo>
                  <a:pt x="336" y="290"/>
                </a:lnTo>
                <a:lnTo>
                  <a:pt x="348" y="284"/>
                </a:lnTo>
                <a:lnTo>
                  <a:pt x="342" y="278"/>
                </a:lnTo>
                <a:lnTo>
                  <a:pt x="332" y="270"/>
                </a:lnTo>
                <a:lnTo>
                  <a:pt x="324" y="262"/>
                </a:lnTo>
                <a:lnTo>
                  <a:pt x="318" y="256"/>
                </a:lnTo>
                <a:lnTo>
                  <a:pt x="314" y="244"/>
                </a:lnTo>
                <a:lnTo>
                  <a:pt x="312" y="238"/>
                </a:lnTo>
                <a:lnTo>
                  <a:pt x="308" y="234"/>
                </a:lnTo>
                <a:lnTo>
                  <a:pt x="298" y="230"/>
                </a:lnTo>
                <a:lnTo>
                  <a:pt x="288" y="226"/>
                </a:lnTo>
                <a:lnTo>
                  <a:pt x="280" y="222"/>
                </a:lnTo>
                <a:lnTo>
                  <a:pt x="270" y="214"/>
                </a:lnTo>
                <a:lnTo>
                  <a:pt x="264" y="206"/>
                </a:lnTo>
                <a:lnTo>
                  <a:pt x="258" y="196"/>
                </a:lnTo>
                <a:lnTo>
                  <a:pt x="250" y="186"/>
                </a:lnTo>
                <a:lnTo>
                  <a:pt x="246" y="182"/>
                </a:lnTo>
                <a:lnTo>
                  <a:pt x="240" y="180"/>
                </a:lnTo>
                <a:lnTo>
                  <a:pt x="228" y="176"/>
                </a:lnTo>
                <a:lnTo>
                  <a:pt x="218" y="176"/>
                </a:lnTo>
                <a:lnTo>
                  <a:pt x="206" y="172"/>
                </a:lnTo>
                <a:lnTo>
                  <a:pt x="194" y="166"/>
                </a:lnTo>
                <a:lnTo>
                  <a:pt x="190" y="160"/>
                </a:lnTo>
                <a:lnTo>
                  <a:pt x="186" y="154"/>
                </a:lnTo>
                <a:lnTo>
                  <a:pt x="184" y="148"/>
                </a:lnTo>
                <a:lnTo>
                  <a:pt x="176" y="142"/>
                </a:lnTo>
                <a:lnTo>
                  <a:pt x="174" y="144"/>
                </a:lnTo>
                <a:lnTo>
                  <a:pt x="172" y="144"/>
                </a:lnTo>
                <a:lnTo>
                  <a:pt x="164" y="140"/>
                </a:lnTo>
                <a:lnTo>
                  <a:pt x="158" y="132"/>
                </a:lnTo>
                <a:lnTo>
                  <a:pt x="150" y="120"/>
                </a:lnTo>
                <a:lnTo>
                  <a:pt x="138" y="98"/>
                </a:lnTo>
                <a:lnTo>
                  <a:pt x="132" y="80"/>
                </a:lnTo>
                <a:lnTo>
                  <a:pt x="128" y="58"/>
                </a:lnTo>
                <a:lnTo>
                  <a:pt x="120" y="34"/>
                </a:lnTo>
                <a:lnTo>
                  <a:pt x="114" y="22"/>
                </a:lnTo>
                <a:lnTo>
                  <a:pt x="108" y="12"/>
                </a:lnTo>
                <a:lnTo>
                  <a:pt x="100" y="4"/>
                </a:lnTo>
                <a:lnTo>
                  <a:pt x="92" y="0"/>
                </a:lnTo>
                <a:lnTo>
                  <a:pt x="92" y="8"/>
                </a:lnTo>
                <a:lnTo>
                  <a:pt x="90" y="16"/>
                </a:lnTo>
                <a:lnTo>
                  <a:pt x="86" y="22"/>
                </a:lnTo>
                <a:lnTo>
                  <a:pt x="80" y="26"/>
                </a:lnTo>
                <a:lnTo>
                  <a:pt x="68" y="36"/>
                </a:lnTo>
                <a:lnTo>
                  <a:pt x="54" y="44"/>
                </a:lnTo>
                <a:lnTo>
                  <a:pt x="40" y="50"/>
                </a:lnTo>
                <a:lnTo>
                  <a:pt x="28" y="60"/>
                </a:lnTo>
                <a:lnTo>
                  <a:pt x="24" y="66"/>
                </a:lnTo>
                <a:lnTo>
                  <a:pt x="20" y="72"/>
                </a:lnTo>
                <a:lnTo>
                  <a:pt x="18" y="78"/>
                </a:lnTo>
                <a:lnTo>
                  <a:pt x="16" y="86"/>
                </a:lnTo>
                <a:lnTo>
                  <a:pt x="16" y="102"/>
                </a:lnTo>
                <a:lnTo>
                  <a:pt x="14" y="116"/>
                </a:lnTo>
                <a:lnTo>
                  <a:pt x="8" y="132"/>
                </a:lnTo>
                <a:lnTo>
                  <a:pt x="4" y="150"/>
                </a:lnTo>
                <a:lnTo>
                  <a:pt x="0" y="166"/>
                </a:lnTo>
                <a:lnTo>
                  <a:pt x="2" y="188"/>
                </a:lnTo>
                <a:lnTo>
                  <a:pt x="6" y="208"/>
                </a:lnTo>
                <a:lnTo>
                  <a:pt x="4" y="208"/>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09" name="Freeform 45">
            <a:extLst>
              <a:ext uri="{FF2B5EF4-FFF2-40B4-BE49-F238E27FC236}">
                <a16:creationId xmlns:a16="http://schemas.microsoft.com/office/drawing/2014/main" xmlns="" id="{A32F52CE-61C4-F341-8AC2-C6E4365155C7}"/>
              </a:ext>
            </a:extLst>
          </p:cNvPr>
          <p:cNvSpPr>
            <a:spLocks/>
          </p:cNvSpPr>
          <p:nvPr/>
        </p:nvSpPr>
        <p:spPr bwMode="auto">
          <a:xfrm>
            <a:off x="6716592" y="2516552"/>
            <a:ext cx="1244600" cy="990600"/>
          </a:xfrm>
          <a:custGeom>
            <a:avLst/>
            <a:gdLst>
              <a:gd name="T0" fmla="*/ 2147483647 w 784"/>
              <a:gd name="T1" fmla="*/ 2147483647 h 624"/>
              <a:gd name="T2" fmla="*/ 2147483647 w 784"/>
              <a:gd name="T3" fmla="*/ 2147483647 h 624"/>
              <a:gd name="T4" fmla="*/ 2147483647 w 784"/>
              <a:gd name="T5" fmla="*/ 2147483647 h 624"/>
              <a:gd name="T6" fmla="*/ 2147483647 w 784"/>
              <a:gd name="T7" fmla="*/ 2147483647 h 624"/>
              <a:gd name="T8" fmla="*/ 2147483647 w 784"/>
              <a:gd name="T9" fmla="*/ 2147483647 h 624"/>
              <a:gd name="T10" fmla="*/ 2147483647 w 784"/>
              <a:gd name="T11" fmla="*/ 2147483647 h 624"/>
              <a:gd name="T12" fmla="*/ 2147483647 w 784"/>
              <a:gd name="T13" fmla="*/ 2147483647 h 624"/>
              <a:gd name="T14" fmla="*/ 2147483647 w 784"/>
              <a:gd name="T15" fmla="*/ 2147483647 h 624"/>
              <a:gd name="T16" fmla="*/ 2147483647 w 784"/>
              <a:gd name="T17" fmla="*/ 2147483647 h 624"/>
              <a:gd name="T18" fmla="*/ 2147483647 w 784"/>
              <a:gd name="T19" fmla="*/ 2147483647 h 624"/>
              <a:gd name="T20" fmla="*/ 2147483647 w 784"/>
              <a:gd name="T21" fmla="*/ 2147483647 h 624"/>
              <a:gd name="T22" fmla="*/ 2147483647 w 784"/>
              <a:gd name="T23" fmla="*/ 2147483647 h 624"/>
              <a:gd name="T24" fmla="*/ 2147483647 w 784"/>
              <a:gd name="T25" fmla="*/ 2147483647 h 624"/>
              <a:gd name="T26" fmla="*/ 2147483647 w 784"/>
              <a:gd name="T27" fmla="*/ 2147483647 h 624"/>
              <a:gd name="T28" fmla="*/ 2147483647 w 784"/>
              <a:gd name="T29" fmla="*/ 2147483647 h 624"/>
              <a:gd name="T30" fmla="*/ 0 w 784"/>
              <a:gd name="T31" fmla="*/ 2147483647 h 624"/>
              <a:gd name="T32" fmla="*/ 2147483647 w 784"/>
              <a:gd name="T33" fmla="*/ 2147483647 h 624"/>
              <a:gd name="T34" fmla="*/ 2147483647 w 784"/>
              <a:gd name="T35" fmla="*/ 2147483647 h 624"/>
              <a:gd name="T36" fmla="*/ 2147483647 w 784"/>
              <a:gd name="T37" fmla="*/ 2147483647 h 624"/>
              <a:gd name="T38" fmla="*/ 2147483647 w 784"/>
              <a:gd name="T39" fmla="*/ 2147483647 h 624"/>
              <a:gd name="T40" fmla="*/ 2147483647 w 784"/>
              <a:gd name="T41" fmla="*/ 2147483647 h 624"/>
              <a:gd name="T42" fmla="*/ 2147483647 w 784"/>
              <a:gd name="T43" fmla="*/ 2147483647 h 624"/>
              <a:gd name="T44" fmla="*/ 2147483647 w 784"/>
              <a:gd name="T45" fmla="*/ 2147483647 h 624"/>
              <a:gd name="T46" fmla="*/ 2147483647 w 784"/>
              <a:gd name="T47" fmla="*/ 2147483647 h 624"/>
              <a:gd name="T48" fmla="*/ 2147483647 w 784"/>
              <a:gd name="T49" fmla="*/ 2147483647 h 624"/>
              <a:gd name="T50" fmla="*/ 2147483647 w 784"/>
              <a:gd name="T51" fmla="*/ 2147483647 h 624"/>
              <a:gd name="T52" fmla="*/ 2147483647 w 784"/>
              <a:gd name="T53" fmla="*/ 2147483647 h 624"/>
              <a:gd name="T54" fmla="*/ 2147483647 w 784"/>
              <a:gd name="T55" fmla="*/ 2147483647 h 624"/>
              <a:gd name="T56" fmla="*/ 2147483647 w 784"/>
              <a:gd name="T57" fmla="*/ 2147483647 h 624"/>
              <a:gd name="T58" fmla="*/ 2147483647 w 784"/>
              <a:gd name="T59" fmla="*/ 2147483647 h 624"/>
              <a:gd name="T60" fmla="*/ 2147483647 w 784"/>
              <a:gd name="T61" fmla="*/ 2147483647 h 624"/>
              <a:gd name="T62" fmla="*/ 2147483647 w 784"/>
              <a:gd name="T63" fmla="*/ 2147483647 h 624"/>
              <a:gd name="T64" fmla="*/ 2147483647 w 784"/>
              <a:gd name="T65" fmla="*/ 2147483647 h 624"/>
              <a:gd name="T66" fmla="*/ 2147483647 w 784"/>
              <a:gd name="T67" fmla="*/ 2147483647 h 624"/>
              <a:gd name="T68" fmla="*/ 2147483647 w 784"/>
              <a:gd name="T69" fmla="*/ 2147483647 h 624"/>
              <a:gd name="T70" fmla="*/ 2147483647 w 784"/>
              <a:gd name="T71" fmla="*/ 2147483647 h 624"/>
              <a:gd name="T72" fmla="*/ 2147483647 w 784"/>
              <a:gd name="T73" fmla="*/ 2147483647 h 624"/>
              <a:gd name="T74" fmla="*/ 2147483647 w 784"/>
              <a:gd name="T75" fmla="*/ 2147483647 h 624"/>
              <a:gd name="T76" fmla="*/ 2147483647 w 784"/>
              <a:gd name="T77" fmla="*/ 2147483647 h 624"/>
              <a:gd name="T78" fmla="*/ 2147483647 w 784"/>
              <a:gd name="T79" fmla="*/ 2147483647 h 624"/>
              <a:gd name="T80" fmla="*/ 2147483647 w 784"/>
              <a:gd name="T81" fmla="*/ 2147483647 h 624"/>
              <a:gd name="T82" fmla="*/ 2147483647 w 784"/>
              <a:gd name="T83" fmla="*/ 2147483647 h 624"/>
              <a:gd name="T84" fmla="*/ 2147483647 w 784"/>
              <a:gd name="T85" fmla="*/ 2147483647 h 624"/>
              <a:gd name="T86" fmla="*/ 2147483647 w 784"/>
              <a:gd name="T87" fmla="*/ 2147483647 h 624"/>
              <a:gd name="T88" fmla="*/ 2147483647 w 784"/>
              <a:gd name="T89" fmla="*/ 2147483647 h 624"/>
              <a:gd name="T90" fmla="*/ 2147483647 w 784"/>
              <a:gd name="T91" fmla="*/ 2147483647 h 624"/>
              <a:gd name="T92" fmla="*/ 2147483647 w 784"/>
              <a:gd name="T93" fmla="*/ 2147483647 h 624"/>
              <a:gd name="T94" fmla="*/ 2147483647 w 784"/>
              <a:gd name="T95" fmla="*/ 2147483647 h 624"/>
              <a:gd name="T96" fmla="*/ 2147483647 w 784"/>
              <a:gd name="T97" fmla="*/ 2147483647 h 624"/>
              <a:gd name="T98" fmla="*/ 2147483647 w 784"/>
              <a:gd name="T99" fmla="*/ 2147483647 h 624"/>
              <a:gd name="T100" fmla="*/ 2147483647 w 784"/>
              <a:gd name="T101" fmla="*/ 2147483647 h 624"/>
              <a:gd name="T102" fmla="*/ 2147483647 w 784"/>
              <a:gd name="T103" fmla="*/ 2147483647 h 624"/>
              <a:gd name="T104" fmla="*/ 2147483647 w 784"/>
              <a:gd name="T105" fmla="*/ 2147483647 h 624"/>
              <a:gd name="T106" fmla="*/ 2147483647 w 784"/>
              <a:gd name="T107" fmla="*/ 2147483647 h 624"/>
              <a:gd name="T108" fmla="*/ 2147483647 w 784"/>
              <a:gd name="T109" fmla="*/ 2147483647 h 624"/>
              <a:gd name="T110" fmla="*/ 2147483647 w 784"/>
              <a:gd name="T111" fmla="*/ 2147483647 h 624"/>
              <a:gd name="T112" fmla="*/ 2147483647 w 784"/>
              <a:gd name="T113" fmla="*/ 2147483647 h 624"/>
              <a:gd name="T114" fmla="*/ 2147483647 w 784"/>
              <a:gd name="T115" fmla="*/ 2147483647 h 624"/>
              <a:gd name="T116" fmla="*/ 2147483647 w 784"/>
              <a:gd name="T117" fmla="*/ 2147483647 h 62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84"/>
              <a:gd name="T178" fmla="*/ 0 h 624"/>
              <a:gd name="T179" fmla="*/ 784 w 784"/>
              <a:gd name="T180" fmla="*/ 624 h 62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84" h="624">
                <a:moveTo>
                  <a:pt x="166" y="32"/>
                </a:moveTo>
                <a:lnTo>
                  <a:pt x="166" y="38"/>
                </a:lnTo>
                <a:lnTo>
                  <a:pt x="164" y="50"/>
                </a:lnTo>
                <a:lnTo>
                  <a:pt x="160" y="60"/>
                </a:lnTo>
                <a:lnTo>
                  <a:pt x="156" y="70"/>
                </a:lnTo>
                <a:lnTo>
                  <a:pt x="154" y="78"/>
                </a:lnTo>
                <a:lnTo>
                  <a:pt x="154" y="90"/>
                </a:lnTo>
                <a:lnTo>
                  <a:pt x="156" y="100"/>
                </a:lnTo>
                <a:lnTo>
                  <a:pt x="156" y="110"/>
                </a:lnTo>
                <a:lnTo>
                  <a:pt x="156" y="116"/>
                </a:lnTo>
                <a:lnTo>
                  <a:pt x="152" y="120"/>
                </a:lnTo>
                <a:lnTo>
                  <a:pt x="148" y="122"/>
                </a:lnTo>
                <a:lnTo>
                  <a:pt x="144" y="124"/>
                </a:lnTo>
                <a:lnTo>
                  <a:pt x="134" y="124"/>
                </a:lnTo>
                <a:lnTo>
                  <a:pt x="128" y="130"/>
                </a:lnTo>
                <a:lnTo>
                  <a:pt x="124" y="136"/>
                </a:lnTo>
                <a:lnTo>
                  <a:pt x="122" y="142"/>
                </a:lnTo>
                <a:lnTo>
                  <a:pt x="118" y="148"/>
                </a:lnTo>
                <a:lnTo>
                  <a:pt x="112" y="156"/>
                </a:lnTo>
                <a:lnTo>
                  <a:pt x="108" y="166"/>
                </a:lnTo>
                <a:lnTo>
                  <a:pt x="104" y="184"/>
                </a:lnTo>
                <a:lnTo>
                  <a:pt x="100" y="204"/>
                </a:lnTo>
                <a:lnTo>
                  <a:pt x="98" y="216"/>
                </a:lnTo>
                <a:lnTo>
                  <a:pt x="94" y="226"/>
                </a:lnTo>
                <a:lnTo>
                  <a:pt x="92" y="228"/>
                </a:lnTo>
                <a:lnTo>
                  <a:pt x="90" y="228"/>
                </a:lnTo>
                <a:lnTo>
                  <a:pt x="80" y="230"/>
                </a:lnTo>
                <a:lnTo>
                  <a:pt x="74" y="232"/>
                </a:lnTo>
                <a:lnTo>
                  <a:pt x="70" y="234"/>
                </a:lnTo>
                <a:lnTo>
                  <a:pt x="68" y="238"/>
                </a:lnTo>
                <a:lnTo>
                  <a:pt x="66" y="244"/>
                </a:lnTo>
                <a:lnTo>
                  <a:pt x="66" y="260"/>
                </a:lnTo>
                <a:lnTo>
                  <a:pt x="62" y="272"/>
                </a:lnTo>
                <a:lnTo>
                  <a:pt x="58" y="282"/>
                </a:lnTo>
                <a:lnTo>
                  <a:pt x="56" y="292"/>
                </a:lnTo>
                <a:lnTo>
                  <a:pt x="54" y="302"/>
                </a:lnTo>
                <a:lnTo>
                  <a:pt x="54" y="338"/>
                </a:lnTo>
                <a:lnTo>
                  <a:pt x="52" y="348"/>
                </a:lnTo>
                <a:lnTo>
                  <a:pt x="48" y="352"/>
                </a:lnTo>
                <a:lnTo>
                  <a:pt x="40" y="356"/>
                </a:lnTo>
                <a:lnTo>
                  <a:pt x="32" y="358"/>
                </a:lnTo>
                <a:lnTo>
                  <a:pt x="16" y="362"/>
                </a:lnTo>
                <a:lnTo>
                  <a:pt x="10" y="366"/>
                </a:lnTo>
                <a:lnTo>
                  <a:pt x="8" y="372"/>
                </a:lnTo>
                <a:lnTo>
                  <a:pt x="8" y="376"/>
                </a:lnTo>
                <a:lnTo>
                  <a:pt x="4" y="380"/>
                </a:lnTo>
                <a:lnTo>
                  <a:pt x="2" y="382"/>
                </a:lnTo>
                <a:lnTo>
                  <a:pt x="0" y="386"/>
                </a:lnTo>
                <a:lnTo>
                  <a:pt x="2" y="390"/>
                </a:lnTo>
                <a:lnTo>
                  <a:pt x="4" y="392"/>
                </a:lnTo>
                <a:lnTo>
                  <a:pt x="12" y="394"/>
                </a:lnTo>
                <a:lnTo>
                  <a:pt x="22" y="394"/>
                </a:lnTo>
                <a:lnTo>
                  <a:pt x="30" y="396"/>
                </a:lnTo>
                <a:lnTo>
                  <a:pt x="48" y="408"/>
                </a:lnTo>
                <a:lnTo>
                  <a:pt x="64" y="424"/>
                </a:lnTo>
                <a:lnTo>
                  <a:pt x="82" y="440"/>
                </a:lnTo>
                <a:lnTo>
                  <a:pt x="94" y="456"/>
                </a:lnTo>
                <a:lnTo>
                  <a:pt x="98" y="462"/>
                </a:lnTo>
                <a:lnTo>
                  <a:pt x="100" y="468"/>
                </a:lnTo>
                <a:lnTo>
                  <a:pt x="104" y="482"/>
                </a:lnTo>
                <a:lnTo>
                  <a:pt x="108" y="498"/>
                </a:lnTo>
                <a:lnTo>
                  <a:pt x="110" y="504"/>
                </a:lnTo>
                <a:lnTo>
                  <a:pt x="114" y="510"/>
                </a:lnTo>
                <a:lnTo>
                  <a:pt x="120" y="514"/>
                </a:lnTo>
                <a:lnTo>
                  <a:pt x="126" y="516"/>
                </a:lnTo>
                <a:lnTo>
                  <a:pt x="134" y="518"/>
                </a:lnTo>
                <a:lnTo>
                  <a:pt x="142" y="518"/>
                </a:lnTo>
                <a:lnTo>
                  <a:pt x="146" y="520"/>
                </a:lnTo>
                <a:lnTo>
                  <a:pt x="150" y="524"/>
                </a:lnTo>
                <a:lnTo>
                  <a:pt x="154" y="532"/>
                </a:lnTo>
                <a:lnTo>
                  <a:pt x="154" y="542"/>
                </a:lnTo>
                <a:lnTo>
                  <a:pt x="154" y="552"/>
                </a:lnTo>
                <a:lnTo>
                  <a:pt x="156" y="558"/>
                </a:lnTo>
                <a:lnTo>
                  <a:pt x="158" y="564"/>
                </a:lnTo>
                <a:lnTo>
                  <a:pt x="190" y="576"/>
                </a:lnTo>
                <a:lnTo>
                  <a:pt x="218" y="584"/>
                </a:lnTo>
                <a:lnTo>
                  <a:pt x="230" y="590"/>
                </a:lnTo>
                <a:lnTo>
                  <a:pt x="242" y="596"/>
                </a:lnTo>
                <a:lnTo>
                  <a:pt x="254" y="604"/>
                </a:lnTo>
                <a:lnTo>
                  <a:pt x="268" y="614"/>
                </a:lnTo>
                <a:lnTo>
                  <a:pt x="308" y="614"/>
                </a:lnTo>
                <a:lnTo>
                  <a:pt x="316" y="618"/>
                </a:lnTo>
                <a:lnTo>
                  <a:pt x="326" y="620"/>
                </a:lnTo>
                <a:lnTo>
                  <a:pt x="336" y="624"/>
                </a:lnTo>
                <a:lnTo>
                  <a:pt x="346" y="624"/>
                </a:lnTo>
                <a:lnTo>
                  <a:pt x="356" y="622"/>
                </a:lnTo>
                <a:lnTo>
                  <a:pt x="364" y="616"/>
                </a:lnTo>
                <a:lnTo>
                  <a:pt x="370" y="608"/>
                </a:lnTo>
                <a:lnTo>
                  <a:pt x="378" y="600"/>
                </a:lnTo>
                <a:lnTo>
                  <a:pt x="386" y="592"/>
                </a:lnTo>
                <a:lnTo>
                  <a:pt x="394" y="584"/>
                </a:lnTo>
                <a:lnTo>
                  <a:pt x="404" y="578"/>
                </a:lnTo>
                <a:lnTo>
                  <a:pt x="414" y="576"/>
                </a:lnTo>
                <a:lnTo>
                  <a:pt x="420" y="576"/>
                </a:lnTo>
                <a:lnTo>
                  <a:pt x="422" y="578"/>
                </a:lnTo>
                <a:lnTo>
                  <a:pt x="428" y="584"/>
                </a:lnTo>
                <a:lnTo>
                  <a:pt x="434" y="590"/>
                </a:lnTo>
                <a:lnTo>
                  <a:pt x="440" y="592"/>
                </a:lnTo>
                <a:lnTo>
                  <a:pt x="444" y="592"/>
                </a:lnTo>
                <a:lnTo>
                  <a:pt x="464" y="590"/>
                </a:lnTo>
                <a:lnTo>
                  <a:pt x="484" y="586"/>
                </a:lnTo>
                <a:lnTo>
                  <a:pt x="502" y="580"/>
                </a:lnTo>
                <a:lnTo>
                  <a:pt x="518" y="572"/>
                </a:lnTo>
                <a:lnTo>
                  <a:pt x="534" y="564"/>
                </a:lnTo>
                <a:lnTo>
                  <a:pt x="550" y="554"/>
                </a:lnTo>
                <a:lnTo>
                  <a:pt x="562" y="542"/>
                </a:lnTo>
                <a:lnTo>
                  <a:pt x="574" y="532"/>
                </a:lnTo>
                <a:lnTo>
                  <a:pt x="638" y="532"/>
                </a:lnTo>
                <a:lnTo>
                  <a:pt x="784" y="352"/>
                </a:lnTo>
                <a:lnTo>
                  <a:pt x="784" y="354"/>
                </a:lnTo>
                <a:lnTo>
                  <a:pt x="726" y="354"/>
                </a:lnTo>
                <a:lnTo>
                  <a:pt x="578" y="308"/>
                </a:lnTo>
                <a:lnTo>
                  <a:pt x="568" y="302"/>
                </a:lnTo>
                <a:lnTo>
                  <a:pt x="558" y="296"/>
                </a:lnTo>
                <a:lnTo>
                  <a:pt x="550" y="290"/>
                </a:lnTo>
                <a:lnTo>
                  <a:pt x="544" y="280"/>
                </a:lnTo>
                <a:lnTo>
                  <a:pt x="530" y="262"/>
                </a:lnTo>
                <a:lnTo>
                  <a:pt x="516" y="242"/>
                </a:lnTo>
                <a:lnTo>
                  <a:pt x="498" y="222"/>
                </a:lnTo>
                <a:lnTo>
                  <a:pt x="500" y="216"/>
                </a:lnTo>
                <a:lnTo>
                  <a:pt x="506" y="208"/>
                </a:lnTo>
                <a:lnTo>
                  <a:pt x="518" y="194"/>
                </a:lnTo>
                <a:lnTo>
                  <a:pt x="514" y="190"/>
                </a:lnTo>
                <a:lnTo>
                  <a:pt x="512" y="188"/>
                </a:lnTo>
                <a:lnTo>
                  <a:pt x="510" y="188"/>
                </a:lnTo>
                <a:lnTo>
                  <a:pt x="502" y="190"/>
                </a:lnTo>
                <a:lnTo>
                  <a:pt x="492" y="194"/>
                </a:lnTo>
                <a:lnTo>
                  <a:pt x="480" y="200"/>
                </a:lnTo>
                <a:lnTo>
                  <a:pt x="468" y="204"/>
                </a:lnTo>
                <a:lnTo>
                  <a:pt x="450" y="204"/>
                </a:lnTo>
                <a:lnTo>
                  <a:pt x="452" y="196"/>
                </a:lnTo>
                <a:lnTo>
                  <a:pt x="452" y="186"/>
                </a:lnTo>
                <a:lnTo>
                  <a:pt x="450" y="162"/>
                </a:lnTo>
                <a:lnTo>
                  <a:pt x="450" y="158"/>
                </a:lnTo>
                <a:lnTo>
                  <a:pt x="452" y="152"/>
                </a:lnTo>
                <a:lnTo>
                  <a:pt x="460" y="142"/>
                </a:lnTo>
                <a:lnTo>
                  <a:pt x="470" y="132"/>
                </a:lnTo>
                <a:lnTo>
                  <a:pt x="482" y="122"/>
                </a:lnTo>
                <a:lnTo>
                  <a:pt x="476" y="112"/>
                </a:lnTo>
                <a:lnTo>
                  <a:pt x="468" y="104"/>
                </a:lnTo>
                <a:lnTo>
                  <a:pt x="450" y="88"/>
                </a:lnTo>
                <a:lnTo>
                  <a:pt x="430" y="74"/>
                </a:lnTo>
                <a:lnTo>
                  <a:pt x="414" y="60"/>
                </a:lnTo>
                <a:lnTo>
                  <a:pt x="410" y="54"/>
                </a:lnTo>
                <a:lnTo>
                  <a:pt x="408" y="50"/>
                </a:lnTo>
                <a:lnTo>
                  <a:pt x="406" y="44"/>
                </a:lnTo>
                <a:lnTo>
                  <a:pt x="402" y="40"/>
                </a:lnTo>
                <a:lnTo>
                  <a:pt x="388" y="28"/>
                </a:lnTo>
                <a:lnTo>
                  <a:pt x="372" y="22"/>
                </a:lnTo>
                <a:lnTo>
                  <a:pt x="356" y="18"/>
                </a:lnTo>
                <a:lnTo>
                  <a:pt x="338" y="18"/>
                </a:lnTo>
                <a:lnTo>
                  <a:pt x="324" y="18"/>
                </a:lnTo>
                <a:lnTo>
                  <a:pt x="318" y="18"/>
                </a:lnTo>
                <a:lnTo>
                  <a:pt x="310" y="20"/>
                </a:lnTo>
                <a:lnTo>
                  <a:pt x="308" y="14"/>
                </a:lnTo>
                <a:lnTo>
                  <a:pt x="304" y="12"/>
                </a:lnTo>
                <a:lnTo>
                  <a:pt x="302" y="10"/>
                </a:lnTo>
                <a:lnTo>
                  <a:pt x="296" y="12"/>
                </a:lnTo>
                <a:lnTo>
                  <a:pt x="292" y="16"/>
                </a:lnTo>
                <a:lnTo>
                  <a:pt x="290" y="20"/>
                </a:lnTo>
                <a:lnTo>
                  <a:pt x="282" y="20"/>
                </a:lnTo>
                <a:lnTo>
                  <a:pt x="276" y="20"/>
                </a:lnTo>
                <a:lnTo>
                  <a:pt x="270" y="18"/>
                </a:lnTo>
                <a:lnTo>
                  <a:pt x="262" y="12"/>
                </a:lnTo>
                <a:lnTo>
                  <a:pt x="252" y="6"/>
                </a:lnTo>
                <a:lnTo>
                  <a:pt x="244" y="0"/>
                </a:lnTo>
                <a:lnTo>
                  <a:pt x="240" y="10"/>
                </a:lnTo>
                <a:lnTo>
                  <a:pt x="236" y="22"/>
                </a:lnTo>
                <a:lnTo>
                  <a:pt x="230" y="34"/>
                </a:lnTo>
                <a:lnTo>
                  <a:pt x="228" y="38"/>
                </a:lnTo>
                <a:lnTo>
                  <a:pt x="224" y="38"/>
                </a:lnTo>
                <a:lnTo>
                  <a:pt x="220" y="36"/>
                </a:lnTo>
                <a:lnTo>
                  <a:pt x="218" y="32"/>
                </a:lnTo>
                <a:lnTo>
                  <a:pt x="214" y="28"/>
                </a:lnTo>
                <a:lnTo>
                  <a:pt x="210" y="24"/>
                </a:lnTo>
                <a:lnTo>
                  <a:pt x="194" y="34"/>
                </a:lnTo>
                <a:lnTo>
                  <a:pt x="186" y="28"/>
                </a:lnTo>
                <a:lnTo>
                  <a:pt x="166" y="32"/>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10" name="Freeform 46">
            <a:extLst>
              <a:ext uri="{FF2B5EF4-FFF2-40B4-BE49-F238E27FC236}">
                <a16:creationId xmlns:a16="http://schemas.microsoft.com/office/drawing/2014/main" xmlns="" id="{D5D5765F-794E-F547-A29A-292060E608B4}"/>
              </a:ext>
            </a:extLst>
          </p:cNvPr>
          <p:cNvSpPr>
            <a:spLocks/>
          </p:cNvSpPr>
          <p:nvPr/>
        </p:nvSpPr>
        <p:spPr bwMode="auto">
          <a:xfrm>
            <a:off x="6395917" y="4159615"/>
            <a:ext cx="177800" cy="415925"/>
          </a:xfrm>
          <a:custGeom>
            <a:avLst/>
            <a:gdLst>
              <a:gd name="T0" fmla="*/ 2147483647 w 112"/>
              <a:gd name="T1" fmla="*/ 2147483647 h 262"/>
              <a:gd name="T2" fmla="*/ 2147483647 w 112"/>
              <a:gd name="T3" fmla="*/ 2147483647 h 262"/>
              <a:gd name="T4" fmla="*/ 2147483647 w 112"/>
              <a:gd name="T5" fmla="*/ 2147483647 h 262"/>
              <a:gd name="T6" fmla="*/ 2147483647 w 112"/>
              <a:gd name="T7" fmla="*/ 2147483647 h 262"/>
              <a:gd name="T8" fmla="*/ 2147483647 w 112"/>
              <a:gd name="T9" fmla="*/ 2147483647 h 262"/>
              <a:gd name="T10" fmla="*/ 2147483647 w 112"/>
              <a:gd name="T11" fmla="*/ 2147483647 h 262"/>
              <a:gd name="T12" fmla="*/ 2147483647 w 112"/>
              <a:gd name="T13" fmla="*/ 2147483647 h 262"/>
              <a:gd name="T14" fmla="*/ 2147483647 w 112"/>
              <a:gd name="T15" fmla="*/ 2147483647 h 262"/>
              <a:gd name="T16" fmla="*/ 2147483647 w 112"/>
              <a:gd name="T17" fmla="*/ 2147483647 h 262"/>
              <a:gd name="T18" fmla="*/ 2147483647 w 112"/>
              <a:gd name="T19" fmla="*/ 2147483647 h 262"/>
              <a:gd name="T20" fmla="*/ 2147483647 w 112"/>
              <a:gd name="T21" fmla="*/ 2147483647 h 262"/>
              <a:gd name="T22" fmla="*/ 2147483647 w 112"/>
              <a:gd name="T23" fmla="*/ 2147483647 h 262"/>
              <a:gd name="T24" fmla="*/ 2147483647 w 112"/>
              <a:gd name="T25" fmla="*/ 2147483647 h 262"/>
              <a:gd name="T26" fmla="*/ 2147483647 w 112"/>
              <a:gd name="T27" fmla="*/ 2147483647 h 262"/>
              <a:gd name="T28" fmla="*/ 2147483647 w 112"/>
              <a:gd name="T29" fmla="*/ 2147483647 h 262"/>
              <a:gd name="T30" fmla="*/ 2147483647 w 112"/>
              <a:gd name="T31" fmla="*/ 2147483647 h 262"/>
              <a:gd name="T32" fmla="*/ 2147483647 w 112"/>
              <a:gd name="T33" fmla="*/ 2147483647 h 262"/>
              <a:gd name="T34" fmla="*/ 2147483647 w 112"/>
              <a:gd name="T35" fmla="*/ 2147483647 h 262"/>
              <a:gd name="T36" fmla="*/ 2147483647 w 112"/>
              <a:gd name="T37" fmla="*/ 2147483647 h 262"/>
              <a:gd name="T38" fmla="*/ 2147483647 w 112"/>
              <a:gd name="T39" fmla="*/ 2147483647 h 262"/>
              <a:gd name="T40" fmla="*/ 2147483647 w 112"/>
              <a:gd name="T41" fmla="*/ 2147483647 h 262"/>
              <a:gd name="T42" fmla="*/ 2147483647 w 112"/>
              <a:gd name="T43" fmla="*/ 2147483647 h 262"/>
              <a:gd name="T44" fmla="*/ 2147483647 w 112"/>
              <a:gd name="T45" fmla="*/ 2147483647 h 262"/>
              <a:gd name="T46" fmla="*/ 2147483647 w 112"/>
              <a:gd name="T47" fmla="*/ 2147483647 h 262"/>
              <a:gd name="T48" fmla="*/ 2147483647 w 112"/>
              <a:gd name="T49" fmla="*/ 2147483647 h 262"/>
              <a:gd name="T50" fmla="*/ 2147483647 w 112"/>
              <a:gd name="T51" fmla="*/ 2147483647 h 262"/>
              <a:gd name="T52" fmla="*/ 2147483647 w 112"/>
              <a:gd name="T53" fmla="*/ 2147483647 h 262"/>
              <a:gd name="T54" fmla="*/ 2147483647 w 112"/>
              <a:gd name="T55" fmla="*/ 2147483647 h 262"/>
              <a:gd name="T56" fmla="*/ 2147483647 w 112"/>
              <a:gd name="T57" fmla="*/ 2147483647 h 262"/>
              <a:gd name="T58" fmla="*/ 2147483647 w 112"/>
              <a:gd name="T59" fmla="*/ 2147483647 h 262"/>
              <a:gd name="T60" fmla="*/ 2147483647 w 112"/>
              <a:gd name="T61" fmla="*/ 2147483647 h 262"/>
              <a:gd name="T62" fmla="*/ 2147483647 w 112"/>
              <a:gd name="T63" fmla="*/ 2147483647 h 262"/>
              <a:gd name="T64" fmla="*/ 2147483647 w 112"/>
              <a:gd name="T65" fmla="*/ 2147483647 h 262"/>
              <a:gd name="T66" fmla="*/ 2147483647 w 112"/>
              <a:gd name="T67" fmla="*/ 2147483647 h 262"/>
              <a:gd name="T68" fmla="*/ 2147483647 w 112"/>
              <a:gd name="T69" fmla="*/ 2147483647 h 262"/>
              <a:gd name="T70" fmla="*/ 2147483647 w 112"/>
              <a:gd name="T71" fmla="*/ 2147483647 h 262"/>
              <a:gd name="T72" fmla="*/ 2147483647 w 112"/>
              <a:gd name="T73" fmla="*/ 2147483647 h 262"/>
              <a:gd name="T74" fmla="*/ 2147483647 w 112"/>
              <a:gd name="T75" fmla="*/ 2147483647 h 262"/>
              <a:gd name="T76" fmla="*/ 2147483647 w 112"/>
              <a:gd name="T77" fmla="*/ 2147483647 h 262"/>
              <a:gd name="T78" fmla="*/ 2147483647 w 112"/>
              <a:gd name="T79" fmla="*/ 2147483647 h 262"/>
              <a:gd name="T80" fmla="*/ 2147483647 w 112"/>
              <a:gd name="T81" fmla="*/ 2147483647 h 262"/>
              <a:gd name="T82" fmla="*/ 2147483647 w 112"/>
              <a:gd name="T83" fmla="*/ 2147483647 h 262"/>
              <a:gd name="T84" fmla="*/ 2147483647 w 112"/>
              <a:gd name="T85" fmla="*/ 2147483647 h 262"/>
              <a:gd name="T86" fmla="*/ 2147483647 w 112"/>
              <a:gd name="T87" fmla="*/ 2147483647 h 262"/>
              <a:gd name="T88" fmla="*/ 2147483647 w 112"/>
              <a:gd name="T89" fmla="*/ 2147483647 h 262"/>
              <a:gd name="T90" fmla="*/ 2147483647 w 112"/>
              <a:gd name="T91" fmla="*/ 2147483647 h 262"/>
              <a:gd name="T92" fmla="*/ 2147483647 w 112"/>
              <a:gd name="T93" fmla="*/ 2147483647 h 262"/>
              <a:gd name="T94" fmla="*/ 2147483647 w 112"/>
              <a:gd name="T95" fmla="*/ 2147483647 h 262"/>
              <a:gd name="T96" fmla="*/ 2147483647 w 112"/>
              <a:gd name="T97" fmla="*/ 2147483647 h 262"/>
              <a:gd name="T98" fmla="*/ 2147483647 w 112"/>
              <a:gd name="T99" fmla="*/ 2147483647 h 262"/>
              <a:gd name="T100" fmla="*/ 2147483647 w 112"/>
              <a:gd name="T101" fmla="*/ 2147483647 h 262"/>
              <a:gd name="T102" fmla="*/ 0 w 112"/>
              <a:gd name="T103" fmla="*/ 2147483647 h 262"/>
              <a:gd name="T104" fmla="*/ 0 w 112"/>
              <a:gd name="T105" fmla="*/ 2147483647 h 262"/>
              <a:gd name="T106" fmla="*/ 0 w 112"/>
              <a:gd name="T107" fmla="*/ 2147483647 h 262"/>
              <a:gd name="T108" fmla="*/ 2147483647 w 112"/>
              <a:gd name="T109" fmla="*/ 2147483647 h 262"/>
              <a:gd name="T110" fmla="*/ 2147483647 w 112"/>
              <a:gd name="T111" fmla="*/ 2147483647 h 262"/>
              <a:gd name="T112" fmla="*/ 2147483647 w 112"/>
              <a:gd name="T113" fmla="*/ 2147483647 h 262"/>
              <a:gd name="T114" fmla="*/ 2147483647 w 112"/>
              <a:gd name="T115" fmla="*/ 2147483647 h 262"/>
              <a:gd name="T116" fmla="*/ 0 w 112"/>
              <a:gd name="T117" fmla="*/ 2147483647 h 262"/>
              <a:gd name="T118" fmla="*/ 0 w 112"/>
              <a:gd name="T119" fmla="*/ 0 h 262"/>
              <a:gd name="T120" fmla="*/ 2147483647 w 112"/>
              <a:gd name="T121" fmla="*/ 0 h 262"/>
              <a:gd name="T122" fmla="*/ 2147483647 w 112"/>
              <a:gd name="T123" fmla="*/ 2147483647 h 262"/>
              <a:gd name="T124" fmla="*/ 2147483647 w 112"/>
              <a:gd name="T125" fmla="*/ 2147483647 h 2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2"/>
              <a:gd name="T190" fmla="*/ 0 h 262"/>
              <a:gd name="T191" fmla="*/ 112 w 112"/>
              <a:gd name="T192" fmla="*/ 262 h 2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2" h="262">
                <a:moveTo>
                  <a:pt x="10" y="10"/>
                </a:moveTo>
                <a:lnTo>
                  <a:pt x="16" y="14"/>
                </a:lnTo>
                <a:lnTo>
                  <a:pt x="20" y="20"/>
                </a:lnTo>
                <a:lnTo>
                  <a:pt x="26" y="34"/>
                </a:lnTo>
                <a:lnTo>
                  <a:pt x="36" y="64"/>
                </a:lnTo>
                <a:lnTo>
                  <a:pt x="36" y="72"/>
                </a:lnTo>
                <a:lnTo>
                  <a:pt x="38" y="78"/>
                </a:lnTo>
                <a:lnTo>
                  <a:pt x="36" y="88"/>
                </a:lnTo>
                <a:lnTo>
                  <a:pt x="36" y="92"/>
                </a:lnTo>
                <a:lnTo>
                  <a:pt x="38" y="94"/>
                </a:lnTo>
                <a:lnTo>
                  <a:pt x="40" y="98"/>
                </a:lnTo>
                <a:lnTo>
                  <a:pt x="44" y="100"/>
                </a:lnTo>
                <a:lnTo>
                  <a:pt x="42" y="108"/>
                </a:lnTo>
                <a:lnTo>
                  <a:pt x="38" y="114"/>
                </a:lnTo>
                <a:lnTo>
                  <a:pt x="36" y="120"/>
                </a:lnTo>
                <a:lnTo>
                  <a:pt x="34" y="126"/>
                </a:lnTo>
                <a:lnTo>
                  <a:pt x="36" y="130"/>
                </a:lnTo>
                <a:lnTo>
                  <a:pt x="38" y="134"/>
                </a:lnTo>
                <a:lnTo>
                  <a:pt x="46" y="138"/>
                </a:lnTo>
                <a:lnTo>
                  <a:pt x="54" y="142"/>
                </a:lnTo>
                <a:lnTo>
                  <a:pt x="60" y="146"/>
                </a:lnTo>
                <a:lnTo>
                  <a:pt x="68" y="156"/>
                </a:lnTo>
                <a:lnTo>
                  <a:pt x="72" y="166"/>
                </a:lnTo>
                <a:lnTo>
                  <a:pt x="74" y="178"/>
                </a:lnTo>
                <a:lnTo>
                  <a:pt x="80" y="188"/>
                </a:lnTo>
                <a:lnTo>
                  <a:pt x="88" y="212"/>
                </a:lnTo>
                <a:lnTo>
                  <a:pt x="96" y="232"/>
                </a:lnTo>
                <a:lnTo>
                  <a:pt x="102" y="240"/>
                </a:lnTo>
                <a:lnTo>
                  <a:pt x="106" y="246"/>
                </a:lnTo>
                <a:lnTo>
                  <a:pt x="112" y="252"/>
                </a:lnTo>
                <a:lnTo>
                  <a:pt x="112" y="260"/>
                </a:lnTo>
                <a:lnTo>
                  <a:pt x="112" y="262"/>
                </a:lnTo>
                <a:lnTo>
                  <a:pt x="108" y="260"/>
                </a:lnTo>
                <a:lnTo>
                  <a:pt x="100" y="258"/>
                </a:lnTo>
                <a:lnTo>
                  <a:pt x="88" y="242"/>
                </a:lnTo>
                <a:lnTo>
                  <a:pt x="82" y="236"/>
                </a:lnTo>
                <a:lnTo>
                  <a:pt x="76" y="230"/>
                </a:lnTo>
                <a:lnTo>
                  <a:pt x="68" y="222"/>
                </a:lnTo>
                <a:lnTo>
                  <a:pt x="62" y="212"/>
                </a:lnTo>
                <a:lnTo>
                  <a:pt x="58" y="202"/>
                </a:lnTo>
                <a:lnTo>
                  <a:pt x="54" y="190"/>
                </a:lnTo>
                <a:lnTo>
                  <a:pt x="50" y="182"/>
                </a:lnTo>
                <a:lnTo>
                  <a:pt x="42" y="178"/>
                </a:lnTo>
                <a:lnTo>
                  <a:pt x="28" y="166"/>
                </a:lnTo>
                <a:lnTo>
                  <a:pt x="22" y="158"/>
                </a:lnTo>
                <a:lnTo>
                  <a:pt x="16" y="144"/>
                </a:lnTo>
                <a:lnTo>
                  <a:pt x="10" y="130"/>
                </a:lnTo>
                <a:lnTo>
                  <a:pt x="8" y="118"/>
                </a:lnTo>
                <a:lnTo>
                  <a:pt x="8" y="102"/>
                </a:lnTo>
                <a:lnTo>
                  <a:pt x="8" y="92"/>
                </a:lnTo>
                <a:lnTo>
                  <a:pt x="4" y="82"/>
                </a:lnTo>
                <a:lnTo>
                  <a:pt x="0" y="70"/>
                </a:lnTo>
                <a:lnTo>
                  <a:pt x="0" y="56"/>
                </a:lnTo>
                <a:lnTo>
                  <a:pt x="0" y="48"/>
                </a:lnTo>
                <a:lnTo>
                  <a:pt x="2" y="42"/>
                </a:lnTo>
                <a:lnTo>
                  <a:pt x="4" y="30"/>
                </a:lnTo>
                <a:lnTo>
                  <a:pt x="2" y="24"/>
                </a:lnTo>
                <a:lnTo>
                  <a:pt x="2" y="20"/>
                </a:lnTo>
                <a:lnTo>
                  <a:pt x="0" y="10"/>
                </a:lnTo>
                <a:lnTo>
                  <a:pt x="0" y="0"/>
                </a:lnTo>
                <a:lnTo>
                  <a:pt x="4" y="0"/>
                </a:lnTo>
                <a:lnTo>
                  <a:pt x="8" y="6"/>
                </a:lnTo>
                <a:lnTo>
                  <a:pt x="8" y="10"/>
                </a:lnTo>
              </a:path>
            </a:pathLst>
          </a:custGeom>
          <a:noFill/>
          <a:ln w="63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11" name="Freeform 47">
            <a:extLst>
              <a:ext uri="{FF2B5EF4-FFF2-40B4-BE49-F238E27FC236}">
                <a16:creationId xmlns:a16="http://schemas.microsoft.com/office/drawing/2014/main" xmlns="" id="{C019C566-8E59-4345-B5D1-A1DBFB2FB1F3}"/>
              </a:ext>
            </a:extLst>
          </p:cNvPr>
          <p:cNvSpPr>
            <a:spLocks/>
          </p:cNvSpPr>
          <p:nvPr/>
        </p:nvSpPr>
        <p:spPr bwMode="auto">
          <a:xfrm>
            <a:off x="6795967" y="4645389"/>
            <a:ext cx="88900" cy="406400"/>
          </a:xfrm>
          <a:custGeom>
            <a:avLst/>
            <a:gdLst>
              <a:gd name="T0" fmla="*/ 2147483647 w 56"/>
              <a:gd name="T1" fmla="*/ 2147483647 h 256"/>
              <a:gd name="T2" fmla="*/ 2147483647 w 56"/>
              <a:gd name="T3" fmla="*/ 2147483647 h 256"/>
              <a:gd name="T4" fmla="*/ 2147483647 w 56"/>
              <a:gd name="T5" fmla="*/ 0 h 256"/>
              <a:gd name="T6" fmla="*/ 2147483647 w 56"/>
              <a:gd name="T7" fmla="*/ 2147483647 h 256"/>
              <a:gd name="T8" fmla="*/ 2147483647 w 56"/>
              <a:gd name="T9" fmla="*/ 2147483647 h 256"/>
              <a:gd name="T10" fmla="*/ 2147483647 w 56"/>
              <a:gd name="T11" fmla="*/ 2147483647 h 256"/>
              <a:gd name="T12" fmla="*/ 2147483647 w 56"/>
              <a:gd name="T13" fmla="*/ 2147483647 h 256"/>
              <a:gd name="T14" fmla="*/ 2147483647 w 56"/>
              <a:gd name="T15" fmla="*/ 2147483647 h 256"/>
              <a:gd name="T16" fmla="*/ 2147483647 w 56"/>
              <a:gd name="T17" fmla="*/ 2147483647 h 256"/>
              <a:gd name="T18" fmla="*/ 2147483647 w 56"/>
              <a:gd name="T19" fmla="*/ 2147483647 h 256"/>
              <a:gd name="T20" fmla="*/ 2147483647 w 56"/>
              <a:gd name="T21" fmla="*/ 2147483647 h 256"/>
              <a:gd name="T22" fmla="*/ 2147483647 w 56"/>
              <a:gd name="T23" fmla="*/ 2147483647 h 256"/>
              <a:gd name="T24" fmla="*/ 2147483647 w 56"/>
              <a:gd name="T25" fmla="*/ 2147483647 h 256"/>
              <a:gd name="T26" fmla="*/ 2147483647 w 56"/>
              <a:gd name="T27" fmla="*/ 2147483647 h 256"/>
              <a:gd name="T28" fmla="*/ 2147483647 w 56"/>
              <a:gd name="T29" fmla="*/ 2147483647 h 256"/>
              <a:gd name="T30" fmla="*/ 2147483647 w 56"/>
              <a:gd name="T31" fmla="*/ 2147483647 h 256"/>
              <a:gd name="T32" fmla="*/ 2147483647 w 56"/>
              <a:gd name="T33" fmla="*/ 2147483647 h 256"/>
              <a:gd name="T34" fmla="*/ 2147483647 w 56"/>
              <a:gd name="T35" fmla="*/ 2147483647 h 256"/>
              <a:gd name="T36" fmla="*/ 2147483647 w 56"/>
              <a:gd name="T37" fmla="*/ 2147483647 h 256"/>
              <a:gd name="T38" fmla="*/ 2147483647 w 56"/>
              <a:gd name="T39" fmla="*/ 2147483647 h 256"/>
              <a:gd name="T40" fmla="*/ 2147483647 w 56"/>
              <a:gd name="T41" fmla="*/ 2147483647 h 256"/>
              <a:gd name="T42" fmla="*/ 2147483647 w 56"/>
              <a:gd name="T43" fmla="*/ 2147483647 h 256"/>
              <a:gd name="T44" fmla="*/ 2147483647 w 56"/>
              <a:gd name="T45" fmla="*/ 2147483647 h 256"/>
              <a:gd name="T46" fmla="*/ 2147483647 w 56"/>
              <a:gd name="T47" fmla="*/ 2147483647 h 256"/>
              <a:gd name="T48" fmla="*/ 2147483647 w 56"/>
              <a:gd name="T49" fmla="*/ 2147483647 h 256"/>
              <a:gd name="T50" fmla="*/ 2147483647 w 56"/>
              <a:gd name="T51" fmla="*/ 2147483647 h 256"/>
              <a:gd name="T52" fmla="*/ 2147483647 w 56"/>
              <a:gd name="T53" fmla="*/ 2147483647 h 256"/>
              <a:gd name="T54" fmla="*/ 2147483647 w 56"/>
              <a:gd name="T55" fmla="*/ 2147483647 h 256"/>
              <a:gd name="T56" fmla="*/ 2147483647 w 56"/>
              <a:gd name="T57" fmla="*/ 2147483647 h 256"/>
              <a:gd name="T58" fmla="*/ 2147483647 w 56"/>
              <a:gd name="T59" fmla="*/ 2147483647 h 256"/>
              <a:gd name="T60" fmla="*/ 2147483647 w 56"/>
              <a:gd name="T61" fmla="*/ 2147483647 h 256"/>
              <a:gd name="T62" fmla="*/ 2147483647 w 56"/>
              <a:gd name="T63" fmla="*/ 2147483647 h 256"/>
              <a:gd name="T64" fmla="*/ 2147483647 w 56"/>
              <a:gd name="T65" fmla="*/ 2147483647 h 2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6"/>
              <a:gd name="T100" fmla="*/ 0 h 256"/>
              <a:gd name="T101" fmla="*/ 56 w 56"/>
              <a:gd name="T102" fmla="*/ 256 h 2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6" h="256">
                <a:moveTo>
                  <a:pt x="8" y="38"/>
                </a:moveTo>
                <a:lnTo>
                  <a:pt x="8" y="36"/>
                </a:lnTo>
                <a:lnTo>
                  <a:pt x="8" y="32"/>
                </a:lnTo>
                <a:lnTo>
                  <a:pt x="2" y="18"/>
                </a:lnTo>
                <a:lnTo>
                  <a:pt x="0" y="0"/>
                </a:lnTo>
                <a:lnTo>
                  <a:pt x="2" y="0"/>
                </a:lnTo>
                <a:lnTo>
                  <a:pt x="4" y="0"/>
                </a:lnTo>
                <a:lnTo>
                  <a:pt x="16" y="10"/>
                </a:lnTo>
                <a:lnTo>
                  <a:pt x="22" y="18"/>
                </a:lnTo>
                <a:lnTo>
                  <a:pt x="32" y="42"/>
                </a:lnTo>
                <a:lnTo>
                  <a:pt x="32" y="68"/>
                </a:lnTo>
                <a:lnTo>
                  <a:pt x="36" y="78"/>
                </a:lnTo>
                <a:lnTo>
                  <a:pt x="36" y="88"/>
                </a:lnTo>
                <a:lnTo>
                  <a:pt x="36" y="92"/>
                </a:lnTo>
                <a:lnTo>
                  <a:pt x="38" y="96"/>
                </a:lnTo>
                <a:lnTo>
                  <a:pt x="44" y="102"/>
                </a:lnTo>
                <a:lnTo>
                  <a:pt x="48" y="108"/>
                </a:lnTo>
                <a:lnTo>
                  <a:pt x="50" y="112"/>
                </a:lnTo>
                <a:lnTo>
                  <a:pt x="50" y="116"/>
                </a:lnTo>
                <a:lnTo>
                  <a:pt x="48" y="124"/>
                </a:lnTo>
                <a:lnTo>
                  <a:pt x="44" y="132"/>
                </a:lnTo>
                <a:lnTo>
                  <a:pt x="40" y="138"/>
                </a:lnTo>
                <a:lnTo>
                  <a:pt x="36" y="144"/>
                </a:lnTo>
                <a:lnTo>
                  <a:pt x="36" y="152"/>
                </a:lnTo>
                <a:lnTo>
                  <a:pt x="36" y="160"/>
                </a:lnTo>
                <a:lnTo>
                  <a:pt x="38" y="174"/>
                </a:lnTo>
                <a:lnTo>
                  <a:pt x="38" y="204"/>
                </a:lnTo>
                <a:lnTo>
                  <a:pt x="40" y="212"/>
                </a:lnTo>
                <a:lnTo>
                  <a:pt x="42" y="218"/>
                </a:lnTo>
                <a:lnTo>
                  <a:pt x="46" y="226"/>
                </a:lnTo>
                <a:lnTo>
                  <a:pt x="52" y="234"/>
                </a:lnTo>
                <a:lnTo>
                  <a:pt x="54" y="238"/>
                </a:lnTo>
                <a:lnTo>
                  <a:pt x="56" y="244"/>
                </a:lnTo>
                <a:lnTo>
                  <a:pt x="54" y="248"/>
                </a:lnTo>
                <a:lnTo>
                  <a:pt x="54" y="250"/>
                </a:lnTo>
                <a:lnTo>
                  <a:pt x="54" y="252"/>
                </a:lnTo>
                <a:lnTo>
                  <a:pt x="56" y="256"/>
                </a:lnTo>
                <a:lnTo>
                  <a:pt x="40" y="246"/>
                </a:lnTo>
                <a:lnTo>
                  <a:pt x="36" y="252"/>
                </a:lnTo>
                <a:lnTo>
                  <a:pt x="36" y="256"/>
                </a:lnTo>
                <a:lnTo>
                  <a:pt x="30" y="256"/>
                </a:lnTo>
                <a:lnTo>
                  <a:pt x="26" y="252"/>
                </a:lnTo>
                <a:lnTo>
                  <a:pt x="24" y="248"/>
                </a:lnTo>
                <a:lnTo>
                  <a:pt x="24" y="242"/>
                </a:lnTo>
                <a:lnTo>
                  <a:pt x="24" y="236"/>
                </a:lnTo>
                <a:lnTo>
                  <a:pt x="26" y="230"/>
                </a:lnTo>
                <a:lnTo>
                  <a:pt x="26" y="226"/>
                </a:lnTo>
                <a:lnTo>
                  <a:pt x="24" y="224"/>
                </a:lnTo>
                <a:lnTo>
                  <a:pt x="22" y="222"/>
                </a:lnTo>
                <a:lnTo>
                  <a:pt x="20" y="218"/>
                </a:lnTo>
                <a:lnTo>
                  <a:pt x="16" y="208"/>
                </a:lnTo>
                <a:lnTo>
                  <a:pt x="14" y="198"/>
                </a:lnTo>
                <a:lnTo>
                  <a:pt x="12" y="176"/>
                </a:lnTo>
                <a:lnTo>
                  <a:pt x="10" y="168"/>
                </a:lnTo>
                <a:lnTo>
                  <a:pt x="6" y="162"/>
                </a:lnTo>
                <a:lnTo>
                  <a:pt x="2" y="158"/>
                </a:lnTo>
                <a:lnTo>
                  <a:pt x="0" y="150"/>
                </a:lnTo>
                <a:lnTo>
                  <a:pt x="4" y="150"/>
                </a:lnTo>
                <a:lnTo>
                  <a:pt x="6" y="144"/>
                </a:lnTo>
                <a:lnTo>
                  <a:pt x="12" y="130"/>
                </a:lnTo>
                <a:lnTo>
                  <a:pt x="18" y="106"/>
                </a:lnTo>
                <a:lnTo>
                  <a:pt x="18" y="48"/>
                </a:lnTo>
                <a:lnTo>
                  <a:pt x="16" y="46"/>
                </a:lnTo>
                <a:lnTo>
                  <a:pt x="14" y="42"/>
                </a:lnTo>
                <a:lnTo>
                  <a:pt x="12" y="40"/>
                </a:lnTo>
                <a:lnTo>
                  <a:pt x="10" y="38"/>
                </a:lnTo>
              </a:path>
            </a:pathLst>
          </a:custGeom>
          <a:noFill/>
          <a:ln w="63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12" name="Freeform 48">
            <a:extLst>
              <a:ext uri="{FF2B5EF4-FFF2-40B4-BE49-F238E27FC236}">
                <a16:creationId xmlns:a16="http://schemas.microsoft.com/office/drawing/2014/main" xmlns="" id="{96EB737B-55A5-894C-A22A-452D581CF5C6}"/>
              </a:ext>
            </a:extLst>
          </p:cNvPr>
          <p:cNvSpPr>
            <a:spLocks/>
          </p:cNvSpPr>
          <p:nvPr/>
        </p:nvSpPr>
        <p:spPr bwMode="auto">
          <a:xfrm>
            <a:off x="6618167" y="3789728"/>
            <a:ext cx="260350" cy="261937"/>
          </a:xfrm>
          <a:custGeom>
            <a:avLst/>
            <a:gdLst>
              <a:gd name="T0" fmla="*/ 2147483647 w 164"/>
              <a:gd name="T1" fmla="*/ 2147483647 h 165"/>
              <a:gd name="T2" fmla="*/ 2147483647 w 164"/>
              <a:gd name="T3" fmla="*/ 2147483647 h 165"/>
              <a:gd name="T4" fmla="*/ 2147483647 w 164"/>
              <a:gd name="T5" fmla="*/ 2147483647 h 165"/>
              <a:gd name="T6" fmla="*/ 2147483647 w 164"/>
              <a:gd name="T7" fmla="*/ 2147483647 h 165"/>
              <a:gd name="T8" fmla="*/ 2147483647 w 164"/>
              <a:gd name="T9" fmla="*/ 2147483647 h 165"/>
              <a:gd name="T10" fmla="*/ 2147483647 w 164"/>
              <a:gd name="T11" fmla="*/ 2147483647 h 165"/>
              <a:gd name="T12" fmla="*/ 2147483647 w 164"/>
              <a:gd name="T13" fmla="*/ 2147483647 h 165"/>
              <a:gd name="T14" fmla="*/ 2147483647 w 164"/>
              <a:gd name="T15" fmla="*/ 2147483647 h 165"/>
              <a:gd name="T16" fmla="*/ 2147483647 w 164"/>
              <a:gd name="T17" fmla="*/ 2147483647 h 165"/>
              <a:gd name="T18" fmla="*/ 2147483647 w 164"/>
              <a:gd name="T19" fmla="*/ 2147483647 h 165"/>
              <a:gd name="T20" fmla="*/ 2147483647 w 164"/>
              <a:gd name="T21" fmla="*/ 0 h 165"/>
              <a:gd name="T22" fmla="*/ 2147483647 w 164"/>
              <a:gd name="T23" fmla="*/ 0 h 165"/>
              <a:gd name="T24" fmla="*/ 2147483647 w 164"/>
              <a:gd name="T25" fmla="*/ 2147483647 h 165"/>
              <a:gd name="T26" fmla="*/ 2147483647 w 164"/>
              <a:gd name="T27" fmla="*/ 2147483647 h 165"/>
              <a:gd name="T28" fmla="*/ 2147483647 w 164"/>
              <a:gd name="T29" fmla="*/ 2147483647 h 165"/>
              <a:gd name="T30" fmla="*/ 2147483647 w 164"/>
              <a:gd name="T31" fmla="*/ 2147483647 h 165"/>
              <a:gd name="T32" fmla="*/ 2147483647 w 164"/>
              <a:gd name="T33" fmla="*/ 2147483647 h 165"/>
              <a:gd name="T34" fmla="*/ 2147483647 w 164"/>
              <a:gd name="T35" fmla="*/ 2147483647 h 165"/>
              <a:gd name="T36" fmla="*/ 2147483647 w 164"/>
              <a:gd name="T37" fmla="*/ 2147483647 h 165"/>
              <a:gd name="T38" fmla="*/ 2147483647 w 164"/>
              <a:gd name="T39" fmla="*/ 2147483647 h 165"/>
              <a:gd name="T40" fmla="*/ 2147483647 w 164"/>
              <a:gd name="T41" fmla="*/ 2147483647 h 165"/>
              <a:gd name="T42" fmla="*/ 2147483647 w 164"/>
              <a:gd name="T43" fmla="*/ 2147483647 h 165"/>
              <a:gd name="T44" fmla="*/ 2147483647 w 164"/>
              <a:gd name="T45" fmla="*/ 2147483647 h 165"/>
              <a:gd name="T46" fmla="*/ 2147483647 w 164"/>
              <a:gd name="T47" fmla="*/ 2147483647 h 165"/>
              <a:gd name="T48" fmla="*/ 2147483647 w 164"/>
              <a:gd name="T49" fmla="*/ 2147483647 h 165"/>
              <a:gd name="T50" fmla="*/ 2147483647 w 164"/>
              <a:gd name="T51" fmla="*/ 2147483647 h 165"/>
              <a:gd name="T52" fmla="*/ 2147483647 w 164"/>
              <a:gd name="T53" fmla="*/ 2147483647 h 165"/>
              <a:gd name="T54" fmla="*/ 2147483647 w 164"/>
              <a:gd name="T55" fmla="*/ 2147483647 h 165"/>
              <a:gd name="T56" fmla="*/ 2147483647 w 164"/>
              <a:gd name="T57" fmla="*/ 2147483647 h 165"/>
              <a:gd name="T58" fmla="*/ 0 w 164"/>
              <a:gd name="T59" fmla="*/ 2147483647 h 165"/>
              <a:gd name="T60" fmla="*/ 2147483647 w 164"/>
              <a:gd name="T61" fmla="*/ 2147483647 h 165"/>
              <a:gd name="T62" fmla="*/ 2147483647 w 164"/>
              <a:gd name="T63" fmla="*/ 2147483647 h 165"/>
              <a:gd name="T64" fmla="*/ 2147483647 w 164"/>
              <a:gd name="T65" fmla="*/ 2147483647 h 165"/>
              <a:gd name="T66" fmla="*/ 2147483647 w 164"/>
              <a:gd name="T67" fmla="*/ 2147483647 h 165"/>
              <a:gd name="T68" fmla="*/ 2147483647 w 164"/>
              <a:gd name="T69" fmla="*/ 2147483647 h 165"/>
              <a:gd name="T70" fmla="*/ 2147483647 w 164"/>
              <a:gd name="T71" fmla="*/ 2147483647 h 165"/>
              <a:gd name="T72" fmla="*/ 2147483647 w 164"/>
              <a:gd name="T73" fmla="*/ 2147483647 h 165"/>
              <a:gd name="T74" fmla="*/ 2147483647 w 164"/>
              <a:gd name="T75" fmla="*/ 2147483647 h 165"/>
              <a:gd name="T76" fmla="*/ 2147483647 w 164"/>
              <a:gd name="T77" fmla="*/ 2147483647 h 165"/>
              <a:gd name="T78" fmla="*/ 2147483647 w 164"/>
              <a:gd name="T79" fmla="*/ 2147483647 h 165"/>
              <a:gd name="T80" fmla="*/ 2147483647 w 164"/>
              <a:gd name="T81" fmla="*/ 2147483647 h 165"/>
              <a:gd name="T82" fmla="*/ 2147483647 w 164"/>
              <a:gd name="T83" fmla="*/ 2147483647 h 165"/>
              <a:gd name="T84" fmla="*/ 2147483647 w 164"/>
              <a:gd name="T85" fmla="*/ 2147483647 h 165"/>
              <a:gd name="T86" fmla="*/ 2147483647 w 164"/>
              <a:gd name="T87" fmla="*/ 2147483647 h 165"/>
              <a:gd name="T88" fmla="*/ 2147483647 w 164"/>
              <a:gd name="T89" fmla="*/ 2147483647 h 165"/>
              <a:gd name="T90" fmla="*/ 2147483647 w 164"/>
              <a:gd name="T91" fmla="*/ 2147483647 h 165"/>
              <a:gd name="T92" fmla="*/ 2147483647 w 164"/>
              <a:gd name="T93" fmla="*/ 2147483647 h 165"/>
              <a:gd name="T94" fmla="*/ 2147483647 w 164"/>
              <a:gd name="T95" fmla="*/ 2147483647 h 165"/>
              <a:gd name="T96" fmla="*/ 2147483647 w 164"/>
              <a:gd name="T97" fmla="*/ 2147483647 h 16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64"/>
              <a:gd name="T148" fmla="*/ 0 h 165"/>
              <a:gd name="T149" fmla="*/ 164 w 164"/>
              <a:gd name="T150" fmla="*/ 165 h 16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64" h="165">
                <a:moveTo>
                  <a:pt x="126" y="75"/>
                </a:moveTo>
                <a:lnTo>
                  <a:pt x="122" y="73"/>
                </a:lnTo>
                <a:lnTo>
                  <a:pt x="124" y="71"/>
                </a:lnTo>
                <a:lnTo>
                  <a:pt x="126" y="67"/>
                </a:lnTo>
                <a:lnTo>
                  <a:pt x="128" y="59"/>
                </a:lnTo>
                <a:lnTo>
                  <a:pt x="130" y="49"/>
                </a:lnTo>
                <a:lnTo>
                  <a:pt x="132" y="45"/>
                </a:lnTo>
                <a:lnTo>
                  <a:pt x="136" y="43"/>
                </a:lnTo>
                <a:lnTo>
                  <a:pt x="144" y="40"/>
                </a:lnTo>
                <a:lnTo>
                  <a:pt x="150" y="40"/>
                </a:lnTo>
                <a:lnTo>
                  <a:pt x="158" y="38"/>
                </a:lnTo>
                <a:lnTo>
                  <a:pt x="164" y="32"/>
                </a:lnTo>
                <a:lnTo>
                  <a:pt x="160" y="30"/>
                </a:lnTo>
                <a:lnTo>
                  <a:pt x="156" y="28"/>
                </a:lnTo>
                <a:lnTo>
                  <a:pt x="148" y="30"/>
                </a:lnTo>
                <a:lnTo>
                  <a:pt x="138" y="30"/>
                </a:lnTo>
                <a:lnTo>
                  <a:pt x="130" y="28"/>
                </a:lnTo>
                <a:lnTo>
                  <a:pt x="124" y="26"/>
                </a:lnTo>
                <a:lnTo>
                  <a:pt x="118" y="24"/>
                </a:lnTo>
                <a:lnTo>
                  <a:pt x="112" y="16"/>
                </a:lnTo>
                <a:lnTo>
                  <a:pt x="108" y="8"/>
                </a:lnTo>
                <a:lnTo>
                  <a:pt x="106" y="0"/>
                </a:lnTo>
                <a:lnTo>
                  <a:pt x="102" y="0"/>
                </a:lnTo>
                <a:lnTo>
                  <a:pt x="100" y="0"/>
                </a:lnTo>
                <a:lnTo>
                  <a:pt x="98" y="0"/>
                </a:lnTo>
                <a:lnTo>
                  <a:pt x="96" y="2"/>
                </a:lnTo>
                <a:lnTo>
                  <a:pt x="94" y="8"/>
                </a:lnTo>
                <a:lnTo>
                  <a:pt x="90" y="12"/>
                </a:lnTo>
                <a:lnTo>
                  <a:pt x="88" y="14"/>
                </a:lnTo>
                <a:lnTo>
                  <a:pt x="84" y="14"/>
                </a:lnTo>
                <a:lnTo>
                  <a:pt x="80" y="12"/>
                </a:lnTo>
                <a:lnTo>
                  <a:pt x="78" y="10"/>
                </a:lnTo>
                <a:lnTo>
                  <a:pt x="74" y="14"/>
                </a:lnTo>
                <a:lnTo>
                  <a:pt x="72" y="16"/>
                </a:lnTo>
                <a:lnTo>
                  <a:pt x="68" y="18"/>
                </a:lnTo>
                <a:lnTo>
                  <a:pt x="64" y="16"/>
                </a:lnTo>
                <a:lnTo>
                  <a:pt x="60" y="14"/>
                </a:lnTo>
                <a:lnTo>
                  <a:pt x="56" y="16"/>
                </a:lnTo>
                <a:lnTo>
                  <a:pt x="52" y="18"/>
                </a:lnTo>
                <a:lnTo>
                  <a:pt x="50" y="22"/>
                </a:lnTo>
                <a:lnTo>
                  <a:pt x="48" y="22"/>
                </a:lnTo>
                <a:lnTo>
                  <a:pt x="44" y="22"/>
                </a:lnTo>
                <a:lnTo>
                  <a:pt x="42" y="22"/>
                </a:lnTo>
                <a:lnTo>
                  <a:pt x="28" y="28"/>
                </a:lnTo>
                <a:lnTo>
                  <a:pt x="20" y="30"/>
                </a:lnTo>
                <a:lnTo>
                  <a:pt x="16" y="34"/>
                </a:lnTo>
                <a:lnTo>
                  <a:pt x="14" y="45"/>
                </a:lnTo>
                <a:lnTo>
                  <a:pt x="14" y="49"/>
                </a:lnTo>
                <a:lnTo>
                  <a:pt x="10" y="53"/>
                </a:lnTo>
                <a:lnTo>
                  <a:pt x="6" y="57"/>
                </a:lnTo>
                <a:lnTo>
                  <a:pt x="4" y="61"/>
                </a:lnTo>
                <a:lnTo>
                  <a:pt x="2" y="65"/>
                </a:lnTo>
                <a:lnTo>
                  <a:pt x="4" y="71"/>
                </a:lnTo>
                <a:lnTo>
                  <a:pt x="8" y="75"/>
                </a:lnTo>
                <a:lnTo>
                  <a:pt x="10" y="79"/>
                </a:lnTo>
                <a:lnTo>
                  <a:pt x="12" y="87"/>
                </a:lnTo>
                <a:lnTo>
                  <a:pt x="10" y="97"/>
                </a:lnTo>
                <a:lnTo>
                  <a:pt x="6" y="107"/>
                </a:lnTo>
                <a:lnTo>
                  <a:pt x="2" y="115"/>
                </a:lnTo>
                <a:lnTo>
                  <a:pt x="0" y="125"/>
                </a:lnTo>
                <a:lnTo>
                  <a:pt x="2" y="135"/>
                </a:lnTo>
                <a:lnTo>
                  <a:pt x="4" y="143"/>
                </a:lnTo>
                <a:lnTo>
                  <a:pt x="6" y="143"/>
                </a:lnTo>
                <a:lnTo>
                  <a:pt x="8" y="143"/>
                </a:lnTo>
                <a:lnTo>
                  <a:pt x="10" y="145"/>
                </a:lnTo>
                <a:lnTo>
                  <a:pt x="12" y="147"/>
                </a:lnTo>
                <a:lnTo>
                  <a:pt x="10" y="151"/>
                </a:lnTo>
                <a:lnTo>
                  <a:pt x="10" y="155"/>
                </a:lnTo>
                <a:lnTo>
                  <a:pt x="8" y="157"/>
                </a:lnTo>
                <a:lnTo>
                  <a:pt x="8" y="161"/>
                </a:lnTo>
                <a:lnTo>
                  <a:pt x="10" y="165"/>
                </a:lnTo>
                <a:lnTo>
                  <a:pt x="20" y="153"/>
                </a:lnTo>
                <a:lnTo>
                  <a:pt x="24" y="149"/>
                </a:lnTo>
                <a:lnTo>
                  <a:pt x="32" y="147"/>
                </a:lnTo>
                <a:lnTo>
                  <a:pt x="38" y="149"/>
                </a:lnTo>
                <a:lnTo>
                  <a:pt x="46" y="153"/>
                </a:lnTo>
                <a:lnTo>
                  <a:pt x="52" y="157"/>
                </a:lnTo>
                <a:lnTo>
                  <a:pt x="58" y="159"/>
                </a:lnTo>
                <a:lnTo>
                  <a:pt x="62" y="159"/>
                </a:lnTo>
                <a:lnTo>
                  <a:pt x="64" y="155"/>
                </a:lnTo>
                <a:lnTo>
                  <a:pt x="66" y="153"/>
                </a:lnTo>
                <a:lnTo>
                  <a:pt x="72" y="151"/>
                </a:lnTo>
                <a:lnTo>
                  <a:pt x="78" y="153"/>
                </a:lnTo>
                <a:lnTo>
                  <a:pt x="84" y="155"/>
                </a:lnTo>
                <a:lnTo>
                  <a:pt x="86" y="159"/>
                </a:lnTo>
                <a:lnTo>
                  <a:pt x="92" y="161"/>
                </a:lnTo>
                <a:lnTo>
                  <a:pt x="94" y="157"/>
                </a:lnTo>
                <a:lnTo>
                  <a:pt x="100" y="151"/>
                </a:lnTo>
                <a:lnTo>
                  <a:pt x="106" y="145"/>
                </a:lnTo>
                <a:lnTo>
                  <a:pt x="108" y="137"/>
                </a:lnTo>
                <a:lnTo>
                  <a:pt x="76" y="137"/>
                </a:lnTo>
                <a:lnTo>
                  <a:pt x="78" y="133"/>
                </a:lnTo>
                <a:lnTo>
                  <a:pt x="80" y="131"/>
                </a:lnTo>
                <a:lnTo>
                  <a:pt x="86" y="127"/>
                </a:lnTo>
                <a:lnTo>
                  <a:pt x="94" y="123"/>
                </a:lnTo>
                <a:lnTo>
                  <a:pt x="98" y="117"/>
                </a:lnTo>
                <a:lnTo>
                  <a:pt x="124" y="71"/>
                </a:lnTo>
                <a:lnTo>
                  <a:pt x="126" y="75"/>
                </a:lnTo>
                <a:close/>
              </a:path>
            </a:pathLst>
          </a:custGeom>
          <a:solidFill>
            <a:srgbClr val="80CFE2"/>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13" name="Freeform 49">
            <a:extLst>
              <a:ext uri="{FF2B5EF4-FFF2-40B4-BE49-F238E27FC236}">
                <a16:creationId xmlns:a16="http://schemas.microsoft.com/office/drawing/2014/main" xmlns="" id="{26679A40-E1CE-4F4A-803F-D7E7A5DE6D62}"/>
              </a:ext>
            </a:extLst>
          </p:cNvPr>
          <p:cNvSpPr>
            <a:spLocks/>
          </p:cNvSpPr>
          <p:nvPr/>
        </p:nvSpPr>
        <p:spPr bwMode="auto">
          <a:xfrm>
            <a:off x="6370518" y="3924665"/>
            <a:ext cx="174625" cy="149225"/>
          </a:xfrm>
          <a:custGeom>
            <a:avLst/>
            <a:gdLst>
              <a:gd name="T0" fmla="*/ 2147483647 w 110"/>
              <a:gd name="T1" fmla="*/ 2147483647 h 94"/>
              <a:gd name="T2" fmla="*/ 2147483647 w 110"/>
              <a:gd name="T3" fmla="*/ 2147483647 h 94"/>
              <a:gd name="T4" fmla="*/ 2147483647 w 110"/>
              <a:gd name="T5" fmla="*/ 2147483647 h 94"/>
              <a:gd name="T6" fmla="*/ 2147483647 w 110"/>
              <a:gd name="T7" fmla="*/ 2147483647 h 94"/>
              <a:gd name="T8" fmla="*/ 2147483647 w 110"/>
              <a:gd name="T9" fmla="*/ 2147483647 h 94"/>
              <a:gd name="T10" fmla="*/ 2147483647 w 110"/>
              <a:gd name="T11" fmla="*/ 2147483647 h 94"/>
              <a:gd name="T12" fmla="*/ 2147483647 w 110"/>
              <a:gd name="T13" fmla="*/ 2147483647 h 94"/>
              <a:gd name="T14" fmla="*/ 2147483647 w 110"/>
              <a:gd name="T15" fmla="*/ 2147483647 h 94"/>
              <a:gd name="T16" fmla="*/ 2147483647 w 110"/>
              <a:gd name="T17" fmla="*/ 2147483647 h 94"/>
              <a:gd name="T18" fmla="*/ 2147483647 w 110"/>
              <a:gd name="T19" fmla="*/ 2147483647 h 94"/>
              <a:gd name="T20" fmla="*/ 2147483647 w 110"/>
              <a:gd name="T21" fmla="*/ 2147483647 h 94"/>
              <a:gd name="T22" fmla="*/ 2147483647 w 110"/>
              <a:gd name="T23" fmla="*/ 2147483647 h 94"/>
              <a:gd name="T24" fmla="*/ 2147483647 w 110"/>
              <a:gd name="T25" fmla="*/ 2147483647 h 94"/>
              <a:gd name="T26" fmla="*/ 2147483647 w 110"/>
              <a:gd name="T27" fmla="*/ 0 h 94"/>
              <a:gd name="T28" fmla="*/ 2147483647 w 110"/>
              <a:gd name="T29" fmla="*/ 2147483647 h 94"/>
              <a:gd name="T30" fmla="*/ 2147483647 w 110"/>
              <a:gd name="T31" fmla="*/ 2147483647 h 94"/>
              <a:gd name="T32" fmla="*/ 2147483647 w 110"/>
              <a:gd name="T33" fmla="*/ 2147483647 h 94"/>
              <a:gd name="T34" fmla="*/ 2147483647 w 110"/>
              <a:gd name="T35" fmla="*/ 2147483647 h 94"/>
              <a:gd name="T36" fmla="*/ 2147483647 w 110"/>
              <a:gd name="T37" fmla="*/ 2147483647 h 94"/>
              <a:gd name="T38" fmla="*/ 2147483647 w 110"/>
              <a:gd name="T39" fmla="*/ 2147483647 h 94"/>
              <a:gd name="T40" fmla="*/ 2147483647 w 110"/>
              <a:gd name="T41" fmla="*/ 2147483647 h 94"/>
              <a:gd name="T42" fmla="*/ 2147483647 w 110"/>
              <a:gd name="T43" fmla="*/ 2147483647 h 94"/>
              <a:gd name="T44" fmla="*/ 2147483647 w 110"/>
              <a:gd name="T45" fmla="*/ 2147483647 h 94"/>
              <a:gd name="T46" fmla="*/ 2147483647 w 110"/>
              <a:gd name="T47" fmla="*/ 2147483647 h 94"/>
              <a:gd name="T48" fmla="*/ 2147483647 w 110"/>
              <a:gd name="T49" fmla="*/ 2147483647 h 94"/>
              <a:gd name="T50" fmla="*/ 2147483647 w 110"/>
              <a:gd name="T51" fmla="*/ 2147483647 h 94"/>
              <a:gd name="T52" fmla="*/ 2147483647 w 110"/>
              <a:gd name="T53" fmla="*/ 2147483647 h 94"/>
              <a:gd name="T54" fmla="*/ 2147483647 w 110"/>
              <a:gd name="T55" fmla="*/ 2147483647 h 94"/>
              <a:gd name="T56" fmla="*/ 2147483647 w 110"/>
              <a:gd name="T57" fmla="*/ 2147483647 h 94"/>
              <a:gd name="T58" fmla="*/ 2147483647 w 110"/>
              <a:gd name="T59" fmla="*/ 2147483647 h 94"/>
              <a:gd name="T60" fmla="*/ 2147483647 w 110"/>
              <a:gd name="T61" fmla="*/ 2147483647 h 94"/>
              <a:gd name="T62" fmla="*/ 2147483647 w 110"/>
              <a:gd name="T63" fmla="*/ 2147483647 h 94"/>
              <a:gd name="T64" fmla="*/ 2147483647 w 110"/>
              <a:gd name="T65" fmla="*/ 2147483647 h 94"/>
              <a:gd name="T66" fmla="*/ 0 w 110"/>
              <a:gd name="T67" fmla="*/ 2147483647 h 94"/>
              <a:gd name="T68" fmla="*/ 2147483647 w 110"/>
              <a:gd name="T69" fmla="*/ 2147483647 h 94"/>
              <a:gd name="T70" fmla="*/ 2147483647 w 110"/>
              <a:gd name="T71" fmla="*/ 2147483647 h 94"/>
              <a:gd name="T72" fmla="*/ 2147483647 w 110"/>
              <a:gd name="T73" fmla="*/ 2147483647 h 94"/>
              <a:gd name="T74" fmla="*/ 2147483647 w 110"/>
              <a:gd name="T75" fmla="*/ 2147483647 h 94"/>
              <a:gd name="T76" fmla="*/ 2147483647 w 110"/>
              <a:gd name="T77" fmla="*/ 2147483647 h 94"/>
              <a:gd name="T78" fmla="*/ 2147483647 w 110"/>
              <a:gd name="T79" fmla="*/ 2147483647 h 94"/>
              <a:gd name="T80" fmla="*/ 2147483647 w 110"/>
              <a:gd name="T81" fmla="*/ 2147483647 h 94"/>
              <a:gd name="T82" fmla="*/ 2147483647 w 110"/>
              <a:gd name="T83" fmla="*/ 2147483647 h 94"/>
              <a:gd name="T84" fmla="*/ 2147483647 w 110"/>
              <a:gd name="T85" fmla="*/ 2147483647 h 94"/>
              <a:gd name="T86" fmla="*/ 2147483647 w 110"/>
              <a:gd name="T87" fmla="*/ 2147483647 h 94"/>
              <a:gd name="T88" fmla="*/ 2147483647 w 110"/>
              <a:gd name="T89" fmla="*/ 2147483647 h 94"/>
              <a:gd name="T90" fmla="*/ 2147483647 w 110"/>
              <a:gd name="T91" fmla="*/ 2147483647 h 94"/>
              <a:gd name="T92" fmla="*/ 2147483647 w 110"/>
              <a:gd name="T93" fmla="*/ 2147483647 h 94"/>
              <a:gd name="T94" fmla="*/ 2147483647 w 110"/>
              <a:gd name="T95" fmla="*/ 2147483647 h 94"/>
              <a:gd name="T96" fmla="*/ 2147483647 w 110"/>
              <a:gd name="T97" fmla="*/ 2147483647 h 94"/>
              <a:gd name="T98" fmla="*/ 2147483647 w 110"/>
              <a:gd name="T99" fmla="*/ 2147483647 h 94"/>
              <a:gd name="T100" fmla="*/ 2147483647 w 110"/>
              <a:gd name="T101" fmla="*/ 2147483647 h 94"/>
              <a:gd name="T102" fmla="*/ 2147483647 w 110"/>
              <a:gd name="T103" fmla="*/ 2147483647 h 94"/>
              <a:gd name="T104" fmla="*/ 2147483647 w 110"/>
              <a:gd name="T105" fmla="*/ 2147483647 h 94"/>
              <a:gd name="T106" fmla="*/ 2147483647 w 110"/>
              <a:gd name="T107" fmla="*/ 2147483647 h 9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0"/>
              <a:gd name="T163" fmla="*/ 0 h 94"/>
              <a:gd name="T164" fmla="*/ 110 w 110"/>
              <a:gd name="T165" fmla="*/ 94 h 9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0" h="94">
                <a:moveTo>
                  <a:pt x="84" y="68"/>
                </a:moveTo>
                <a:lnTo>
                  <a:pt x="98" y="68"/>
                </a:lnTo>
                <a:lnTo>
                  <a:pt x="104" y="68"/>
                </a:lnTo>
                <a:lnTo>
                  <a:pt x="108" y="64"/>
                </a:lnTo>
                <a:lnTo>
                  <a:pt x="110" y="58"/>
                </a:lnTo>
                <a:lnTo>
                  <a:pt x="110" y="50"/>
                </a:lnTo>
                <a:lnTo>
                  <a:pt x="110" y="46"/>
                </a:lnTo>
                <a:lnTo>
                  <a:pt x="108" y="42"/>
                </a:lnTo>
                <a:lnTo>
                  <a:pt x="104" y="38"/>
                </a:lnTo>
                <a:lnTo>
                  <a:pt x="104" y="34"/>
                </a:lnTo>
                <a:lnTo>
                  <a:pt x="102" y="24"/>
                </a:lnTo>
                <a:lnTo>
                  <a:pt x="98" y="16"/>
                </a:lnTo>
                <a:lnTo>
                  <a:pt x="92" y="8"/>
                </a:lnTo>
                <a:lnTo>
                  <a:pt x="86" y="0"/>
                </a:lnTo>
                <a:lnTo>
                  <a:pt x="78" y="4"/>
                </a:lnTo>
                <a:lnTo>
                  <a:pt x="74" y="10"/>
                </a:lnTo>
                <a:lnTo>
                  <a:pt x="66" y="14"/>
                </a:lnTo>
                <a:lnTo>
                  <a:pt x="62" y="16"/>
                </a:lnTo>
                <a:lnTo>
                  <a:pt x="58" y="16"/>
                </a:lnTo>
                <a:lnTo>
                  <a:pt x="56" y="14"/>
                </a:lnTo>
                <a:lnTo>
                  <a:pt x="54" y="14"/>
                </a:lnTo>
                <a:lnTo>
                  <a:pt x="50" y="12"/>
                </a:lnTo>
                <a:lnTo>
                  <a:pt x="44" y="14"/>
                </a:lnTo>
                <a:lnTo>
                  <a:pt x="40" y="16"/>
                </a:lnTo>
                <a:lnTo>
                  <a:pt x="28" y="22"/>
                </a:lnTo>
                <a:lnTo>
                  <a:pt x="20" y="32"/>
                </a:lnTo>
                <a:lnTo>
                  <a:pt x="18" y="38"/>
                </a:lnTo>
                <a:lnTo>
                  <a:pt x="16" y="42"/>
                </a:lnTo>
                <a:lnTo>
                  <a:pt x="18" y="50"/>
                </a:lnTo>
                <a:lnTo>
                  <a:pt x="18" y="56"/>
                </a:lnTo>
                <a:lnTo>
                  <a:pt x="14" y="58"/>
                </a:lnTo>
                <a:lnTo>
                  <a:pt x="6" y="64"/>
                </a:lnTo>
                <a:lnTo>
                  <a:pt x="2" y="68"/>
                </a:lnTo>
                <a:lnTo>
                  <a:pt x="0" y="76"/>
                </a:lnTo>
                <a:lnTo>
                  <a:pt x="2" y="80"/>
                </a:lnTo>
                <a:lnTo>
                  <a:pt x="2" y="84"/>
                </a:lnTo>
                <a:lnTo>
                  <a:pt x="8" y="90"/>
                </a:lnTo>
                <a:lnTo>
                  <a:pt x="8" y="88"/>
                </a:lnTo>
                <a:lnTo>
                  <a:pt x="10" y="84"/>
                </a:lnTo>
                <a:lnTo>
                  <a:pt x="16" y="82"/>
                </a:lnTo>
                <a:lnTo>
                  <a:pt x="22" y="84"/>
                </a:lnTo>
                <a:lnTo>
                  <a:pt x="28" y="88"/>
                </a:lnTo>
                <a:lnTo>
                  <a:pt x="32" y="92"/>
                </a:lnTo>
                <a:lnTo>
                  <a:pt x="38" y="94"/>
                </a:lnTo>
                <a:lnTo>
                  <a:pt x="46" y="92"/>
                </a:lnTo>
                <a:lnTo>
                  <a:pt x="52" y="90"/>
                </a:lnTo>
                <a:lnTo>
                  <a:pt x="56" y="84"/>
                </a:lnTo>
                <a:lnTo>
                  <a:pt x="60" y="80"/>
                </a:lnTo>
                <a:lnTo>
                  <a:pt x="62" y="74"/>
                </a:lnTo>
                <a:lnTo>
                  <a:pt x="66" y="70"/>
                </a:lnTo>
                <a:lnTo>
                  <a:pt x="72" y="68"/>
                </a:lnTo>
                <a:lnTo>
                  <a:pt x="80" y="66"/>
                </a:lnTo>
                <a:lnTo>
                  <a:pt x="86" y="68"/>
                </a:lnTo>
                <a:lnTo>
                  <a:pt x="84" y="68"/>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14" name="Freeform 51">
            <a:extLst>
              <a:ext uri="{FF2B5EF4-FFF2-40B4-BE49-F238E27FC236}">
                <a16:creationId xmlns:a16="http://schemas.microsoft.com/office/drawing/2014/main" xmlns="" id="{AD39CE58-B108-384F-BD8A-F2D02C51A27A}"/>
              </a:ext>
            </a:extLst>
          </p:cNvPr>
          <p:cNvSpPr>
            <a:spLocks/>
          </p:cNvSpPr>
          <p:nvPr/>
        </p:nvSpPr>
        <p:spPr bwMode="auto">
          <a:xfrm>
            <a:off x="4829054" y="3510328"/>
            <a:ext cx="668338" cy="757237"/>
          </a:xfrm>
          <a:custGeom>
            <a:avLst/>
            <a:gdLst>
              <a:gd name="T0" fmla="*/ 2147483647 w 421"/>
              <a:gd name="T1" fmla="*/ 2147483647 h 477"/>
              <a:gd name="T2" fmla="*/ 2147483647 w 421"/>
              <a:gd name="T3" fmla="*/ 2147483647 h 477"/>
              <a:gd name="T4" fmla="*/ 2147483647 w 421"/>
              <a:gd name="T5" fmla="*/ 2147483647 h 477"/>
              <a:gd name="T6" fmla="*/ 2147483647 w 421"/>
              <a:gd name="T7" fmla="*/ 2147483647 h 477"/>
              <a:gd name="T8" fmla="*/ 2147483647 w 421"/>
              <a:gd name="T9" fmla="*/ 2147483647 h 477"/>
              <a:gd name="T10" fmla="*/ 2147483647 w 421"/>
              <a:gd name="T11" fmla="*/ 2147483647 h 477"/>
              <a:gd name="T12" fmla="*/ 2147483647 w 421"/>
              <a:gd name="T13" fmla="*/ 2147483647 h 477"/>
              <a:gd name="T14" fmla="*/ 2147483647 w 421"/>
              <a:gd name="T15" fmla="*/ 2147483647 h 477"/>
              <a:gd name="T16" fmla="*/ 2147483647 w 421"/>
              <a:gd name="T17" fmla="*/ 2147483647 h 477"/>
              <a:gd name="T18" fmla="*/ 2147483647 w 421"/>
              <a:gd name="T19" fmla="*/ 2147483647 h 477"/>
              <a:gd name="T20" fmla="*/ 2147483647 w 421"/>
              <a:gd name="T21" fmla="*/ 2147483647 h 477"/>
              <a:gd name="T22" fmla="*/ 2147483647 w 421"/>
              <a:gd name="T23" fmla="*/ 2147483647 h 477"/>
              <a:gd name="T24" fmla="*/ 2147483647 w 421"/>
              <a:gd name="T25" fmla="*/ 2147483647 h 477"/>
              <a:gd name="T26" fmla="*/ 2147483647 w 421"/>
              <a:gd name="T27" fmla="*/ 2147483647 h 477"/>
              <a:gd name="T28" fmla="*/ 2147483647 w 421"/>
              <a:gd name="T29" fmla="*/ 2147483647 h 477"/>
              <a:gd name="T30" fmla="*/ 2147483647 w 421"/>
              <a:gd name="T31" fmla="*/ 2147483647 h 477"/>
              <a:gd name="T32" fmla="*/ 2147483647 w 421"/>
              <a:gd name="T33" fmla="*/ 2147483647 h 477"/>
              <a:gd name="T34" fmla="*/ 2147483647 w 421"/>
              <a:gd name="T35" fmla="*/ 2147483647 h 477"/>
              <a:gd name="T36" fmla="*/ 2147483647 w 421"/>
              <a:gd name="T37" fmla="*/ 2147483647 h 477"/>
              <a:gd name="T38" fmla="*/ 2147483647 w 421"/>
              <a:gd name="T39" fmla="*/ 2147483647 h 477"/>
              <a:gd name="T40" fmla="*/ 2147483647 w 421"/>
              <a:gd name="T41" fmla="*/ 2147483647 h 477"/>
              <a:gd name="T42" fmla="*/ 2147483647 w 421"/>
              <a:gd name="T43" fmla="*/ 2147483647 h 477"/>
              <a:gd name="T44" fmla="*/ 2147483647 w 421"/>
              <a:gd name="T45" fmla="*/ 2147483647 h 477"/>
              <a:gd name="T46" fmla="*/ 2147483647 w 421"/>
              <a:gd name="T47" fmla="*/ 2147483647 h 477"/>
              <a:gd name="T48" fmla="*/ 2147483647 w 421"/>
              <a:gd name="T49" fmla="*/ 2147483647 h 477"/>
              <a:gd name="T50" fmla="*/ 2147483647 w 421"/>
              <a:gd name="T51" fmla="*/ 2147483647 h 477"/>
              <a:gd name="T52" fmla="*/ 2147483647 w 421"/>
              <a:gd name="T53" fmla="*/ 2147483647 h 477"/>
              <a:gd name="T54" fmla="*/ 2147483647 w 421"/>
              <a:gd name="T55" fmla="*/ 2147483647 h 477"/>
              <a:gd name="T56" fmla="*/ 2147483647 w 421"/>
              <a:gd name="T57" fmla="*/ 2147483647 h 477"/>
              <a:gd name="T58" fmla="*/ 2147483647 w 421"/>
              <a:gd name="T59" fmla="*/ 2147483647 h 477"/>
              <a:gd name="T60" fmla="*/ 2147483647 w 421"/>
              <a:gd name="T61" fmla="*/ 2147483647 h 477"/>
              <a:gd name="T62" fmla="*/ 2147483647 w 421"/>
              <a:gd name="T63" fmla="*/ 2147483647 h 477"/>
              <a:gd name="T64" fmla="*/ 2147483647 w 421"/>
              <a:gd name="T65" fmla="*/ 2147483647 h 477"/>
              <a:gd name="T66" fmla="*/ 2147483647 w 421"/>
              <a:gd name="T67" fmla="*/ 2147483647 h 477"/>
              <a:gd name="T68" fmla="*/ 2147483647 w 421"/>
              <a:gd name="T69" fmla="*/ 2147483647 h 477"/>
              <a:gd name="T70" fmla="*/ 2147483647 w 421"/>
              <a:gd name="T71" fmla="*/ 2147483647 h 477"/>
              <a:gd name="T72" fmla="*/ 2147483647 w 421"/>
              <a:gd name="T73" fmla="*/ 2147483647 h 477"/>
              <a:gd name="T74" fmla="*/ 2147483647 w 421"/>
              <a:gd name="T75" fmla="*/ 2147483647 h 477"/>
              <a:gd name="T76" fmla="*/ 2147483647 w 421"/>
              <a:gd name="T77" fmla="*/ 2147483647 h 477"/>
              <a:gd name="T78" fmla="*/ 2147483647 w 421"/>
              <a:gd name="T79" fmla="*/ 2147483647 h 477"/>
              <a:gd name="T80" fmla="*/ 2147483647 w 421"/>
              <a:gd name="T81" fmla="*/ 2147483647 h 477"/>
              <a:gd name="T82" fmla="*/ 2147483647 w 421"/>
              <a:gd name="T83" fmla="*/ 2147483647 h 477"/>
              <a:gd name="T84" fmla="*/ 2147483647 w 421"/>
              <a:gd name="T85" fmla="*/ 2147483647 h 477"/>
              <a:gd name="T86" fmla="*/ 2147483647 w 421"/>
              <a:gd name="T87" fmla="*/ 2147483647 h 477"/>
              <a:gd name="T88" fmla="*/ 2147483647 w 421"/>
              <a:gd name="T89" fmla="*/ 2147483647 h 477"/>
              <a:gd name="T90" fmla="*/ 2147483647 w 421"/>
              <a:gd name="T91" fmla="*/ 2147483647 h 477"/>
              <a:gd name="T92" fmla="*/ 2147483647 w 421"/>
              <a:gd name="T93" fmla="*/ 2147483647 h 477"/>
              <a:gd name="T94" fmla="*/ 2147483647 w 421"/>
              <a:gd name="T95" fmla="*/ 2147483647 h 477"/>
              <a:gd name="T96" fmla="*/ 2147483647 w 421"/>
              <a:gd name="T97" fmla="*/ 2147483647 h 477"/>
              <a:gd name="T98" fmla="*/ 2147483647 w 421"/>
              <a:gd name="T99" fmla="*/ 2147483647 h 477"/>
              <a:gd name="T100" fmla="*/ 2147483647 w 421"/>
              <a:gd name="T101" fmla="*/ 2147483647 h 477"/>
              <a:gd name="T102" fmla="*/ 2147483647 w 421"/>
              <a:gd name="T103" fmla="*/ 2147483647 h 477"/>
              <a:gd name="T104" fmla="*/ 2147483647 w 421"/>
              <a:gd name="T105" fmla="*/ 2147483647 h 477"/>
              <a:gd name="T106" fmla="*/ 2147483647 w 421"/>
              <a:gd name="T107" fmla="*/ 2147483647 h 477"/>
              <a:gd name="T108" fmla="*/ 2147483647 w 421"/>
              <a:gd name="T109" fmla="*/ 2147483647 h 4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21"/>
              <a:gd name="T166" fmla="*/ 0 h 477"/>
              <a:gd name="T167" fmla="*/ 421 w 421"/>
              <a:gd name="T168" fmla="*/ 477 h 4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21" h="477">
                <a:moveTo>
                  <a:pt x="284" y="62"/>
                </a:moveTo>
                <a:lnTo>
                  <a:pt x="280" y="72"/>
                </a:lnTo>
                <a:lnTo>
                  <a:pt x="278" y="82"/>
                </a:lnTo>
                <a:lnTo>
                  <a:pt x="276" y="92"/>
                </a:lnTo>
                <a:lnTo>
                  <a:pt x="272" y="102"/>
                </a:lnTo>
                <a:lnTo>
                  <a:pt x="262" y="96"/>
                </a:lnTo>
                <a:lnTo>
                  <a:pt x="256" y="94"/>
                </a:lnTo>
                <a:lnTo>
                  <a:pt x="248" y="92"/>
                </a:lnTo>
                <a:lnTo>
                  <a:pt x="236" y="92"/>
                </a:lnTo>
                <a:lnTo>
                  <a:pt x="226" y="90"/>
                </a:lnTo>
                <a:lnTo>
                  <a:pt x="208" y="84"/>
                </a:lnTo>
                <a:lnTo>
                  <a:pt x="190" y="78"/>
                </a:lnTo>
                <a:lnTo>
                  <a:pt x="178" y="76"/>
                </a:lnTo>
                <a:lnTo>
                  <a:pt x="166" y="74"/>
                </a:lnTo>
                <a:lnTo>
                  <a:pt x="144" y="76"/>
                </a:lnTo>
                <a:lnTo>
                  <a:pt x="136" y="78"/>
                </a:lnTo>
                <a:lnTo>
                  <a:pt x="130" y="80"/>
                </a:lnTo>
                <a:lnTo>
                  <a:pt x="124" y="86"/>
                </a:lnTo>
                <a:lnTo>
                  <a:pt x="120" y="92"/>
                </a:lnTo>
                <a:lnTo>
                  <a:pt x="118" y="98"/>
                </a:lnTo>
                <a:lnTo>
                  <a:pt x="116" y="108"/>
                </a:lnTo>
                <a:lnTo>
                  <a:pt x="116" y="142"/>
                </a:lnTo>
                <a:lnTo>
                  <a:pt x="128" y="140"/>
                </a:lnTo>
                <a:lnTo>
                  <a:pt x="138" y="136"/>
                </a:lnTo>
                <a:lnTo>
                  <a:pt x="150" y="132"/>
                </a:lnTo>
                <a:lnTo>
                  <a:pt x="162" y="130"/>
                </a:lnTo>
                <a:lnTo>
                  <a:pt x="166" y="130"/>
                </a:lnTo>
                <a:lnTo>
                  <a:pt x="172" y="132"/>
                </a:lnTo>
                <a:lnTo>
                  <a:pt x="178" y="140"/>
                </a:lnTo>
                <a:lnTo>
                  <a:pt x="182" y="148"/>
                </a:lnTo>
                <a:lnTo>
                  <a:pt x="184" y="158"/>
                </a:lnTo>
                <a:lnTo>
                  <a:pt x="182" y="164"/>
                </a:lnTo>
                <a:lnTo>
                  <a:pt x="180" y="170"/>
                </a:lnTo>
                <a:lnTo>
                  <a:pt x="168" y="176"/>
                </a:lnTo>
                <a:lnTo>
                  <a:pt x="162" y="180"/>
                </a:lnTo>
                <a:lnTo>
                  <a:pt x="158" y="186"/>
                </a:lnTo>
                <a:lnTo>
                  <a:pt x="154" y="192"/>
                </a:lnTo>
                <a:lnTo>
                  <a:pt x="152" y="200"/>
                </a:lnTo>
                <a:lnTo>
                  <a:pt x="154" y="206"/>
                </a:lnTo>
                <a:lnTo>
                  <a:pt x="158" y="212"/>
                </a:lnTo>
                <a:lnTo>
                  <a:pt x="170" y="219"/>
                </a:lnTo>
                <a:lnTo>
                  <a:pt x="178" y="223"/>
                </a:lnTo>
                <a:lnTo>
                  <a:pt x="184" y="227"/>
                </a:lnTo>
                <a:lnTo>
                  <a:pt x="188" y="231"/>
                </a:lnTo>
                <a:lnTo>
                  <a:pt x="190" y="237"/>
                </a:lnTo>
                <a:lnTo>
                  <a:pt x="188" y="257"/>
                </a:lnTo>
                <a:lnTo>
                  <a:pt x="184" y="281"/>
                </a:lnTo>
                <a:lnTo>
                  <a:pt x="172" y="317"/>
                </a:lnTo>
                <a:lnTo>
                  <a:pt x="170" y="327"/>
                </a:lnTo>
                <a:lnTo>
                  <a:pt x="168" y="331"/>
                </a:lnTo>
                <a:lnTo>
                  <a:pt x="162" y="333"/>
                </a:lnTo>
                <a:lnTo>
                  <a:pt x="156" y="327"/>
                </a:lnTo>
                <a:lnTo>
                  <a:pt x="152" y="319"/>
                </a:lnTo>
                <a:lnTo>
                  <a:pt x="144" y="321"/>
                </a:lnTo>
                <a:lnTo>
                  <a:pt x="140" y="325"/>
                </a:lnTo>
                <a:lnTo>
                  <a:pt x="134" y="329"/>
                </a:lnTo>
                <a:lnTo>
                  <a:pt x="126" y="329"/>
                </a:lnTo>
                <a:lnTo>
                  <a:pt x="120" y="329"/>
                </a:lnTo>
                <a:lnTo>
                  <a:pt x="114" y="325"/>
                </a:lnTo>
                <a:lnTo>
                  <a:pt x="108" y="317"/>
                </a:lnTo>
                <a:lnTo>
                  <a:pt x="102" y="307"/>
                </a:lnTo>
                <a:lnTo>
                  <a:pt x="98" y="305"/>
                </a:lnTo>
                <a:lnTo>
                  <a:pt x="94" y="303"/>
                </a:lnTo>
                <a:lnTo>
                  <a:pt x="90" y="303"/>
                </a:lnTo>
                <a:lnTo>
                  <a:pt x="86" y="305"/>
                </a:lnTo>
                <a:lnTo>
                  <a:pt x="82" y="311"/>
                </a:lnTo>
                <a:lnTo>
                  <a:pt x="72" y="325"/>
                </a:lnTo>
                <a:lnTo>
                  <a:pt x="68" y="329"/>
                </a:lnTo>
                <a:lnTo>
                  <a:pt x="62" y="329"/>
                </a:lnTo>
                <a:lnTo>
                  <a:pt x="48" y="327"/>
                </a:lnTo>
                <a:lnTo>
                  <a:pt x="42" y="327"/>
                </a:lnTo>
                <a:lnTo>
                  <a:pt x="36" y="331"/>
                </a:lnTo>
                <a:lnTo>
                  <a:pt x="34" y="337"/>
                </a:lnTo>
                <a:lnTo>
                  <a:pt x="32" y="349"/>
                </a:lnTo>
                <a:lnTo>
                  <a:pt x="32" y="369"/>
                </a:lnTo>
                <a:lnTo>
                  <a:pt x="34" y="375"/>
                </a:lnTo>
                <a:lnTo>
                  <a:pt x="38" y="379"/>
                </a:lnTo>
                <a:lnTo>
                  <a:pt x="50" y="385"/>
                </a:lnTo>
                <a:lnTo>
                  <a:pt x="46" y="393"/>
                </a:lnTo>
                <a:lnTo>
                  <a:pt x="42" y="401"/>
                </a:lnTo>
                <a:lnTo>
                  <a:pt x="36" y="397"/>
                </a:lnTo>
                <a:lnTo>
                  <a:pt x="32" y="393"/>
                </a:lnTo>
                <a:lnTo>
                  <a:pt x="28" y="391"/>
                </a:lnTo>
                <a:lnTo>
                  <a:pt x="24" y="391"/>
                </a:lnTo>
                <a:lnTo>
                  <a:pt x="20" y="393"/>
                </a:lnTo>
                <a:lnTo>
                  <a:pt x="14" y="399"/>
                </a:lnTo>
                <a:lnTo>
                  <a:pt x="8" y="405"/>
                </a:lnTo>
                <a:lnTo>
                  <a:pt x="4" y="407"/>
                </a:lnTo>
                <a:lnTo>
                  <a:pt x="0" y="407"/>
                </a:lnTo>
                <a:lnTo>
                  <a:pt x="4" y="417"/>
                </a:lnTo>
                <a:lnTo>
                  <a:pt x="12" y="427"/>
                </a:lnTo>
                <a:lnTo>
                  <a:pt x="28" y="443"/>
                </a:lnTo>
                <a:lnTo>
                  <a:pt x="46" y="459"/>
                </a:lnTo>
                <a:lnTo>
                  <a:pt x="54" y="467"/>
                </a:lnTo>
                <a:lnTo>
                  <a:pt x="60" y="477"/>
                </a:lnTo>
                <a:lnTo>
                  <a:pt x="66" y="471"/>
                </a:lnTo>
                <a:lnTo>
                  <a:pt x="76" y="461"/>
                </a:lnTo>
                <a:lnTo>
                  <a:pt x="88" y="453"/>
                </a:lnTo>
                <a:lnTo>
                  <a:pt x="96" y="449"/>
                </a:lnTo>
                <a:lnTo>
                  <a:pt x="104" y="453"/>
                </a:lnTo>
                <a:lnTo>
                  <a:pt x="110" y="455"/>
                </a:lnTo>
                <a:lnTo>
                  <a:pt x="120" y="461"/>
                </a:lnTo>
                <a:lnTo>
                  <a:pt x="124" y="463"/>
                </a:lnTo>
                <a:lnTo>
                  <a:pt x="130" y="463"/>
                </a:lnTo>
                <a:lnTo>
                  <a:pt x="140" y="461"/>
                </a:lnTo>
                <a:lnTo>
                  <a:pt x="150" y="455"/>
                </a:lnTo>
                <a:lnTo>
                  <a:pt x="170" y="441"/>
                </a:lnTo>
                <a:lnTo>
                  <a:pt x="186" y="441"/>
                </a:lnTo>
                <a:lnTo>
                  <a:pt x="180" y="449"/>
                </a:lnTo>
                <a:lnTo>
                  <a:pt x="178" y="453"/>
                </a:lnTo>
                <a:lnTo>
                  <a:pt x="178" y="457"/>
                </a:lnTo>
                <a:lnTo>
                  <a:pt x="180" y="465"/>
                </a:lnTo>
                <a:lnTo>
                  <a:pt x="184" y="471"/>
                </a:lnTo>
                <a:lnTo>
                  <a:pt x="190" y="473"/>
                </a:lnTo>
                <a:lnTo>
                  <a:pt x="198" y="473"/>
                </a:lnTo>
                <a:lnTo>
                  <a:pt x="204" y="473"/>
                </a:lnTo>
                <a:lnTo>
                  <a:pt x="210" y="471"/>
                </a:lnTo>
                <a:lnTo>
                  <a:pt x="224" y="463"/>
                </a:lnTo>
                <a:lnTo>
                  <a:pt x="234" y="453"/>
                </a:lnTo>
                <a:lnTo>
                  <a:pt x="238" y="449"/>
                </a:lnTo>
                <a:lnTo>
                  <a:pt x="238" y="443"/>
                </a:lnTo>
                <a:lnTo>
                  <a:pt x="238" y="437"/>
                </a:lnTo>
                <a:lnTo>
                  <a:pt x="242" y="433"/>
                </a:lnTo>
                <a:lnTo>
                  <a:pt x="246" y="431"/>
                </a:lnTo>
                <a:lnTo>
                  <a:pt x="252" y="427"/>
                </a:lnTo>
                <a:lnTo>
                  <a:pt x="266" y="423"/>
                </a:lnTo>
                <a:lnTo>
                  <a:pt x="272" y="419"/>
                </a:lnTo>
                <a:lnTo>
                  <a:pt x="276" y="415"/>
                </a:lnTo>
                <a:lnTo>
                  <a:pt x="280" y="409"/>
                </a:lnTo>
                <a:lnTo>
                  <a:pt x="284" y="401"/>
                </a:lnTo>
                <a:lnTo>
                  <a:pt x="288" y="381"/>
                </a:lnTo>
                <a:lnTo>
                  <a:pt x="290" y="359"/>
                </a:lnTo>
                <a:lnTo>
                  <a:pt x="290" y="339"/>
                </a:lnTo>
                <a:lnTo>
                  <a:pt x="292" y="325"/>
                </a:lnTo>
                <a:lnTo>
                  <a:pt x="296" y="313"/>
                </a:lnTo>
                <a:lnTo>
                  <a:pt x="304" y="301"/>
                </a:lnTo>
                <a:lnTo>
                  <a:pt x="314" y="289"/>
                </a:lnTo>
                <a:lnTo>
                  <a:pt x="335" y="269"/>
                </a:lnTo>
                <a:lnTo>
                  <a:pt x="351" y="251"/>
                </a:lnTo>
                <a:lnTo>
                  <a:pt x="359" y="237"/>
                </a:lnTo>
                <a:lnTo>
                  <a:pt x="367" y="219"/>
                </a:lnTo>
                <a:lnTo>
                  <a:pt x="381" y="184"/>
                </a:lnTo>
                <a:lnTo>
                  <a:pt x="381" y="142"/>
                </a:lnTo>
                <a:lnTo>
                  <a:pt x="385" y="128"/>
                </a:lnTo>
                <a:lnTo>
                  <a:pt x="387" y="116"/>
                </a:lnTo>
                <a:lnTo>
                  <a:pt x="389" y="104"/>
                </a:lnTo>
                <a:lnTo>
                  <a:pt x="393" y="90"/>
                </a:lnTo>
                <a:lnTo>
                  <a:pt x="391" y="90"/>
                </a:lnTo>
                <a:lnTo>
                  <a:pt x="397" y="78"/>
                </a:lnTo>
                <a:lnTo>
                  <a:pt x="405" y="68"/>
                </a:lnTo>
                <a:lnTo>
                  <a:pt x="413" y="58"/>
                </a:lnTo>
                <a:lnTo>
                  <a:pt x="419" y="46"/>
                </a:lnTo>
                <a:lnTo>
                  <a:pt x="421" y="36"/>
                </a:lnTo>
                <a:lnTo>
                  <a:pt x="421" y="26"/>
                </a:lnTo>
                <a:lnTo>
                  <a:pt x="419" y="6"/>
                </a:lnTo>
                <a:lnTo>
                  <a:pt x="381" y="6"/>
                </a:lnTo>
                <a:lnTo>
                  <a:pt x="365" y="2"/>
                </a:lnTo>
                <a:lnTo>
                  <a:pt x="347" y="0"/>
                </a:lnTo>
                <a:lnTo>
                  <a:pt x="331" y="2"/>
                </a:lnTo>
                <a:lnTo>
                  <a:pt x="318" y="6"/>
                </a:lnTo>
                <a:lnTo>
                  <a:pt x="308" y="14"/>
                </a:lnTo>
                <a:lnTo>
                  <a:pt x="302" y="22"/>
                </a:lnTo>
                <a:lnTo>
                  <a:pt x="296" y="32"/>
                </a:lnTo>
                <a:lnTo>
                  <a:pt x="292" y="44"/>
                </a:lnTo>
                <a:lnTo>
                  <a:pt x="284" y="68"/>
                </a:lnTo>
                <a:lnTo>
                  <a:pt x="284" y="62"/>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15" name="Freeform 52">
            <a:extLst>
              <a:ext uri="{FF2B5EF4-FFF2-40B4-BE49-F238E27FC236}">
                <a16:creationId xmlns:a16="http://schemas.microsoft.com/office/drawing/2014/main" xmlns="" id="{27132C2E-A49A-CB4A-8FC7-2C22B4EB64A9}"/>
              </a:ext>
            </a:extLst>
          </p:cNvPr>
          <p:cNvSpPr>
            <a:spLocks/>
          </p:cNvSpPr>
          <p:nvPr/>
        </p:nvSpPr>
        <p:spPr bwMode="auto">
          <a:xfrm>
            <a:off x="4641729" y="3640503"/>
            <a:ext cx="488950" cy="515937"/>
          </a:xfrm>
          <a:custGeom>
            <a:avLst/>
            <a:gdLst>
              <a:gd name="T0" fmla="*/ 2147483647 w 308"/>
              <a:gd name="T1" fmla="*/ 2147483647 h 325"/>
              <a:gd name="T2" fmla="*/ 2147483647 w 308"/>
              <a:gd name="T3" fmla="*/ 2147483647 h 325"/>
              <a:gd name="T4" fmla="*/ 2147483647 w 308"/>
              <a:gd name="T5" fmla="*/ 2147483647 h 325"/>
              <a:gd name="T6" fmla="*/ 2147483647 w 308"/>
              <a:gd name="T7" fmla="*/ 2147483647 h 325"/>
              <a:gd name="T8" fmla="*/ 2147483647 w 308"/>
              <a:gd name="T9" fmla="*/ 2147483647 h 325"/>
              <a:gd name="T10" fmla="*/ 2147483647 w 308"/>
              <a:gd name="T11" fmla="*/ 2147483647 h 325"/>
              <a:gd name="T12" fmla="*/ 2147483647 w 308"/>
              <a:gd name="T13" fmla="*/ 2147483647 h 325"/>
              <a:gd name="T14" fmla="*/ 2147483647 w 308"/>
              <a:gd name="T15" fmla="*/ 2147483647 h 325"/>
              <a:gd name="T16" fmla="*/ 2147483647 w 308"/>
              <a:gd name="T17" fmla="*/ 2147483647 h 325"/>
              <a:gd name="T18" fmla="*/ 2147483647 w 308"/>
              <a:gd name="T19" fmla="*/ 2147483647 h 325"/>
              <a:gd name="T20" fmla="*/ 2147483647 w 308"/>
              <a:gd name="T21" fmla="*/ 2147483647 h 325"/>
              <a:gd name="T22" fmla="*/ 2147483647 w 308"/>
              <a:gd name="T23" fmla="*/ 2147483647 h 325"/>
              <a:gd name="T24" fmla="*/ 2147483647 w 308"/>
              <a:gd name="T25" fmla="*/ 2147483647 h 325"/>
              <a:gd name="T26" fmla="*/ 2147483647 w 308"/>
              <a:gd name="T27" fmla="*/ 2147483647 h 325"/>
              <a:gd name="T28" fmla="*/ 2147483647 w 308"/>
              <a:gd name="T29" fmla="*/ 2147483647 h 325"/>
              <a:gd name="T30" fmla="*/ 2147483647 w 308"/>
              <a:gd name="T31" fmla="*/ 2147483647 h 325"/>
              <a:gd name="T32" fmla="*/ 2147483647 w 308"/>
              <a:gd name="T33" fmla="*/ 2147483647 h 325"/>
              <a:gd name="T34" fmla="*/ 2147483647 w 308"/>
              <a:gd name="T35" fmla="*/ 2147483647 h 325"/>
              <a:gd name="T36" fmla="*/ 2147483647 w 308"/>
              <a:gd name="T37" fmla="*/ 2147483647 h 325"/>
              <a:gd name="T38" fmla="*/ 2147483647 w 308"/>
              <a:gd name="T39" fmla="*/ 2147483647 h 325"/>
              <a:gd name="T40" fmla="*/ 2147483647 w 308"/>
              <a:gd name="T41" fmla="*/ 2147483647 h 325"/>
              <a:gd name="T42" fmla="*/ 2147483647 w 308"/>
              <a:gd name="T43" fmla="*/ 2147483647 h 325"/>
              <a:gd name="T44" fmla="*/ 2147483647 w 308"/>
              <a:gd name="T45" fmla="*/ 2147483647 h 325"/>
              <a:gd name="T46" fmla="*/ 2147483647 w 308"/>
              <a:gd name="T47" fmla="*/ 2147483647 h 325"/>
              <a:gd name="T48" fmla="*/ 2147483647 w 308"/>
              <a:gd name="T49" fmla="*/ 2147483647 h 325"/>
              <a:gd name="T50" fmla="*/ 2147483647 w 308"/>
              <a:gd name="T51" fmla="*/ 2147483647 h 325"/>
              <a:gd name="T52" fmla="*/ 2147483647 w 308"/>
              <a:gd name="T53" fmla="*/ 2147483647 h 325"/>
              <a:gd name="T54" fmla="*/ 2147483647 w 308"/>
              <a:gd name="T55" fmla="*/ 2147483647 h 325"/>
              <a:gd name="T56" fmla="*/ 2147483647 w 308"/>
              <a:gd name="T57" fmla="*/ 2147483647 h 325"/>
              <a:gd name="T58" fmla="*/ 2147483647 w 308"/>
              <a:gd name="T59" fmla="*/ 2147483647 h 325"/>
              <a:gd name="T60" fmla="*/ 2147483647 w 308"/>
              <a:gd name="T61" fmla="*/ 2147483647 h 325"/>
              <a:gd name="T62" fmla="*/ 2147483647 w 308"/>
              <a:gd name="T63" fmla="*/ 2147483647 h 325"/>
              <a:gd name="T64" fmla="*/ 2147483647 w 308"/>
              <a:gd name="T65" fmla="*/ 2147483647 h 325"/>
              <a:gd name="T66" fmla="*/ 2147483647 w 308"/>
              <a:gd name="T67" fmla="*/ 2147483647 h 325"/>
              <a:gd name="T68" fmla="*/ 2147483647 w 308"/>
              <a:gd name="T69" fmla="*/ 2147483647 h 325"/>
              <a:gd name="T70" fmla="*/ 2147483647 w 308"/>
              <a:gd name="T71" fmla="*/ 2147483647 h 325"/>
              <a:gd name="T72" fmla="*/ 2147483647 w 308"/>
              <a:gd name="T73" fmla="*/ 2147483647 h 325"/>
              <a:gd name="T74" fmla="*/ 2147483647 w 308"/>
              <a:gd name="T75" fmla="*/ 2147483647 h 325"/>
              <a:gd name="T76" fmla="*/ 2147483647 w 308"/>
              <a:gd name="T77" fmla="*/ 2147483647 h 325"/>
              <a:gd name="T78" fmla="*/ 2147483647 w 308"/>
              <a:gd name="T79" fmla="*/ 2147483647 h 325"/>
              <a:gd name="T80" fmla="*/ 2147483647 w 308"/>
              <a:gd name="T81" fmla="*/ 2147483647 h 325"/>
              <a:gd name="T82" fmla="*/ 0 w 308"/>
              <a:gd name="T83" fmla="*/ 2147483647 h 325"/>
              <a:gd name="T84" fmla="*/ 2147483647 w 308"/>
              <a:gd name="T85" fmla="*/ 2147483647 h 325"/>
              <a:gd name="T86" fmla="*/ 2147483647 w 308"/>
              <a:gd name="T87" fmla="*/ 2147483647 h 325"/>
              <a:gd name="T88" fmla="*/ 2147483647 w 308"/>
              <a:gd name="T89" fmla="*/ 2147483647 h 325"/>
              <a:gd name="T90" fmla="*/ 2147483647 w 308"/>
              <a:gd name="T91" fmla="*/ 2147483647 h 325"/>
              <a:gd name="T92" fmla="*/ 2147483647 w 308"/>
              <a:gd name="T93" fmla="*/ 0 h 325"/>
              <a:gd name="T94" fmla="*/ 2147483647 w 308"/>
              <a:gd name="T95" fmla="*/ 2147483647 h 325"/>
              <a:gd name="T96" fmla="*/ 2147483647 w 308"/>
              <a:gd name="T97" fmla="*/ 2147483647 h 32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08"/>
              <a:gd name="T148" fmla="*/ 0 h 325"/>
              <a:gd name="T149" fmla="*/ 308 w 308"/>
              <a:gd name="T150" fmla="*/ 325 h 32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08" h="325">
                <a:moveTo>
                  <a:pt x="242" y="4"/>
                </a:moveTo>
                <a:lnTo>
                  <a:pt x="236" y="14"/>
                </a:lnTo>
                <a:lnTo>
                  <a:pt x="234" y="26"/>
                </a:lnTo>
                <a:lnTo>
                  <a:pt x="234" y="60"/>
                </a:lnTo>
                <a:lnTo>
                  <a:pt x="246" y="58"/>
                </a:lnTo>
                <a:lnTo>
                  <a:pt x="256" y="54"/>
                </a:lnTo>
                <a:lnTo>
                  <a:pt x="268" y="50"/>
                </a:lnTo>
                <a:lnTo>
                  <a:pt x="280" y="48"/>
                </a:lnTo>
                <a:lnTo>
                  <a:pt x="284" y="48"/>
                </a:lnTo>
                <a:lnTo>
                  <a:pt x="290" y="50"/>
                </a:lnTo>
                <a:lnTo>
                  <a:pt x="296" y="58"/>
                </a:lnTo>
                <a:lnTo>
                  <a:pt x="300" y="66"/>
                </a:lnTo>
                <a:lnTo>
                  <a:pt x="302" y="76"/>
                </a:lnTo>
                <a:lnTo>
                  <a:pt x="300" y="82"/>
                </a:lnTo>
                <a:lnTo>
                  <a:pt x="298" y="88"/>
                </a:lnTo>
                <a:lnTo>
                  <a:pt x="286" y="94"/>
                </a:lnTo>
                <a:lnTo>
                  <a:pt x="280" y="98"/>
                </a:lnTo>
                <a:lnTo>
                  <a:pt x="276" y="104"/>
                </a:lnTo>
                <a:lnTo>
                  <a:pt x="272" y="110"/>
                </a:lnTo>
                <a:lnTo>
                  <a:pt x="270" y="118"/>
                </a:lnTo>
                <a:lnTo>
                  <a:pt x="272" y="124"/>
                </a:lnTo>
                <a:lnTo>
                  <a:pt x="276" y="130"/>
                </a:lnTo>
                <a:lnTo>
                  <a:pt x="288" y="137"/>
                </a:lnTo>
                <a:lnTo>
                  <a:pt x="296" y="141"/>
                </a:lnTo>
                <a:lnTo>
                  <a:pt x="302" y="145"/>
                </a:lnTo>
                <a:lnTo>
                  <a:pt x="306" y="149"/>
                </a:lnTo>
                <a:lnTo>
                  <a:pt x="308" y="155"/>
                </a:lnTo>
                <a:lnTo>
                  <a:pt x="306" y="175"/>
                </a:lnTo>
                <a:lnTo>
                  <a:pt x="302" y="199"/>
                </a:lnTo>
                <a:lnTo>
                  <a:pt x="290" y="235"/>
                </a:lnTo>
                <a:lnTo>
                  <a:pt x="288" y="245"/>
                </a:lnTo>
                <a:lnTo>
                  <a:pt x="286" y="249"/>
                </a:lnTo>
                <a:lnTo>
                  <a:pt x="280" y="251"/>
                </a:lnTo>
                <a:lnTo>
                  <a:pt x="274" y="245"/>
                </a:lnTo>
                <a:lnTo>
                  <a:pt x="270" y="237"/>
                </a:lnTo>
                <a:lnTo>
                  <a:pt x="262" y="239"/>
                </a:lnTo>
                <a:lnTo>
                  <a:pt x="258" y="243"/>
                </a:lnTo>
                <a:lnTo>
                  <a:pt x="252" y="247"/>
                </a:lnTo>
                <a:lnTo>
                  <a:pt x="244" y="247"/>
                </a:lnTo>
                <a:lnTo>
                  <a:pt x="238" y="247"/>
                </a:lnTo>
                <a:lnTo>
                  <a:pt x="232" y="243"/>
                </a:lnTo>
                <a:lnTo>
                  <a:pt x="226" y="235"/>
                </a:lnTo>
                <a:lnTo>
                  <a:pt x="220" y="225"/>
                </a:lnTo>
                <a:lnTo>
                  <a:pt x="216" y="223"/>
                </a:lnTo>
                <a:lnTo>
                  <a:pt x="212" y="221"/>
                </a:lnTo>
                <a:lnTo>
                  <a:pt x="208" y="221"/>
                </a:lnTo>
                <a:lnTo>
                  <a:pt x="204" y="223"/>
                </a:lnTo>
                <a:lnTo>
                  <a:pt x="200" y="229"/>
                </a:lnTo>
                <a:lnTo>
                  <a:pt x="190" y="243"/>
                </a:lnTo>
                <a:lnTo>
                  <a:pt x="186" y="247"/>
                </a:lnTo>
                <a:lnTo>
                  <a:pt x="180" y="247"/>
                </a:lnTo>
                <a:lnTo>
                  <a:pt x="166" y="245"/>
                </a:lnTo>
                <a:lnTo>
                  <a:pt x="160" y="245"/>
                </a:lnTo>
                <a:lnTo>
                  <a:pt x="154" y="249"/>
                </a:lnTo>
                <a:lnTo>
                  <a:pt x="152" y="255"/>
                </a:lnTo>
                <a:lnTo>
                  <a:pt x="150" y="267"/>
                </a:lnTo>
                <a:lnTo>
                  <a:pt x="150" y="287"/>
                </a:lnTo>
                <a:lnTo>
                  <a:pt x="152" y="293"/>
                </a:lnTo>
                <a:lnTo>
                  <a:pt x="156" y="297"/>
                </a:lnTo>
                <a:lnTo>
                  <a:pt x="168" y="303"/>
                </a:lnTo>
                <a:lnTo>
                  <a:pt x="164" y="311"/>
                </a:lnTo>
                <a:lnTo>
                  <a:pt x="160" y="319"/>
                </a:lnTo>
                <a:lnTo>
                  <a:pt x="154" y="315"/>
                </a:lnTo>
                <a:lnTo>
                  <a:pt x="150" y="311"/>
                </a:lnTo>
                <a:lnTo>
                  <a:pt x="146" y="309"/>
                </a:lnTo>
                <a:lnTo>
                  <a:pt x="142" y="309"/>
                </a:lnTo>
                <a:lnTo>
                  <a:pt x="138" y="311"/>
                </a:lnTo>
                <a:lnTo>
                  <a:pt x="132" y="317"/>
                </a:lnTo>
                <a:lnTo>
                  <a:pt x="126" y="323"/>
                </a:lnTo>
                <a:lnTo>
                  <a:pt x="122" y="325"/>
                </a:lnTo>
                <a:lnTo>
                  <a:pt x="118" y="325"/>
                </a:lnTo>
                <a:lnTo>
                  <a:pt x="112" y="315"/>
                </a:lnTo>
                <a:lnTo>
                  <a:pt x="106" y="307"/>
                </a:lnTo>
                <a:lnTo>
                  <a:pt x="94" y="293"/>
                </a:lnTo>
                <a:lnTo>
                  <a:pt x="80" y="281"/>
                </a:lnTo>
                <a:lnTo>
                  <a:pt x="64" y="267"/>
                </a:lnTo>
                <a:lnTo>
                  <a:pt x="56" y="257"/>
                </a:lnTo>
                <a:lnTo>
                  <a:pt x="50" y="247"/>
                </a:lnTo>
                <a:lnTo>
                  <a:pt x="46" y="235"/>
                </a:lnTo>
                <a:lnTo>
                  <a:pt x="38" y="223"/>
                </a:lnTo>
                <a:lnTo>
                  <a:pt x="28" y="209"/>
                </a:lnTo>
                <a:lnTo>
                  <a:pt x="14" y="193"/>
                </a:lnTo>
                <a:lnTo>
                  <a:pt x="4" y="175"/>
                </a:lnTo>
                <a:lnTo>
                  <a:pt x="0" y="165"/>
                </a:lnTo>
                <a:lnTo>
                  <a:pt x="0" y="157"/>
                </a:lnTo>
                <a:lnTo>
                  <a:pt x="4" y="159"/>
                </a:lnTo>
                <a:lnTo>
                  <a:pt x="6" y="157"/>
                </a:lnTo>
                <a:lnTo>
                  <a:pt x="14" y="149"/>
                </a:lnTo>
                <a:lnTo>
                  <a:pt x="22" y="134"/>
                </a:lnTo>
                <a:lnTo>
                  <a:pt x="28" y="118"/>
                </a:lnTo>
                <a:lnTo>
                  <a:pt x="40" y="84"/>
                </a:lnTo>
                <a:lnTo>
                  <a:pt x="44" y="64"/>
                </a:lnTo>
                <a:lnTo>
                  <a:pt x="138" y="64"/>
                </a:lnTo>
                <a:lnTo>
                  <a:pt x="138" y="0"/>
                </a:lnTo>
                <a:lnTo>
                  <a:pt x="236" y="0"/>
                </a:lnTo>
                <a:lnTo>
                  <a:pt x="244" y="4"/>
                </a:lnTo>
                <a:lnTo>
                  <a:pt x="244" y="2"/>
                </a:lnTo>
                <a:lnTo>
                  <a:pt x="242" y="4"/>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16" name="Freeform 53">
            <a:extLst>
              <a:ext uri="{FF2B5EF4-FFF2-40B4-BE49-F238E27FC236}">
                <a16:creationId xmlns:a16="http://schemas.microsoft.com/office/drawing/2014/main" xmlns="" id="{E1CB982D-0558-E846-A28E-5C8017B57289}"/>
              </a:ext>
            </a:extLst>
          </p:cNvPr>
          <p:cNvSpPr>
            <a:spLocks/>
          </p:cNvSpPr>
          <p:nvPr/>
        </p:nvSpPr>
        <p:spPr bwMode="auto">
          <a:xfrm>
            <a:off x="3454280" y="2510202"/>
            <a:ext cx="663575" cy="476250"/>
          </a:xfrm>
          <a:custGeom>
            <a:avLst/>
            <a:gdLst>
              <a:gd name="T0" fmla="*/ 2147483647 w 418"/>
              <a:gd name="T1" fmla="*/ 2147483647 h 300"/>
              <a:gd name="T2" fmla="*/ 2147483647 w 418"/>
              <a:gd name="T3" fmla="*/ 2147483647 h 300"/>
              <a:gd name="T4" fmla="*/ 2147483647 w 418"/>
              <a:gd name="T5" fmla="*/ 2147483647 h 300"/>
              <a:gd name="T6" fmla="*/ 2147483647 w 418"/>
              <a:gd name="T7" fmla="*/ 2147483647 h 300"/>
              <a:gd name="T8" fmla="*/ 2147483647 w 418"/>
              <a:gd name="T9" fmla="*/ 2147483647 h 300"/>
              <a:gd name="T10" fmla="*/ 2147483647 w 418"/>
              <a:gd name="T11" fmla="*/ 2147483647 h 300"/>
              <a:gd name="T12" fmla="*/ 2147483647 w 418"/>
              <a:gd name="T13" fmla="*/ 2147483647 h 300"/>
              <a:gd name="T14" fmla="*/ 2147483647 w 418"/>
              <a:gd name="T15" fmla="*/ 2147483647 h 300"/>
              <a:gd name="T16" fmla="*/ 2147483647 w 418"/>
              <a:gd name="T17" fmla="*/ 2147483647 h 300"/>
              <a:gd name="T18" fmla="*/ 2147483647 w 418"/>
              <a:gd name="T19" fmla="*/ 2147483647 h 300"/>
              <a:gd name="T20" fmla="*/ 2147483647 w 418"/>
              <a:gd name="T21" fmla="*/ 2147483647 h 300"/>
              <a:gd name="T22" fmla="*/ 2147483647 w 418"/>
              <a:gd name="T23" fmla="*/ 2147483647 h 300"/>
              <a:gd name="T24" fmla="*/ 2147483647 w 418"/>
              <a:gd name="T25" fmla="*/ 2147483647 h 300"/>
              <a:gd name="T26" fmla="*/ 2147483647 w 418"/>
              <a:gd name="T27" fmla="*/ 2147483647 h 300"/>
              <a:gd name="T28" fmla="*/ 2147483647 w 418"/>
              <a:gd name="T29" fmla="*/ 2147483647 h 300"/>
              <a:gd name="T30" fmla="*/ 2147483647 w 418"/>
              <a:gd name="T31" fmla="*/ 2147483647 h 300"/>
              <a:gd name="T32" fmla="*/ 2147483647 w 418"/>
              <a:gd name="T33" fmla="*/ 2147483647 h 300"/>
              <a:gd name="T34" fmla="*/ 2147483647 w 418"/>
              <a:gd name="T35" fmla="*/ 2147483647 h 300"/>
              <a:gd name="T36" fmla="*/ 2147483647 w 418"/>
              <a:gd name="T37" fmla="*/ 2147483647 h 300"/>
              <a:gd name="T38" fmla="*/ 2147483647 w 418"/>
              <a:gd name="T39" fmla="*/ 2147483647 h 300"/>
              <a:gd name="T40" fmla="*/ 2147483647 w 418"/>
              <a:gd name="T41" fmla="*/ 2147483647 h 300"/>
              <a:gd name="T42" fmla="*/ 2147483647 w 418"/>
              <a:gd name="T43" fmla="*/ 2147483647 h 300"/>
              <a:gd name="T44" fmla="*/ 2147483647 w 418"/>
              <a:gd name="T45" fmla="*/ 2147483647 h 300"/>
              <a:gd name="T46" fmla="*/ 2147483647 w 418"/>
              <a:gd name="T47" fmla="*/ 2147483647 h 300"/>
              <a:gd name="T48" fmla="*/ 2147483647 w 418"/>
              <a:gd name="T49" fmla="*/ 2147483647 h 300"/>
              <a:gd name="T50" fmla="*/ 2147483647 w 418"/>
              <a:gd name="T51" fmla="*/ 2147483647 h 300"/>
              <a:gd name="T52" fmla="*/ 0 w 418"/>
              <a:gd name="T53" fmla="*/ 2147483647 h 300"/>
              <a:gd name="T54" fmla="*/ 2147483647 w 418"/>
              <a:gd name="T55" fmla="*/ 2147483647 h 300"/>
              <a:gd name="T56" fmla="*/ 2147483647 w 418"/>
              <a:gd name="T57" fmla="*/ 2147483647 h 300"/>
              <a:gd name="T58" fmla="*/ 2147483647 w 418"/>
              <a:gd name="T59" fmla="*/ 2147483647 h 300"/>
              <a:gd name="T60" fmla="*/ 2147483647 w 418"/>
              <a:gd name="T61" fmla="*/ 2147483647 h 300"/>
              <a:gd name="T62" fmla="*/ 2147483647 w 418"/>
              <a:gd name="T63" fmla="*/ 2147483647 h 300"/>
              <a:gd name="T64" fmla="*/ 2147483647 w 418"/>
              <a:gd name="T65" fmla="*/ 2147483647 h 300"/>
              <a:gd name="T66" fmla="*/ 2147483647 w 418"/>
              <a:gd name="T67" fmla="*/ 2147483647 h 300"/>
              <a:gd name="T68" fmla="*/ 2147483647 w 418"/>
              <a:gd name="T69" fmla="*/ 2147483647 h 300"/>
              <a:gd name="T70" fmla="*/ 2147483647 w 418"/>
              <a:gd name="T71" fmla="*/ 2147483647 h 300"/>
              <a:gd name="T72" fmla="*/ 2147483647 w 418"/>
              <a:gd name="T73" fmla="*/ 2147483647 h 300"/>
              <a:gd name="T74" fmla="*/ 2147483647 w 418"/>
              <a:gd name="T75" fmla="*/ 2147483647 h 300"/>
              <a:gd name="T76" fmla="*/ 2147483647 w 418"/>
              <a:gd name="T77" fmla="*/ 2147483647 h 300"/>
              <a:gd name="T78" fmla="*/ 2147483647 w 418"/>
              <a:gd name="T79" fmla="*/ 2147483647 h 300"/>
              <a:gd name="T80" fmla="*/ 2147483647 w 418"/>
              <a:gd name="T81" fmla="*/ 2147483647 h 300"/>
              <a:gd name="T82" fmla="*/ 2147483647 w 418"/>
              <a:gd name="T83" fmla="*/ 2147483647 h 300"/>
              <a:gd name="T84" fmla="*/ 2147483647 w 418"/>
              <a:gd name="T85" fmla="*/ 2147483647 h 300"/>
              <a:gd name="T86" fmla="*/ 2147483647 w 418"/>
              <a:gd name="T87" fmla="*/ 2147483647 h 300"/>
              <a:gd name="T88" fmla="*/ 2147483647 w 418"/>
              <a:gd name="T89" fmla="*/ 2147483647 h 300"/>
              <a:gd name="T90" fmla="*/ 2147483647 w 418"/>
              <a:gd name="T91" fmla="*/ 2147483647 h 3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18"/>
              <a:gd name="T139" fmla="*/ 0 h 300"/>
              <a:gd name="T140" fmla="*/ 418 w 418"/>
              <a:gd name="T141" fmla="*/ 300 h 30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18" h="300">
                <a:moveTo>
                  <a:pt x="412" y="168"/>
                </a:moveTo>
                <a:lnTo>
                  <a:pt x="406" y="166"/>
                </a:lnTo>
                <a:lnTo>
                  <a:pt x="404" y="162"/>
                </a:lnTo>
                <a:lnTo>
                  <a:pt x="400" y="156"/>
                </a:lnTo>
                <a:lnTo>
                  <a:pt x="400" y="148"/>
                </a:lnTo>
                <a:lnTo>
                  <a:pt x="404" y="150"/>
                </a:lnTo>
                <a:lnTo>
                  <a:pt x="412" y="148"/>
                </a:lnTo>
                <a:lnTo>
                  <a:pt x="410" y="142"/>
                </a:lnTo>
                <a:lnTo>
                  <a:pt x="408" y="136"/>
                </a:lnTo>
                <a:lnTo>
                  <a:pt x="404" y="132"/>
                </a:lnTo>
                <a:lnTo>
                  <a:pt x="398" y="130"/>
                </a:lnTo>
                <a:lnTo>
                  <a:pt x="394" y="132"/>
                </a:lnTo>
                <a:lnTo>
                  <a:pt x="390" y="134"/>
                </a:lnTo>
                <a:lnTo>
                  <a:pt x="386" y="136"/>
                </a:lnTo>
                <a:lnTo>
                  <a:pt x="382" y="136"/>
                </a:lnTo>
                <a:lnTo>
                  <a:pt x="378" y="136"/>
                </a:lnTo>
                <a:lnTo>
                  <a:pt x="374" y="134"/>
                </a:lnTo>
                <a:lnTo>
                  <a:pt x="362" y="126"/>
                </a:lnTo>
                <a:lnTo>
                  <a:pt x="354" y="118"/>
                </a:lnTo>
                <a:lnTo>
                  <a:pt x="348" y="110"/>
                </a:lnTo>
                <a:lnTo>
                  <a:pt x="364" y="102"/>
                </a:lnTo>
                <a:lnTo>
                  <a:pt x="348" y="86"/>
                </a:lnTo>
                <a:lnTo>
                  <a:pt x="328" y="64"/>
                </a:lnTo>
                <a:lnTo>
                  <a:pt x="320" y="52"/>
                </a:lnTo>
                <a:lnTo>
                  <a:pt x="314" y="40"/>
                </a:lnTo>
                <a:lnTo>
                  <a:pt x="310" y="26"/>
                </a:lnTo>
                <a:lnTo>
                  <a:pt x="310" y="18"/>
                </a:lnTo>
                <a:lnTo>
                  <a:pt x="312" y="12"/>
                </a:lnTo>
                <a:lnTo>
                  <a:pt x="302" y="8"/>
                </a:lnTo>
                <a:lnTo>
                  <a:pt x="292" y="6"/>
                </a:lnTo>
                <a:lnTo>
                  <a:pt x="282" y="2"/>
                </a:lnTo>
                <a:lnTo>
                  <a:pt x="270" y="0"/>
                </a:lnTo>
                <a:lnTo>
                  <a:pt x="260" y="2"/>
                </a:lnTo>
                <a:lnTo>
                  <a:pt x="252" y="4"/>
                </a:lnTo>
                <a:lnTo>
                  <a:pt x="234" y="12"/>
                </a:lnTo>
                <a:lnTo>
                  <a:pt x="216" y="22"/>
                </a:lnTo>
                <a:lnTo>
                  <a:pt x="200" y="32"/>
                </a:lnTo>
                <a:lnTo>
                  <a:pt x="198" y="36"/>
                </a:lnTo>
                <a:lnTo>
                  <a:pt x="194" y="40"/>
                </a:lnTo>
                <a:lnTo>
                  <a:pt x="190" y="44"/>
                </a:lnTo>
                <a:lnTo>
                  <a:pt x="186" y="46"/>
                </a:lnTo>
                <a:lnTo>
                  <a:pt x="182" y="46"/>
                </a:lnTo>
                <a:lnTo>
                  <a:pt x="180" y="44"/>
                </a:lnTo>
                <a:lnTo>
                  <a:pt x="176" y="42"/>
                </a:lnTo>
                <a:lnTo>
                  <a:pt x="172" y="40"/>
                </a:lnTo>
                <a:lnTo>
                  <a:pt x="166" y="42"/>
                </a:lnTo>
                <a:lnTo>
                  <a:pt x="162" y="44"/>
                </a:lnTo>
                <a:lnTo>
                  <a:pt x="154" y="54"/>
                </a:lnTo>
                <a:lnTo>
                  <a:pt x="148" y="66"/>
                </a:lnTo>
                <a:lnTo>
                  <a:pt x="144" y="70"/>
                </a:lnTo>
                <a:lnTo>
                  <a:pt x="140" y="72"/>
                </a:lnTo>
                <a:lnTo>
                  <a:pt x="130" y="72"/>
                </a:lnTo>
                <a:lnTo>
                  <a:pt x="124" y="74"/>
                </a:lnTo>
                <a:lnTo>
                  <a:pt x="122" y="76"/>
                </a:lnTo>
                <a:lnTo>
                  <a:pt x="122" y="78"/>
                </a:lnTo>
                <a:lnTo>
                  <a:pt x="122" y="84"/>
                </a:lnTo>
                <a:lnTo>
                  <a:pt x="120" y="90"/>
                </a:lnTo>
                <a:lnTo>
                  <a:pt x="116" y="94"/>
                </a:lnTo>
                <a:lnTo>
                  <a:pt x="110" y="96"/>
                </a:lnTo>
                <a:lnTo>
                  <a:pt x="104" y="94"/>
                </a:lnTo>
                <a:lnTo>
                  <a:pt x="100" y="90"/>
                </a:lnTo>
                <a:lnTo>
                  <a:pt x="94" y="86"/>
                </a:lnTo>
                <a:lnTo>
                  <a:pt x="88" y="84"/>
                </a:lnTo>
                <a:lnTo>
                  <a:pt x="82" y="86"/>
                </a:lnTo>
                <a:lnTo>
                  <a:pt x="76" y="90"/>
                </a:lnTo>
                <a:lnTo>
                  <a:pt x="70" y="96"/>
                </a:lnTo>
                <a:lnTo>
                  <a:pt x="68" y="100"/>
                </a:lnTo>
                <a:lnTo>
                  <a:pt x="70" y="106"/>
                </a:lnTo>
                <a:lnTo>
                  <a:pt x="74" y="110"/>
                </a:lnTo>
                <a:lnTo>
                  <a:pt x="50" y="156"/>
                </a:lnTo>
                <a:lnTo>
                  <a:pt x="38" y="160"/>
                </a:lnTo>
                <a:lnTo>
                  <a:pt x="28" y="162"/>
                </a:lnTo>
                <a:lnTo>
                  <a:pt x="20" y="164"/>
                </a:lnTo>
                <a:lnTo>
                  <a:pt x="16" y="168"/>
                </a:lnTo>
                <a:lnTo>
                  <a:pt x="16" y="172"/>
                </a:lnTo>
                <a:lnTo>
                  <a:pt x="16" y="186"/>
                </a:lnTo>
                <a:lnTo>
                  <a:pt x="16" y="192"/>
                </a:lnTo>
                <a:lnTo>
                  <a:pt x="14" y="196"/>
                </a:lnTo>
                <a:lnTo>
                  <a:pt x="8" y="202"/>
                </a:lnTo>
                <a:lnTo>
                  <a:pt x="4" y="208"/>
                </a:lnTo>
                <a:lnTo>
                  <a:pt x="0" y="216"/>
                </a:lnTo>
                <a:lnTo>
                  <a:pt x="0" y="224"/>
                </a:lnTo>
                <a:lnTo>
                  <a:pt x="2" y="230"/>
                </a:lnTo>
                <a:lnTo>
                  <a:pt x="4" y="236"/>
                </a:lnTo>
                <a:lnTo>
                  <a:pt x="2" y="244"/>
                </a:lnTo>
                <a:lnTo>
                  <a:pt x="12" y="246"/>
                </a:lnTo>
                <a:lnTo>
                  <a:pt x="18" y="250"/>
                </a:lnTo>
                <a:lnTo>
                  <a:pt x="24" y="256"/>
                </a:lnTo>
                <a:lnTo>
                  <a:pt x="28" y="264"/>
                </a:lnTo>
                <a:lnTo>
                  <a:pt x="32" y="270"/>
                </a:lnTo>
                <a:lnTo>
                  <a:pt x="38" y="276"/>
                </a:lnTo>
                <a:lnTo>
                  <a:pt x="46" y="282"/>
                </a:lnTo>
                <a:lnTo>
                  <a:pt x="56" y="282"/>
                </a:lnTo>
                <a:lnTo>
                  <a:pt x="68" y="282"/>
                </a:lnTo>
                <a:lnTo>
                  <a:pt x="78" y="278"/>
                </a:lnTo>
                <a:lnTo>
                  <a:pt x="88" y="274"/>
                </a:lnTo>
                <a:lnTo>
                  <a:pt x="98" y="272"/>
                </a:lnTo>
                <a:lnTo>
                  <a:pt x="106" y="274"/>
                </a:lnTo>
                <a:lnTo>
                  <a:pt x="112" y="276"/>
                </a:lnTo>
                <a:lnTo>
                  <a:pt x="118" y="278"/>
                </a:lnTo>
                <a:lnTo>
                  <a:pt x="122" y="282"/>
                </a:lnTo>
                <a:lnTo>
                  <a:pt x="130" y="292"/>
                </a:lnTo>
                <a:lnTo>
                  <a:pt x="138" y="300"/>
                </a:lnTo>
                <a:lnTo>
                  <a:pt x="136" y="284"/>
                </a:lnTo>
                <a:lnTo>
                  <a:pt x="136" y="238"/>
                </a:lnTo>
                <a:lnTo>
                  <a:pt x="138" y="230"/>
                </a:lnTo>
                <a:lnTo>
                  <a:pt x="142" y="222"/>
                </a:lnTo>
                <a:lnTo>
                  <a:pt x="148" y="218"/>
                </a:lnTo>
                <a:lnTo>
                  <a:pt x="156" y="214"/>
                </a:lnTo>
                <a:lnTo>
                  <a:pt x="224" y="224"/>
                </a:lnTo>
                <a:lnTo>
                  <a:pt x="238" y="224"/>
                </a:lnTo>
                <a:lnTo>
                  <a:pt x="246" y="226"/>
                </a:lnTo>
                <a:lnTo>
                  <a:pt x="264" y="228"/>
                </a:lnTo>
                <a:lnTo>
                  <a:pt x="272" y="222"/>
                </a:lnTo>
                <a:lnTo>
                  <a:pt x="276" y="220"/>
                </a:lnTo>
                <a:lnTo>
                  <a:pt x="280" y="220"/>
                </a:lnTo>
                <a:lnTo>
                  <a:pt x="286" y="222"/>
                </a:lnTo>
                <a:lnTo>
                  <a:pt x="290" y="224"/>
                </a:lnTo>
                <a:lnTo>
                  <a:pt x="288" y="222"/>
                </a:lnTo>
                <a:lnTo>
                  <a:pt x="292" y="218"/>
                </a:lnTo>
                <a:lnTo>
                  <a:pt x="296" y="216"/>
                </a:lnTo>
                <a:lnTo>
                  <a:pt x="306" y="218"/>
                </a:lnTo>
                <a:lnTo>
                  <a:pt x="314" y="222"/>
                </a:lnTo>
                <a:lnTo>
                  <a:pt x="324" y="226"/>
                </a:lnTo>
                <a:lnTo>
                  <a:pt x="334" y="228"/>
                </a:lnTo>
                <a:lnTo>
                  <a:pt x="338" y="222"/>
                </a:lnTo>
                <a:lnTo>
                  <a:pt x="342" y="216"/>
                </a:lnTo>
                <a:lnTo>
                  <a:pt x="348" y="210"/>
                </a:lnTo>
                <a:lnTo>
                  <a:pt x="354" y="208"/>
                </a:lnTo>
                <a:lnTo>
                  <a:pt x="368" y="202"/>
                </a:lnTo>
                <a:lnTo>
                  <a:pt x="382" y="200"/>
                </a:lnTo>
                <a:lnTo>
                  <a:pt x="390" y="200"/>
                </a:lnTo>
                <a:lnTo>
                  <a:pt x="396" y="198"/>
                </a:lnTo>
                <a:lnTo>
                  <a:pt x="402" y="194"/>
                </a:lnTo>
                <a:lnTo>
                  <a:pt x="406" y="190"/>
                </a:lnTo>
                <a:lnTo>
                  <a:pt x="410" y="178"/>
                </a:lnTo>
                <a:lnTo>
                  <a:pt x="412" y="166"/>
                </a:lnTo>
                <a:lnTo>
                  <a:pt x="418" y="160"/>
                </a:lnTo>
                <a:lnTo>
                  <a:pt x="412" y="168"/>
                </a:lnTo>
                <a:close/>
              </a:path>
            </a:pathLst>
          </a:custGeom>
          <a:solidFill>
            <a:srgbClr val="92D050"/>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17" name="Freeform 54">
            <a:extLst>
              <a:ext uri="{FF2B5EF4-FFF2-40B4-BE49-F238E27FC236}">
                <a16:creationId xmlns:a16="http://schemas.microsoft.com/office/drawing/2014/main" xmlns="" id="{819853B8-FA36-064E-93FE-EE934CAF7829}"/>
              </a:ext>
            </a:extLst>
          </p:cNvPr>
          <p:cNvSpPr>
            <a:spLocks/>
          </p:cNvSpPr>
          <p:nvPr/>
        </p:nvSpPr>
        <p:spPr bwMode="auto">
          <a:xfrm>
            <a:off x="4946529" y="4232639"/>
            <a:ext cx="57150" cy="95250"/>
          </a:xfrm>
          <a:custGeom>
            <a:avLst/>
            <a:gdLst>
              <a:gd name="T0" fmla="*/ 0 w 36"/>
              <a:gd name="T1" fmla="*/ 2147483647 h 60"/>
              <a:gd name="T2" fmla="*/ 2147483647 w 36"/>
              <a:gd name="T3" fmla="*/ 2147483647 h 60"/>
              <a:gd name="T4" fmla="*/ 2147483647 w 36"/>
              <a:gd name="T5" fmla="*/ 2147483647 h 60"/>
              <a:gd name="T6" fmla="*/ 2147483647 w 36"/>
              <a:gd name="T7" fmla="*/ 2147483647 h 60"/>
              <a:gd name="T8" fmla="*/ 2147483647 w 36"/>
              <a:gd name="T9" fmla="*/ 2147483647 h 60"/>
              <a:gd name="T10" fmla="*/ 2147483647 w 36"/>
              <a:gd name="T11" fmla="*/ 2147483647 h 60"/>
              <a:gd name="T12" fmla="*/ 2147483647 w 36"/>
              <a:gd name="T13" fmla="*/ 2147483647 h 60"/>
              <a:gd name="T14" fmla="*/ 2147483647 w 36"/>
              <a:gd name="T15" fmla="*/ 2147483647 h 60"/>
              <a:gd name="T16" fmla="*/ 2147483647 w 36"/>
              <a:gd name="T17" fmla="*/ 2147483647 h 60"/>
              <a:gd name="T18" fmla="*/ 2147483647 w 36"/>
              <a:gd name="T19" fmla="*/ 2147483647 h 60"/>
              <a:gd name="T20" fmla="*/ 2147483647 w 36"/>
              <a:gd name="T21" fmla="*/ 0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
              <a:gd name="T34" fmla="*/ 0 h 60"/>
              <a:gd name="T35" fmla="*/ 36 w 36"/>
              <a:gd name="T36" fmla="*/ 60 h 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 h="60">
                <a:moveTo>
                  <a:pt x="0" y="60"/>
                </a:moveTo>
                <a:lnTo>
                  <a:pt x="6" y="58"/>
                </a:lnTo>
                <a:lnTo>
                  <a:pt x="8" y="56"/>
                </a:lnTo>
                <a:lnTo>
                  <a:pt x="10" y="50"/>
                </a:lnTo>
                <a:lnTo>
                  <a:pt x="10" y="44"/>
                </a:lnTo>
                <a:lnTo>
                  <a:pt x="10" y="32"/>
                </a:lnTo>
                <a:lnTo>
                  <a:pt x="12" y="20"/>
                </a:lnTo>
                <a:lnTo>
                  <a:pt x="16" y="14"/>
                </a:lnTo>
                <a:lnTo>
                  <a:pt x="22" y="10"/>
                </a:lnTo>
                <a:lnTo>
                  <a:pt x="30" y="6"/>
                </a:lnTo>
                <a:lnTo>
                  <a:pt x="36" y="0"/>
                </a:lnTo>
              </a:path>
            </a:pathLst>
          </a:custGeom>
          <a:noFill/>
          <a:ln w="63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18" name="Freeform 56">
            <a:extLst>
              <a:ext uri="{FF2B5EF4-FFF2-40B4-BE49-F238E27FC236}">
                <a16:creationId xmlns:a16="http://schemas.microsoft.com/office/drawing/2014/main" xmlns="" id="{A73BB23E-E4BF-C84C-8C09-49B4470599D3}"/>
              </a:ext>
            </a:extLst>
          </p:cNvPr>
          <p:cNvSpPr>
            <a:spLocks/>
          </p:cNvSpPr>
          <p:nvPr/>
        </p:nvSpPr>
        <p:spPr bwMode="auto">
          <a:xfrm>
            <a:off x="6395917" y="4159615"/>
            <a:ext cx="177800" cy="415925"/>
          </a:xfrm>
          <a:custGeom>
            <a:avLst/>
            <a:gdLst>
              <a:gd name="T0" fmla="*/ 2147483647 w 112"/>
              <a:gd name="T1" fmla="*/ 2147483647 h 262"/>
              <a:gd name="T2" fmla="*/ 2147483647 w 112"/>
              <a:gd name="T3" fmla="*/ 2147483647 h 262"/>
              <a:gd name="T4" fmla="*/ 2147483647 w 112"/>
              <a:gd name="T5" fmla="*/ 2147483647 h 262"/>
              <a:gd name="T6" fmla="*/ 2147483647 w 112"/>
              <a:gd name="T7" fmla="*/ 2147483647 h 262"/>
              <a:gd name="T8" fmla="*/ 2147483647 w 112"/>
              <a:gd name="T9" fmla="*/ 2147483647 h 262"/>
              <a:gd name="T10" fmla="*/ 2147483647 w 112"/>
              <a:gd name="T11" fmla="*/ 2147483647 h 262"/>
              <a:gd name="T12" fmla="*/ 2147483647 w 112"/>
              <a:gd name="T13" fmla="*/ 2147483647 h 262"/>
              <a:gd name="T14" fmla="*/ 2147483647 w 112"/>
              <a:gd name="T15" fmla="*/ 2147483647 h 262"/>
              <a:gd name="T16" fmla="*/ 2147483647 w 112"/>
              <a:gd name="T17" fmla="*/ 2147483647 h 262"/>
              <a:gd name="T18" fmla="*/ 2147483647 w 112"/>
              <a:gd name="T19" fmla="*/ 2147483647 h 262"/>
              <a:gd name="T20" fmla="*/ 2147483647 w 112"/>
              <a:gd name="T21" fmla="*/ 2147483647 h 262"/>
              <a:gd name="T22" fmla="*/ 2147483647 w 112"/>
              <a:gd name="T23" fmla="*/ 2147483647 h 262"/>
              <a:gd name="T24" fmla="*/ 2147483647 w 112"/>
              <a:gd name="T25" fmla="*/ 2147483647 h 262"/>
              <a:gd name="T26" fmla="*/ 2147483647 w 112"/>
              <a:gd name="T27" fmla="*/ 2147483647 h 262"/>
              <a:gd name="T28" fmla="*/ 2147483647 w 112"/>
              <a:gd name="T29" fmla="*/ 2147483647 h 262"/>
              <a:gd name="T30" fmla="*/ 2147483647 w 112"/>
              <a:gd name="T31" fmla="*/ 2147483647 h 262"/>
              <a:gd name="T32" fmla="*/ 2147483647 w 112"/>
              <a:gd name="T33" fmla="*/ 2147483647 h 262"/>
              <a:gd name="T34" fmla="*/ 2147483647 w 112"/>
              <a:gd name="T35" fmla="*/ 2147483647 h 262"/>
              <a:gd name="T36" fmla="*/ 2147483647 w 112"/>
              <a:gd name="T37" fmla="*/ 2147483647 h 262"/>
              <a:gd name="T38" fmla="*/ 2147483647 w 112"/>
              <a:gd name="T39" fmla="*/ 2147483647 h 262"/>
              <a:gd name="T40" fmla="*/ 2147483647 w 112"/>
              <a:gd name="T41" fmla="*/ 2147483647 h 262"/>
              <a:gd name="T42" fmla="*/ 2147483647 w 112"/>
              <a:gd name="T43" fmla="*/ 2147483647 h 262"/>
              <a:gd name="T44" fmla="*/ 2147483647 w 112"/>
              <a:gd name="T45" fmla="*/ 2147483647 h 262"/>
              <a:gd name="T46" fmla="*/ 2147483647 w 112"/>
              <a:gd name="T47" fmla="*/ 2147483647 h 262"/>
              <a:gd name="T48" fmla="*/ 2147483647 w 112"/>
              <a:gd name="T49" fmla="*/ 2147483647 h 262"/>
              <a:gd name="T50" fmla="*/ 0 w 112"/>
              <a:gd name="T51" fmla="*/ 2147483647 h 262"/>
              <a:gd name="T52" fmla="*/ 0 w 112"/>
              <a:gd name="T53" fmla="*/ 2147483647 h 262"/>
              <a:gd name="T54" fmla="*/ 2147483647 w 112"/>
              <a:gd name="T55" fmla="*/ 2147483647 h 262"/>
              <a:gd name="T56" fmla="*/ 2147483647 w 112"/>
              <a:gd name="T57" fmla="*/ 2147483647 h 262"/>
              <a:gd name="T58" fmla="*/ 0 w 112"/>
              <a:gd name="T59" fmla="*/ 0 h 262"/>
              <a:gd name="T60" fmla="*/ 2147483647 w 112"/>
              <a:gd name="T61" fmla="*/ 2147483647 h 262"/>
              <a:gd name="T62" fmla="*/ 2147483647 w 112"/>
              <a:gd name="T63" fmla="*/ 2147483647 h 2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2"/>
              <a:gd name="T97" fmla="*/ 0 h 262"/>
              <a:gd name="T98" fmla="*/ 112 w 112"/>
              <a:gd name="T99" fmla="*/ 262 h 26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2" h="262">
                <a:moveTo>
                  <a:pt x="10" y="10"/>
                </a:moveTo>
                <a:lnTo>
                  <a:pt x="16" y="14"/>
                </a:lnTo>
                <a:lnTo>
                  <a:pt x="20" y="20"/>
                </a:lnTo>
                <a:lnTo>
                  <a:pt x="26" y="34"/>
                </a:lnTo>
                <a:lnTo>
                  <a:pt x="36" y="64"/>
                </a:lnTo>
                <a:lnTo>
                  <a:pt x="36" y="72"/>
                </a:lnTo>
                <a:lnTo>
                  <a:pt x="38" y="78"/>
                </a:lnTo>
                <a:lnTo>
                  <a:pt x="36" y="88"/>
                </a:lnTo>
                <a:lnTo>
                  <a:pt x="36" y="92"/>
                </a:lnTo>
                <a:lnTo>
                  <a:pt x="38" y="94"/>
                </a:lnTo>
                <a:lnTo>
                  <a:pt x="40" y="98"/>
                </a:lnTo>
                <a:lnTo>
                  <a:pt x="44" y="100"/>
                </a:lnTo>
                <a:lnTo>
                  <a:pt x="42" y="108"/>
                </a:lnTo>
                <a:lnTo>
                  <a:pt x="38" y="114"/>
                </a:lnTo>
                <a:lnTo>
                  <a:pt x="36" y="120"/>
                </a:lnTo>
                <a:lnTo>
                  <a:pt x="34" y="126"/>
                </a:lnTo>
                <a:lnTo>
                  <a:pt x="36" y="130"/>
                </a:lnTo>
                <a:lnTo>
                  <a:pt x="38" y="134"/>
                </a:lnTo>
                <a:lnTo>
                  <a:pt x="46" y="138"/>
                </a:lnTo>
                <a:lnTo>
                  <a:pt x="54" y="142"/>
                </a:lnTo>
                <a:lnTo>
                  <a:pt x="60" y="146"/>
                </a:lnTo>
                <a:lnTo>
                  <a:pt x="68" y="156"/>
                </a:lnTo>
                <a:lnTo>
                  <a:pt x="72" y="166"/>
                </a:lnTo>
                <a:lnTo>
                  <a:pt x="74" y="178"/>
                </a:lnTo>
                <a:lnTo>
                  <a:pt x="80" y="188"/>
                </a:lnTo>
                <a:lnTo>
                  <a:pt x="88" y="212"/>
                </a:lnTo>
                <a:lnTo>
                  <a:pt x="96" y="232"/>
                </a:lnTo>
                <a:lnTo>
                  <a:pt x="102" y="240"/>
                </a:lnTo>
                <a:lnTo>
                  <a:pt x="106" y="246"/>
                </a:lnTo>
                <a:lnTo>
                  <a:pt x="112" y="252"/>
                </a:lnTo>
                <a:lnTo>
                  <a:pt x="112" y="260"/>
                </a:lnTo>
                <a:lnTo>
                  <a:pt x="112" y="262"/>
                </a:lnTo>
                <a:lnTo>
                  <a:pt x="108" y="260"/>
                </a:lnTo>
                <a:lnTo>
                  <a:pt x="100" y="258"/>
                </a:lnTo>
                <a:lnTo>
                  <a:pt x="88" y="242"/>
                </a:lnTo>
                <a:lnTo>
                  <a:pt x="82" y="236"/>
                </a:lnTo>
                <a:lnTo>
                  <a:pt x="76" y="230"/>
                </a:lnTo>
                <a:lnTo>
                  <a:pt x="68" y="222"/>
                </a:lnTo>
                <a:lnTo>
                  <a:pt x="62" y="212"/>
                </a:lnTo>
                <a:lnTo>
                  <a:pt x="58" y="202"/>
                </a:lnTo>
                <a:lnTo>
                  <a:pt x="54" y="190"/>
                </a:lnTo>
                <a:lnTo>
                  <a:pt x="50" y="182"/>
                </a:lnTo>
                <a:lnTo>
                  <a:pt x="42" y="178"/>
                </a:lnTo>
                <a:lnTo>
                  <a:pt x="28" y="166"/>
                </a:lnTo>
                <a:lnTo>
                  <a:pt x="22" y="158"/>
                </a:lnTo>
                <a:lnTo>
                  <a:pt x="16" y="144"/>
                </a:lnTo>
                <a:lnTo>
                  <a:pt x="10" y="130"/>
                </a:lnTo>
                <a:lnTo>
                  <a:pt x="8" y="118"/>
                </a:lnTo>
                <a:lnTo>
                  <a:pt x="8" y="102"/>
                </a:lnTo>
                <a:lnTo>
                  <a:pt x="8" y="92"/>
                </a:lnTo>
                <a:lnTo>
                  <a:pt x="4" y="82"/>
                </a:lnTo>
                <a:lnTo>
                  <a:pt x="0" y="70"/>
                </a:lnTo>
                <a:lnTo>
                  <a:pt x="0" y="56"/>
                </a:lnTo>
                <a:lnTo>
                  <a:pt x="0" y="48"/>
                </a:lnTo>
                <a:lnTo>
                  <a:pt x="2" y="42"/>
                </a:lnTo>
                <a:lnTo>
                  <a:pt x="4" y="30"/>
                </a:lnTo>
                <a:lnTo>
                  <a:pt x="2" y="24"/>
                </a:lnTo>
                <a:lnTo>
                  <a:pt x="2" y="20"/>
                </a:lnTo>
                <a:lnTo>
                  <a:pt x="0" y="10"/>
                </a:lnTo>
                <a:lnTo>
                  <a:pt x="0" y="0"/>
                </a:lnTo>
                <a:lnTo>
                  <a:pt x="4" y="0"/>
                </a:lnTo>
                <a:lnTo>
                  <a:pt x="8" y="6"/>
                </a:lnTo>
                <a:lnTo>
                  <a:pt x="8" y="10"/>
                </a:lnTo>
                <a:lnTo>
                  <a:pt x="10" y="10"/>
                </a:lnTo>
                <a:close/>
              </a:path>
            </a:pathLst>
          </a:custGeom>
          <a:solidFill>
            <a:srgbClr val="80CFE2"/>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19" name="Freeform 57">
            <a:extLst>
              <a:ext uri="{FF2B5EF4-FFF2-40B4-BE49-F238E27FC236}">
                <a16:creationId xmlns:a16="http://schemas.microsoft.com/office/drawing/2014/main" xmlns="" id="{F354BDAD-5526-FC42-A299-F3635807CFA2}"/>
              </a:ext>
            </a:extLst>
          </p:cNvPr>
          <p:cNvSpPr>
            <a:spLocks/>
          </p:cNvSpPr>
          <p:nvPr/>
        </p:nvSpPr>
        <p:spPr bwMode="auto">
          <a:xfrm>
            <a:off x="6795967" y="4645389"/>
            <a:ext cx="88900" cy="406400"/>
          </a:xfrm>
          <a:custGeom>
            <a:avLst/>
            <a:gdLst>
              <a:gd name="T0" fmla="*/ 2147483647 w 56"/>
              <a:gd name="T1" fmla="*/ 2147483647 h 256"/>
              <a:gd name="T2" fmla="*/ 2147483647 w 56"/>
              <a:gd name="T3" fmla="*/ 2147483647 h 256"/>
              <a:gd name="T4" fmla="*/ 2147483647 w 56"/>
              <a:gd name="T5" fmla="*/ 0 h 256"/>
              <a:gd name="T6" fmla="*/ 2147483647 w 56"/>
              <a:gd name="T7" fmla="*/ 2147483647 h 256"/>
              <a:gd name="T8" fmla="*/ 2147483647 w 56"/>
              <a:gd name="T9" fmla="*/ 2147483647 h 256"/>
              <a:gd name="T10" fmla="*/ 2147483647 w 56"/>
              <a:gd name="T11" fmla="*/ 2147483647 h 256"/>
              <a:gd name="T12" fmla="*/ 2147483647 w 56"/>
              <a:gd name="T13" fmla="*/ 2147483647 h 256"/>
              <a:gd name="T14" fmla="*/ 2147483647 w 56"/>
              <a:gd name="T15" fmla="*/ 2147483647 h 256"/>
              <a:gd name="T16" fmla="*/ 2147483647 w 56"/>
              <a:gd name="T17" fmla="*/ 2147483647 h 256"/>
              <a:gd name="T18" fmla="*/ 2147483647 w 56"/>
              <a:gd name="T19" fmla="*/ 2147483647 h 256"/>
              <a:gd name="T20" fmla="*/ 2147483647 w 56"/>
              <a:gd name="T21" fmla="*/ 2147483647 h 256"/>
              <a:gd name="T22" fmla="*/ 2147483647 w 56"/>
              <a:gd name="T23" fmla="*/ 2147483647 h 256"/>
              <a:gd name="T24" fmla="*/ 2147483647 w 56"/>
              <a:gd name="T25" fmla="*/ 2147483647 h 256"/>
              <a:gd name="T26" fmla="*/ 2147483647 w 56"/>
              <a:gd name="T27" fmla="*/ 2147483647 h 256"/>
              <a:gd name="T28" fmla="*/ 2147483647 w 56"/>
              <a:gd name="T29" fmla="*/ 2147483647 h 256"/>
              <a:gd name="T30" fmla="*/ 2147483647 w 56"/>
              <a:gd name="T31" fmla="*/ 2147483647 h 256"/>
              <a:gd name="T32" fmla="*/ 2147483647 w 56"/>
              <a:gd name="T33" fmla="*/ 2147483647 h 256"/>
              <a:gd name="T34" fmla="*/ 2147483647 w 56"/>
              <a:gd name="T35" fmla="*/ 2147483647 h 256"/>
              <a:gd name="T36" fmla="*/ 2147483647 w 56"/>
              <a:gd name="T37" fmla="*/ 2147483647 h 256"/>
              <a:gd name="T38" fmla="*/ 2147483647 w 56"/>
              <a:gd name="T39" fmla="*/ 2147483647 h 256"/>
              <a:gd name="T40" fmla="*/ 2147483647 w 56"/>
              <a:gd name="T41" fmla="*/ 2147483647 h 256"/>
              <a:gd name="T42" fmla="*/ 2147483647 w 56"/>
              <a:gd name="T43" fmla="*/ 2147483647 h 256"/>
              <a:gd name="T44" fmla="*/ 2147483647 w 56"/>
              <a:gd name="T45" fmla="*/ 2147483647 h 256"/>
              <a:gd name="T46" fmla="*/ 2147483647 w 56"/>
              <a:gd name="T47" fmla="*/ 2147483647 h 256"/>
              <a:gd name="T48" fmla="*/ 2147483647 w 56"/>
              <a:gd name="T49" fmla="*/ 2147483647 h 256"/>
              <a:gd name="T50" fmla="*/ 2147483647 w 56"/>
              <a:gd name="T51" fmla="*/ 2147483647 h 256"/>
              <a:gd name="T52" fmla="*/ 2147483647 w 56"/>
              <a:gd name="T53" fmla="*/ 2147483647 h 256"/>
              <a:gd name="T54" fmla="*/ 2147483647 w 56"/>
              <a:gd name="T55" fmla="*/ 2147483647 h 256"/>
              <a:gd name="T56" fmla="*/ 2147483647 w 56"/>
              <a:gd name="T57" fmla="*/ 2147483647 h 256"/>
              <a:gd name="T58" fmla="*/ 2147483647 w 56"/>
              <a:gd name="T59" fmla="*/ 2147483647 h 256"/>
              <a:gd name="T60" fmla="*/ 2147483647 w 56"/>
              <a:gd name="T61" fmla="*/ 2147483647 h 256"/>
              <a:gd name="T62" fmla="*/ 2147483647 w 56"/>
              <a:gd name="T63" fmla="*/ 2147483647 h 256"/>
              <a:gd name="T64" fmla="*/ 2147483647 w 56"/>
              <a:gd name="T65" fmla="*/ 2147483647 h 2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6"/>
              <a:gd name="T100" fmla="*/ 0 h 256"/>
              <a:gd name="T101" fmla="*/ 56 w 56"/>
              <a:gd name="T102" fmla="*/ 256 h 2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6" h="256">
                <a:moveTo>
                  <a:pt x="8" y="38"/>
                </a:moveTo>
                <a:lnTo>
                  <a:pt x="8" y="36"/>
                </a:lnTo>
                <a:lnTo>
                  <a:pt x="8" y="32"/>
                </a:lnTo>
                <a:lnTo>
                  <a:pt x="2" y="18"/>
                </a:lnTo>
                <a:lnTo>
                  <a:pt x="0" y="0"/>
                </a:lnTo>
                <a:lnTo>
                  <a:pt x="2" y="0"/>
                </a:lnTo>
                <a:lnTo>
                  <a:pt x="4" y="0"/>
                </a:lnTo>
                <a:lnTo>
                  <a:pt x="16" y="10"/>
                </a:lnTo>
                <a:lnTo>
                  <a:pt x="22" y="18"/>
                </a:lnTo>
                <a:lnTo>
                  <a:pt x="32" y="42"/>
                </a:lnTo>
                <a:lnTo>
                  <a:pt x="32" y="68"/>
                </a:lnTo>
                <a:lnTo>
                  <a:pt x="36" y="78"/>
                </a:lnTo>
                <a:lnTo>
                  <a:pt x="36" y="88"/>
                </a:lnTo>
                <a:lnTo>
                  <a:pt x="36" y="92"/>
                </a:lnTo>
                <a:lnTo>
                  <a:pt x="38" y="96"/>
                </a:lnTo>
                <a:lnTo>
                  <a:pt x="44" y="102"/>
                </a:lnTo>
                <a:lnTo>
                  <a:pt x="48" y="108"/>
                </a:lnTo>
                <a:lnTo>
                  <a:pt x="50" y="112"/>
                </a:lnTo>
                <a:lnTo>
                  <a:pt x="50" y="116"/>
                </a:lnTo>
                <a:lnTo>
                  <a:pt x="48" y="124"/>
                </a:lnTo>
                <a:lnTo>
                  <a:pt x="44" y="132"/>
                </a:lnTo>
                <a:lnTo>
                  <a:pt x="40" y="138"/>
                </a:lnTo>
                <a:lnTo>
                  <a:pt x="36" y="144"/>
                </a:lnTo>
                <a:lnTo>
                  <a:pt x="36" y="152"/>
                </a:lnTo>
                <a:lnTo>
                  <a:pt x="36" y="160"/>
                </a:lnTo>
                <a:lnTo>
                  <a:pt x="38" y="174"/>
                </a:lnTo>
                <a:lnTo>
                  <a:pt x="38" y="204"/>
                </a:lnTo>
                <a:lnTo>
                  <a:pt x="40" y="212"/>
                </a:lnTo>
                <a:lnTo>
                  <a:pt x="42" y="218"/>
                </a:lnTo>
                <a:lnTo>
                  <a:pt x="46" y="226"/>
                </a:lnTo>
                <a:lnTo>
                  <a:pt x="52" y="234"/>
                </a:lnTo>
                <a:lnTo>
                  <a:pt x="54" y="238"/>
                </a:lnTo>
                <a:lnTo>
                  <a:pt x="56" y="244"/>
                </a:lnTo>
                <a:lnTo>
                  <a:pt x="54" y="248"/>
                </a:lnTo>
                <a:lnTo>
                  <a:pt x="54" y="250"/>
                </a:lnTo>
                <a:lnTo>
                  <a:pt x="54" y="252"/>
                </a:lnTo>
                <a:lnTo>
                  <a:pt x="56" y="256"/>
                </a:lnTo>
                <a:lnTo>
                  <a:pt x="40" y="246"/>
                </a:lnTo>
                <a:lnTo>
                  <a:pt x="36" y="252"/>
                </a:lnTo>
                <a:lnTo>
                  <a:pt x="36" y="256"/>
                </a:lnTo>
                <a:lnTo>
                  <a:pt x="30" y="256"/>
                </a:lnTo>
                <a:lnTo>
                  <a:pt x="26" y="252"/>
                </a:lnTo>
                <a:lnTo>
                  <a:pt x="24" y="248"/>
                </a:lnTo>
                <a:lnTo>
                  <a:pt x="24" y="242"/>
                </a:lnTo>
                <a:lnTo>
                  <a:pt x="24" y="236"/>
                </a:lnTo>
                <a:lnTo>
                  <a:pt x="26" y="230"/>
                </a:lnTo>
                <a:lnTo>
                  <a:pt x="26" y="226"/>
                </a:lnTo>
                <a:lnTo>
                  <a:pt x="24" y="224"/>
                </a:lnTo>
                <a:lnTo>
                  <a:pt x="22" y="222"/>
                </a:lnTo>
                <a:lnTo>
                  <a:pt x="20" y="218"/>
                </a:lnTo>
                <a:lnTo>
                  <a:pt x="16" y="208"/>
                </a:lnTo>
                <a:lnTo>
                  <a:pt x="14" y="198"/>
                </a:lnTo>
                <a:lnTo>
                  <a:pt x="12" y="176"/>
                </a:lnTo>
                <a:lnTo>
                  <a:pt x="10" y="168"/>
                </a:lnTo>
                <a:lnTo>
                  <a:pt x="6" y="162"/>
                </a:lnTo>
                <a:lnTo>
                  <a:pt x="2" y="158"/>
                </a:lnTo>
                <a:lnTo>
                  <a:pt x="0" y="150"/>
                </a:lnTo>
                <a:lnTo>
                  <a:pt x="4" y="150"/>
                </a:lnTo>
                <a:lnTo>
                  <a:pt x="6" y="144"/>
                </a:lnTo>
                <a:lnTo>
                  <a:pt x="12" y="130"/>
                </a:lnTo>
                <a:lnTo>
                  <a:pt x="18" y="106"/>
                </a:lnTo>
                <a:lnTo>
                  <a:pt x="18" y="48"/>
                </a:lnTo>
                <a:lnTo>
                  <a:pt x="16" y="46"/>
                </a:lnTo>
                <a:lnTo>
                  <a:pt x="14" y="42"/>
                </a:lnTo>
                <a:lnTo>
                  <a:pt x="12" y="40"/>
                </a:lnTo>
                <a:lnTo>
                  <a:pt x="10" y="38"/>
                </a:lnTo>
                <a:lnTo>
                  <a:pt x="8" y="38"/>
                </a:lnTo>
                <a:close/>
              </a:path>
            </a:pathLst>
          </a:custGeom>
          <a:solidFill>
            <a:srgbClr val="80CFE2"/>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20" name="Freeform 58">
            <a:extLst>
              <a:ext uri="{FF2B5EF4-FFF2-40B4-BE49-F238E27FC236}">
                <a16:creationId xmlns:a16="http://schemas.microsoft.com/office/drawing/2014/main" xmlns="" id="{3ACFD452-0F1C-364D-A9BC-BC1B0691AD4E}"/>
              </a:ext>
            </a:extLst>
          </p:cNvPr>
          <p:cNvSpPr>
            <a:spLocks/>
          </p:cNvSpPr>
          <p:nvPr/>
        </p:nvSpPr>
        <p:spPr bwMode="auto">
          <a:xfrm>
            <a:off x="4702054" y="3640502"/>
            <a:ext cx="158750" cy="101600"/>
          </a:xfrm>
          <a:custGeom>
            <a:avLst/>
            <a:gdLst>
              <a:gd name="T0" fmla="*/ 2147483647 w 100"/>
              <a:gd name="T1" fmla="*/ 0 h 64"/>
              <a:gd name="T2" fmla="*/ 2147483647 w 100"/>
              <a:gd name="T3" fmla="*/ 0 h 64"/>
              <a:gd name="T4" fmla="*/ 2147483647 w 100"/>
              <a:gd name="T5" fmla="*/ 2147483647 h 64"/>
              <a:gd name="T6" fmla="*/ 2147483647 w 100"/>
              <a:gd name="T7" fmla="*/ 2147483647 h 64"/>
              <a:gd name="T8" fmla="*/ 2147483647 w 100"/>
              <a:gd name="T9" fmla="*/ 2147483647 h 64"/>
              <a:gd name="T10" fmla="*/ 2147483647 w 100"/>
              <a:gd name="T11" fmla="*/ 2147483647 h 64"/>
              <a:gd name="T12" fmla="*/ 0 w 100"/>
              <a:gd name="T13" fmla="*/ 2147483647 h 64"/>
              <a:gd name="T14" fmla="*/ 0 w 100"/>
              <a:gd name="T15" fmla="*/ 2147483647 h 64"/>
              <a:gd name="T16" fmla="*/ 2147483647 w 100"/>
              <a:gd name="T17" fmla="*/ 2147483647 h 64"/>
              <a:gd name="T18" fmla="*/ 2147483647 w 100"/>
              <a:gd name="T19" fmla="*/ 2147483647 h 64"/>
              <a:gd name="T20" fmla="*/ 2147483647 w 100"/>
              <a:gd name="T21" fmla="*/ 2147483647 h 64"/>
              <a:gd name="T22" fmla="*/ 2147483647 w 100"/>
              <a:gd name="T23" fmla="*/ 2147483647 h 64"/>
              <a:gd name="T24" fmla="*/ 2147483647 w 100"/>
              <a:gd name="T25" fmla="*/ 0 h 6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0"/>
              <a:gd name="T40" fmla="*/ 0 h 64"/>
              <a:gd name="T41" fmla="*/ 100 w 100"/>
              <a:gd name="T42" fmla="*/ 64 h 6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0" h="64">
                <a:moveTo>
                  <a:pt x="100" y="0"/>
                </a:moveTo>
                <a:lnTo>
                  <a:pt x="18" y="0"/>
                </a:lnTo>
                <a:lnTo>
                  <a:pt x="16" y="8"/>
                </a:lnTo>
                <a:lnTo>
                  <a:pt x="14" y="14"/>
                </a:lnTo>
                <a:lnTo>
                  <a:pt x="8" y="24"/>
                </a:lnTo>
                <a:lnTo>
                  <a:pt x="2" y="34"/>
                </a:lnTo>
                <a:lnTo>
                  <a:pt x="0" y="40"/>
                </a:lnTo>
                <a:lnTo>
                  <a:pt x="0" y="46"/>
                </a:lnTo>
                <a:lnTo>
                  <a:pt x="2" y="56"/>
                </a:lnTo>
                <a:lnTo>
                  <a:pt x="6" y="64"/>
                </a:lnTo>
                <a:lnTo>
                  <a:pt x="100" y="64"/>
                </a:lnTo>
                <a:lnTo>
                  <a:pt x="100" y="2"/>
                </a:lnTo>
                <a:lnTo>
                  <a:pt x="100" y="0"/>
                </a:lnTo>
                <a:close/>
              </a:path>
            </a:pathLst>
          </a:custGeom>
          <a:solidFill>
            <a:schemeClr val="tx1">
              <a:lumMod val="95000"/>
            </a:schemeClr>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21" name="Freeform 59">
            <a:extLst>
              <a:ext uri="{FF2B5EF4-FFF2-40B4-BE49-F238E27FC236}">
                <a16:creationId xmlns:a16="http://schemas.microsoft.com/office/drawing/2014/main" xmlns="" id="{2D160472-DD13-FD4D-8874-3BF5445A428B}"/>
              </a:ext>
            </a:extLst>
          </p:cNvPr>
          <p:cNvSpPr>
            <a:spLocks/>
          </p:cNvSpPr>
          <p:nvPr/>
        </p:nvSpPr>
        <p:spPr bwMode="auto">
          <a:xfrm>
            <a:off x="4927480" y="4215177"/>
            <a:ext cx="79375" cy="107950"/>
          </a:xfrm>
          <a:custGeom>
            <a:avLst/>
            <a:gdLst>
              <a:gd name="T0" fmla="*/ 2147483647 w 50"/>
              <a:gd name="T1" fmla="*/ 2147483647 h 68"/>
              <a:gd name="T2" fmla="*/ 2147483647 w 50"/>
              <a:gd name="T3" fmla="*/ 2147483647 h 68"/>
              <a:gd name="T4" fmla="*/ 2147483647 w 50"/>
              <a:gd name="T5" fmla="*/ 2147483647 h 68"/>
              <a:gd name="T6" fmla="*/ 2147483647 w 50"/>
              <a:gd name="T7" fmla="*/ 2147483647 h 68"/>
              <a:gd name="T8" fmla="*/ 2147483647 w 50"/>
              <a:gd name="T9" fmla="*/ 2147483647 h 68"/>
              <a:gd name="T10" fmla="*/ 2147483647 w 50"/>
              <a:gd name="T11" fmla="*/ 2147483647 h 68"/>
              <a:gd name="T12" fmla="*/ 2147483647 w 50"/>
              <a:gd name="T13" fmla="*/ 2147483647 h 68"/>
              <a:gd name="T14" fmla="*/ 2147483647 w 50"/>
              <a:gd name="T15" fmla="*/ 2147483647 h 68"/>
              <a:gd name="T16" fmla="*/ 2147483647 w 50"/>
              <a:gd name="T17" fmla="*/ 2147483647 h 68"/>
              <a:gd name="T18" fmla="*/ 2147483647 w 50"/>
              <a:gd name="T19" fmla="*/ 2147483647 h 68"/>
              <a:gd name="T20" fmla="*/ 2147483647 w 50"/>
              <a:gd name="T21" fmla="*/ 2147483647 h 68"/>
              <a:gd name="T22" fmla="*/ 2147483647 w 50"/>
              <a:gd name="T23" fmla="*/ 2147483647 h 68"/>
              <a:gd name="T24" fmla="*/ 2147483647 w 50"/>
              <a:gd name="T25" fmla="*/ 0 h 68"/>
              <a:gd name="T26" fmla="*/ 2147483647 w 50"/>
              <a:gd name="T27" fmla="*/ 2147483647 h 68"/>
              <a:gd name="T28" fmla="*/ 2147483647 w 50"/>
              <a:gd name="T29" fmla="*/ 2147483647 h 68"/>
              <a:gd name="T30" fmla="*/ 2147483647 w 50"/>
              <a:gd name="T31" fmla="*/ 2147483647 h 68"/>
              <a:gd name="T32" fmla="*/ 0 w 50"/>
              <a:gd name="T33" fmla="*/ 2147483647 h 68"/>
              <a:gd name="T34" fmla="*/ 2147483647 w 50"/>
              <a:gd name="T35" fmla="*/ 2147483647 h 68"/>
              <a:gd name="T36" fmla="*/ 2147483647 w 50"/>
              <a:gd name="T37" fmla="*/ 2147483647 h 68"/>
              <a:gd name="T38" fmla="*/ 2147483647 w 50"/>
              <a:gd name="T39" fmla="*/ 2147483647 h 68"/>
              <a:gd name="T40" fmla="*/ 2147483647 w 50"/>
              <a:gd name="T41" fmla="*/ 2147483647 h 68"/>
              <a:gd name="T42" fmla="*/ 2147483647 w 50"/>
              <a:gd name="T43" fmla="*/ 2147483647 h 68"/>
              <a:gd name="T44" fmla="*/ 2147483647 w 50"/>
              <a:gd name="T45" fmla="*/ 2147483647 h 6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
              <a:gd name="T70" fmla="*/ 0 h 68"/>
              <a:gd name="T71" fmla="*/ 50 w 50"/>
              <a:gd name="T72" fmla="*/ 68 h 6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 h="68">
                <a:moveTo>
                  <a:pt x="14" y="66"/>
                </a:moveTo>
                <a:lnTo>
                  <a:pt x="20" y="64"/>
                </a:lnTo>
                <a:lnTo>
                  <a:pt x="22" y="62"/>
                </a:lnTo>
                <a:lnTo>
                  <a:pt x="24" y="56"/>
                </a:lnTo>
                <a:lnTo>
                  <a:pt x="24" y="50"/>
                </a:lnTo>
                <a:lnTo>
                  <a:pt x="24" y="38"/>
                </a:lnTo>
                <a:lnTo>
                  <a:pt x="26" y="26"/>
                </a:lnTo>
                <a:lnTo>
                  <a:pt x="30" y="20"/>
                </a:lnTo>
                <a:lnTo>
                  <a:pt x="36" y="16"/>
                </a:lnTo>
                <a:lnTo>
                  <a:pt x="44" y="12"/>
                </a:lnTo>
                <a:lnTo>
                  <a:pt x="50" y="6"/>
                </a:lnTo>
                <a:lnTo>
                  <a:pt x="44" y="4"/>
                </a:lnTo>
                <a:lnTo>
                  <a:pt x="36" y="0"/>
                </a:lnTo>
                <a:lnTo>
                  <a:pt x="28" y="4"/>
                </a:lnTo>
                <a:lnTo>
                  <a:pt x="16" y="12"/>
                </a:lnTo>
                <a:lnTo>
                  <a:pt x="6" y="22"/>
                </a:lnTo>
                <a:lnTo>
                  <a:pt x="0" y="28"/>
                </a:lnTo>
                <a:lnTo>
                  <a:pt x="2" y="28"/>
                </a:lnTo>
                <a:lnTo>
                  <a:pt x="4" y="38"/>
                </a:lnTo>
                <a:lnTo>
                  <a:pt x="8" y="46"/>
                </a:lnTo>
                <a:lnTo>
                  <a:pt x="10" y="56"/>
                </a:lnTo>
                <a:lnTo>
                  <a:pt x="14" y="68"/>
                </a:lnTo>
                <a:lnTo>
                  <a:pt x="14" y="66"/>
                </a:lnTo>
                <a:close/>
              </a:path>
            </a:pathLst>
          </a:custGeom>
          <a:solidFill>
            <a:srgbClr val="FB805F"/>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22" name="Freeform 60">
            <a:extLst>
              <a:ext uri="{FF2B5EF4-FFF2-40B4-BE49-F238E27FC236}">
                <a16:creationId xmlns:a16="http://schemas.microsoft.com/office/drawing/2014/main" xmlns="" id="{DF416D8F-5D8D-6A4A-AA51-B14AC75702E0}"/>
              </a:ext>
            </a:extLst>
          </p:cNvPr>
          <p:cNvSpPr>
            <a:spLocks/>
          </p:cNvSpPr>
          <p:nvPr/>
        </p:nvSpPr>
        <p:spPr bwMode="auto">
          <a:xfrm>
            <a:off x="4606804" y="3511915"/>
            <a:ext cx="31750" cy="22225"/>
          </a:xfrm>
          <a:custGeom>
            <a:avLst/>
            <a:gdLst>
              <a:gd name="T0" fmla="*/ 0 w 20"/>
              <a:gd name="T1" fmla="*/ 2147483647 h 14"/>
              <a:gd name="T2" fmla="*/ 2147483647 w 20"/>
              <a:gd name="T3" fmla="*/ 2147483647 h 14"/>
              <a:gd name="T4" fmla="*/ 2147483647 w 20"/>
              <a:gd name="T5" fmla="*/ 2147483647 h 14"/>
              <a:gd name="T6" fmla="*/ 2147483647 w 20"/>
              <a:gd name="T7" fmla="*/ 0 h 14"/>
              <a:gd name="T8" fmla="*/ 2147483647 w 20"/>
              <a:gd name="T9" fmla="*/ 2147483647 h 14"/>
              <a:gd name="T10" fmla="*/ 2147483647 w 20"/>
              <a:gd name="T11" fmla="*/ 2147483647 h 14"/>
              <a:gd name="T12" fmla="*/ 0 60000 65536"/>
              <a:gd name="T13" fmla="*/ 0 60000 65536"/>
              <a:gd name="T14" fmla="*/ 0 60000 65536"/>
              <a:gd name="T15" fmla="*/ 0 60000 65536"/>
              <a:gd name="T16" fmla="*/ 0 60000 65536"/>
              <a:gd name="T17" fmla="*/ 0 60000 65536"/>
              <a:gd name="T18" fmla="*/ 0 w 20"/>
              <a:gd name="T19" fmla="*/ 0 h 14"/>
              <a:gd name="T20" fmla="*/ 20 w 20"/>
              <a:gd name="T21" fmla="*/ 14 h 14"/>
            </a:gdLst>
            <a:ahLst/>
            <a:cxnLst>
              <a:cxn ang="T12">
                <a:pos x="T0" y="T1"/>
              </a:cxn>
              <a:cxn ang="T13">
                <a:pos x="T2" y="T3"/>
              </a:cxn>
              <a:cxn ang="T14">
                <a:pos x="T4" y="T5"/>
              </a:cxn>
              <a:cxn ang="T15">
                <a:pos x="T6" y="T7"/>
              </a:cxn>
              <a:cxn ang="T16">
                <a:pos x="T8" y="T9"/>
              </a:cxn>
              <a:cxn ang="T17">
                <a:pos x="T10" y="T11"/>
              </a:cxn>
            </a:cxnLst>
            <a:rect l="T18" t="T19" r="T20" b="T21"/>
            <a:pathLst>
              <a:path w="20" h="14">
                <a:moveTo>
                  <a:pt x="0" y="14"/>
                </a:moveTo>
                <a:lnTo>
                  <a:pt x="20" y="14"/>
                </a:lnTo>
                <a:lnTo>
                  <a:pt x="16" y="4"/>
                </a:lnTo>
                <a:lnTo>
                  <a:pt x="14" y="0"/>
                </a:lnTo>
                <a:lnTo>
                  <a:pt x="12" y="2"/>
                </a:lnTo>
                <a:lnTo>
                  <a:pt x="2" y="14"/>
                </a:lnTo>
              </a:path>
            </a:pathLst>
          </a:custGeom>
          <a:noFill/>
          <a:ln w="63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23" name="Freeform 61">
            <a:extLst>
              <a:ext uri="{FF2B5EF4-FFF2-40B4-BE49-F238E27FC236}">
                <a16:creationId xmlns:a16="http://schemas.microsoft.com/office/drawing/2014/main" xmlns="" id="{DD1139AC-8FCF-2449-B88F-592564AAC718}"/>
              </a:ext>
            </a:extLst>
          </p:cNvPr>
          <p:cNvSpPr>
            <a:spLocks/>
          </p:cNvSpPr>
          <p:nvPr/>
        </p:nvSpPr>
        <p:spPr bwMode="auto">
          <a:xfrm>
            <a:off x="7246817" y="4326302"/>
            <a:ext cx="38100" cy="44450"/>
          </a:xfrm>
          <a:custGeom>
            <a:avLst/>
            <a:gdLst>
              <a:gd name="T0" fmla="*/ 2147483647 w 24"/>
              <a:gd name="T1" fmla="*/ 2147483647 h 28"/>
              <a:gd name="T2" fmla="*/ 2147483647 w 24"/>
              <a:gd name="T3" fmla="*/ 2147483647 h 28"/>
              <a:gd name="T4" fmla="*/ 2147483647 w 24"/>
              <a:gd name="T5" fmla="*/ 2147483647 h 28"/>
              <a:gd name="T6" fmla="*/ 2147483647 w 24"/>
              <a:gd name="T7" fmla="*/ 2147483647 h 28"/>
              <a:gd name="T8" fmla="*/ 2147483647 w 24"/>
              <a:gd name="T9" fmla="*/ 2147483647 h 28"/>
              <a:gd name="T10" fmla="*/ 2147483647 w 24"/>
              <a:gd name="T11" fmla="*/ 2147483647 h 28"/>
              <a:gd name="T12" fmla="*/ 2147483647 w 24"/>
              <a:gd name="T13" fmla="*/ 2147483647 h 28"/>
              <a:gd name="T14" fmla="*/ 2147483647 w 24"/>
              <a:gd name="T15" fmla="*/ 2147483647 h 28"/>
              <a:gd name="T16" fmla="*/ 2147483647 w 24"/>
              <a:gd name="T17" fmla="*/ 2147483647 h 28"/>
              <a:gd name="T18" fmla="*/ 2147483647 w 24"/>
              <a:gd name="T19" fmla="*/ 2147483647 h 28"/>
              <a:gd name="T20" fmla="*/ 0 w 24"/>
              <a:gd name="T21" fmla="*/ 2147483647 h 28"/>
              <a:gd name="T22" fmla="*/ 2147483647 w 24"/>
              <a:gd name="T23" fmla="*/ 2147483647 h 28"/>
              <a:gd name="T24" fmla="*/ 2147483647 w 24"/>
              <a:gd name="T25" fmla="*/ 2147483647 h 28"/>
              <a:gd name="T26" fmla="*/ 2147483647 w 24"/>
              <a:gd name="T27" fmla="*/ 2147483647 h 28"/>
              <a:gd name="T28" fmla="*/ 2147483647 w 24"/>
              <a:gd name="T29" fmla="*/ 0 h 28"/>
              <a:gd name="T30" fmla="*/ 2147483647 w 24"/>
              <a:gd name="T31" fmla="*/ 2147483647 h 28"/>
              <a:gd name="T32" fmla="*/ 2147483647 w 24"/>
              <a:gd name="T33" fmla="*/ 2147483647 h 28"/>
              <a:gd name="T34" fmla="*/ 2147483647 w 24"/>
              <a:gd name="T35" fmla="*/ 2147483647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
              <a:gd name="T55" fmla="*/ 0 h 28"/>
              <a:gd name="T56" fmla="*/ 24 w 24"/>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 h="28">
                <a:moveTo>
                  <a:pt x="16" y="10"/>
                </a:moveTo>
                <a:lnTo>
                  <a:pt x="20" y="16"/>
                </a:lnTo>
                <a:lnTo>
                  <a:pt x="24" y="26"/>
                </a:lnTo>
                <a:lnTo>
                  <a:pt x="20" y="28"/>
                </a:lnTo>
                <a:lnTo>
                  <a:pt x="18" y="28"/>
                </a:lnTo>
                <a:lnTo>
                  <a:pt x="16" y="28"/>
                </a:lnTo>
                <a:lnTo>
                  <a:pt x="12" y="26"/>
                </a:lnTo>
                <a:lnTo>
                  <a:pt x="8" y="26"/>
                </a:lnTo>
                <a:lnTo>
                  <a:pt x="4" y="24"/>
                </a:lnTo>
                <a:lnTo>
                  <a:pt x="2" y="20"/>
                </a:lnTo>
                <a:lnTo>
                  <a:pt x="0" y="14"/>
                </a:lnTo>
                <a:lnTo>
                  <a:pt x="2" y="8"/>
                </a:lnTo>
                <a:lnTo>
                  <a:pt x="4" y="4"/>
                </a:lnTo>
                <a:lnTo>
                  <a:pt x="8" y="2"/>
                </a:lnTo>
                <a:lnTo>
                  <a:pt x="12" y="0"/>
                </a:lnTo>
                <a:lnTo>
                  <a:pt x="14" y="6"/>
                </a:lnTo>
                <a:lnTo>
                  <a:pt x="14" y="10"/>
                </a:lnTo>
                <a:lnTo>
                  <a:pt x="16" y="10"/>
                </a:lnTo>
                <a:close/>
              </a:path>
            </a:pathLst>
          </a:custGeom>
          <a:solidFill>
            <a:srgbClr val="9FD44A"/>
          </a:solidFill>
          <a:ln w="6350">
            <a:solidFill>
              <a:schemeClr val="tx1"/>
            </a:solidFill>
            <a:round/>
            <a:headEnd/>
            <a:tailEnd/>
          </a:ln>
        </p:spPr>
        <p:txBody>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endParaRPr lang="en-US" altLang="en-US"/>
          </a:p>
        </p:txBody>
      </p:sp>
      <p:sp>
        <p:nvSpPr>
          <p:cNvPr id="124" name="Line 62">
            <a:extLst>
              <a:ext uri="{FF2B5EF4-FFF2-40B4-BE49-F238E27FC236}">
                <a16:creationId xmlns:a16="http://schemas.microsoft.com/office/drawing/2014/main" xmlns="" id="{A619D07A-9FB7-9345-AF1D-EF866350AD14}"/>
              </a:ext>
            </a:extLst>
          </p:cNvPr>
          <p:cNvSpPr>
            <a:spLocks noChangeShapeType="1"/>
          </p:cNvSpPr>
          <p:nvPr/>
        </p:nvSpPr>
        <p:spPr bwMode="auto">
          <a:xfrm>
            <a:off x="4641729" y="3681777"/>
            <a:ext cx="114300" cy="635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5" name="Line 63">
            <a:extLst>
              <a:ext uri="{FF2B5EF4-FFF2-40B4-BE49-F238E27FC236}">
                <a16:creationId xmlns:a16="http://schemas.microsoft.com/office/drawing/2014/main" xmlns="" id="{2CA8FBAC-1F1E-CB4B-8AE0-FBC6F14D88CE}"/>
              </a:ext>
            </a:extLst>
          </p:cNvPr>
          <p:cNvSpPr>
            <a:spLocks noChangeShapeType="1"/>
          </p:cNvSpPr>
          <p:nvPr/>
        </p:nvSpPr>
        <p:spPr bwMode="auto">
          <a:xfrm>
            <a:off x="6659443" y="4756514"/>
            <a:ext cx="104775" cy="5715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6" name="Line 64">
            <a:extLst>
              <a:ext uri="{FF2B5EF4-FFF2-40B4-BE49-F238E27FC236}">
                <a16:creationId xmlns:a16="http://schemas.microsoft.com/office/drawing/2014/main" xmlns="" id="{6DE50BED-4238-854C-97A0-ED619A460EFC}"/>
              </a:ext>
            </a:extLst>
          </p:cNvPr>
          <p:cNvSpPr>
            <a:spLocks noChangeShapeType="1"/>
          </p:cNvSpPr>
          <p:nvPr/>
        </p:nvSpPr>
        <p:spPr bwMode="auto">
          <a:xfrm flipH="1" flipV="1">
            <a:off x="6522917" y="6121764"/>
            <a:ext cx="88900" cy="63500"/>
          </a:xfrm>
          <a:prstGeom prst="line">
            <a:avLst/>
          </a:prstGeom>
          <a:noFill/>
          <a:ln w="63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7" name="Rectangle 65">
            <a:extLst>
              <a:ext uri="{FF2B5EF4-FFF2-40B4-BE49-F238E27FC236}">
                <a16:creationId xmlns:a16="http://schemas.microsoft.com/office/drawing/2014/main" xmlns="" id="{5FF7F901-ABA6-8C43-B06B-2B8410809B11}"/>
              </a:ext>
            </a:extLst>
          </p:cNvPr>
          <p:cNvSpPr>
            <a:spLocks noChangeArrowheads="1"/>
          </p:cNvSpPr>
          <p:nvPr/>
        </p:nvSpPr>
        <p:spPr bwMode="auto">
          <a:xfrm>
            <a:off x="6618168" y="4388215"/>
            <a:ext cx="57066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900" dirty="0">
                <a:solidFill>
                  <a:srgbClr val="000000"/>
                </a:solidFill>
                <a:latin typeface="Arial" panose="020B0604020202020204" pitchFamily="34" charset="0"/>
              </a:rPr>
              <a:t>TANZANIA</a:t>
            </a:r>
            <a:endParaRPr lang="en-US" altLang="en-US" dirty="0"/>
          </a:p>
        </p:txBody>
      </p:sp>
      <p:sp>
        <p:nvSpPr>
          <p:cNvPr id="128" name="Rectangle 66">
            <a:extLst>
              <a:ext uri="{FF2B5EF4-FFF2-40B4-BE49-F238E27FC236}">
                <a16:creationId xmlns:a16="http://schemas.microsoft.com/office/drawing/2014/main" xmlns="" id="{48297681-643D-BA4D-BED6-5CF0C8524AC2}"/>
              </a:ext>
            </a:extLst>
          </p:cNvPr>
          <p:cNvSpPr>
            <a:spLocks noChangeArrowheads="1"/>
          </p:cNvSpPr>
          <p:nvPr/>
        </p:nvSpPr>
        <p:spPr bwMode="auto">
          <a:xfrm>
            <a:off x="6027617" y="4111990"/>
            <a:ext cx="29655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BURUDI</a:t>
            </a:r>
            <a:endParaRPr lang="en-US" altLang="en-US"/>
          </a:p>
        </p:txBody>
      </p:sp>
      <p:sp>
        <p:nvSpPr>
          <p:cNvPr id="129" name="Rectangle 67">
            <a:extLst>
              <a:ext uri="{FF2B5EF4-FFF2-40B4-BE49-F238E27FC236}">
                <a16:creationId xmlns:a16="http://schemas.microsoft.com/office/drawing/2014/main" xmlns="" id="{80CFD436-ACCC-4943-9F9C-5D0CA4A38485}"/>
              </a:ext>
            </a:extLst>
          </p:cNvPr>
          <p:cNvSpPr>
            <a:spLocks noChangeArrowheads="1"/>
          </p:cNvSpPr>
          <p:nvPr/>
        </p:nvSpPr>
        <p:spPr bwMode="auto">
          <a:xfrm>
            <a:off x="4167067" y="3661140"/>
            <a:ext cx="4953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EQUATORIAL</a:t>
            </a:r>
            <a:endParaRPr lang="en-US" altLang="en-US"/>
          </a:p>
        </p:txBody>
      </p:sp>
      <p:sp>
        <p:nvSpPr>
          <p:cNvPr id="130" name="Rectangle 68">
            <a:extLst>
              <a:ext uri="{FF2B5EF4-FFF2-40B4-BE49-F238E27FC236}">
                <a16:creationId xmlns:a16="http://schemas.microsoft.com/office/drawing/2014/main" xmlns="" id="{C8C3D836-6E8A-DF46-9CCD-A18C7DE34B51}"/>
              </a:ext>
            </a:extLst>
          </p:cNvPr>
          <p:cNvSpPr>
            <a:spLocks noChangeArrowheads="1"/>
          </p:cNvSpPr>
          <p:nvPr/>
        </p:nvSpPr>
        <p:spPr bwMode="auto">
          <a:xfrm>
            <a:off x="4167067" y="3750040"/>
            <a:ext cx="2921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GUINEA</a:t>
            </a:r>
            <a:endParaRPr lang="en-US" altLang="en-US"/>
          </a:p>
        </p:txBody>
      </p:sp>
      <p:sp>
        <p:nvSpPr>
          <p:cNvPr id="131" name="Rectangle 69">
            <a:extLst>
              <a:ext uri="{FF2B5EF4-FFF2-40B4-BE49-F238E27FC236}">
                <a16:creationId xmlns:a16="http://schemas.microsoft.com/office/drawing/2014/main" xmlns="" id="{C57D8D6F-11D6-3F4F-8E11-B5EE8BB8FDA5}"/>
              </a:ext>
            </a:extLst>
          </p:cNvPr>
          <p:cNvSpPr>
            <a:spLocks noChangeArrowheads="1"/>
          </p:cNvSpPr>
          <p:nvPr/>
        </p:nvSpPr>
        <p:spPr bwMode="auto">
          <a:xfrm>
            <a:off x="4617917" y="4308840"/>
            <a:ext cx="3175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ANGOLA</a:t>
            </a:r>
            <a:endParaRPr lang="en-US" altLang="en-US"/>
          </a:p>
        </p:txBody>
      </p:sp>
      <p:sp>
        <p:nvSpPr>
          <p:cNvPr id="132" name="Rectangle 70">
            <a:extLst>
              <a:ext uri="{FF2B5EF4-FFF2-40B4-BE49-F238E27FC236}">
                <a16:creationId xmlns:a16="http://schemas.microsoft.com/office/drawing/2014/main" xmlns="" id="{D2C1CAB6-CCAE-1040-A420-EE28581E0CA2}"/>
              </a:ext>
            </a:extLst>
          </p:cNvPr>
          <p:cNvSpPr>
            <a:spLocks noChangeArrowheads="1"/>
          </p:cNvSpPr>
          <p:nvPr/>
        </p:nvSpPr>
        <p:spPr bwMode="auto">
          <a:xfrm>
            <a:off x="5119567" y="3670665"/>
            <a:ext cx="2921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REP OF</a:t>
            </a:r>
            <a:endParaRPr lang="en-US" altLang="en-US"/>
          </a:p>
        </p:txBody>
      </p:sp>
      <p:sp>
        <p:nvSpPr>
          <p:cNvPr id="133" name="Rectangle 71">
            <a:extLst>
              <a:ext uri="{FF2B5EF4-FFF2-40B4-BE49-F238E27FC236}">
                <a16:creationId xmlns:a16="http://schemas.microsoft.com/office/drawing/2014/main" xmlns="" id="{58B68260-93BD-2340-8359-7D15FCC771A4}"/>
              </a:ext>
            </a:extLst>
          </p:cNvPr>
          <p:cNvSpPr>
            <a:spLocks noChangeArrowheads="1"/>
          </p:cNvSpPr>
          <p:nvPr/>
        </p:nvSpPr>
        <p:spPr bwMode="auto">
          <a:xfrm>
            <a:off x="5195767" y="3759565"/>
            <a:ext cx="1524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THE</a:t>
            </a:r>
            <a:endParaRPr lang="en-US" altLang="en-US"/>
          </a:p>
        </p:txBody>
      </p:sp>
      <p:sp>
        <p:nvSpPr>
          <p:cNvPr id="134" name="Rectangle 72">
            <a:extLst>
              <a:ext uri="{FF2B5EF4-FFF2-40B4-BE49-F238E27FC236}">
                <a16:creationId xmlns:a16="http://schemas.microsoft.com/office/drawing/2014/main" xmlns="" id="{26C2D24F-43E3-834E-AAF6-3739D8D41F36}"/>
              </a:ext>
            </a:extLst>
          </p:cNvPr>
          <p:cNvSpPr>
            <a:spLocks noChangeArrowheads="1"/>
          </p:cNvSpPr>
          <p:nvPr/>
        </p:nvSpPr>
        <p:spPr bwMode="auto">
          <a:xfrm>
            <a:off x="5129092" y="3848465"/>
            <a:ext cx="2921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dirty="0">
                <a:solidFill>
                  <a:srgbClr val="000000"/>
                </a:solidFill>
                <a:latin typeface="Arial" panose="020B0604020202020204" pitchFamily="34" charset="0"/>
              </a:rPr>
              <a:t>CONGO</a:t>
            </a:r>
            <a:endParaRPr lang="en-US" altLang="en-US" dirty="0"/>
          </a:p>
        </p:txBody>
      </p:sp>
      <p:sp>
        <p:nvSpPr>
          <p:cNvPr id="135" name="Rectangle 73">
            <a:extLst>
              <a:ext uri="{FF2B5EF4-FFF2-40B4-BE49-F238E27FC236}">
                <a16:creationId xmlns:a16="http://schemas.microsoft.com/office/drawing/2014/main" xmlns="" id="{B82A01FE-1713-C94C-99F7-06DAB7004785}"/>
              </a:ext>
            </a:extLst>
          </p:cNvPr>
          <p:cNvSpPr>
            <a:spLocks noChangeArrowheads="1"/>
          </p:cNvSpPr>
          <p:nvPr/>
        </p:nvSpPr>
        <p:spPr bwMode="auto">
          <a:xfrm>
            <a:off x="7303968" y="4315190"/>
            <a:ext cx="301365"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Zanzibar</a:t>
            </a:r>
            <a:endParaRPr lang="en-US" altLang="en-US"/>
          </a:p>
        </p:txBody>
      </p:sp>
      <p:sp>
        <p:nvSpPr>
          <p:cNvPr id="136" name="Rectangle 75">
            <a:extLst>
              <a:ext uri="{FF2B5EF4-FFF2-40B4-BE49-F238E27FC236}">
                <a16:creationId xmlns:a16="http://schemas.microsoft.com/office/drawing/2014/main" xmlns="" id="{095FC76F-11A0-8E43-8A5E-9C14588C3BA6}"/>
              </a:ext>
            </a:extLst>
          </p:cNvPr>
          <p:cNvSpPr>
            <a:spLocks noChangeArrowheads="1"/>
          </p:cNvSpPr>
          <p:nvPr/>
        </p:nvSpPr>
        <p:spPr bwMode="auto">
          <a:xfrm>
            <a:off x="6357817" y="4667614"/>
            <a:ext cx="354264"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700">
                <a:solidFill>
                  <a:srgbClr val="000000"/>
                </a:solidFill>
                <a:latin typeface="Arial" panose="020B0604020202020204" pitchFamily="34" charset="0"/>
              </a:rPr>
              <a:t>MALAWI</a:t>
            </a:r>
            <a:endParaRPr lang="en-US" altLang="en-US"/>
          </a:p>
        </p:txBody>
      </p:sp>
      <p:sp>
        <p:nvSpPr>
          <p:cNvPr id="137" name="Rectangle 76">
            <a:extLst>
              <a:ext uri="{FF2B5EF4-FFF2-40B4-BE49-F238E27FC236}">
                <a16:creationId xmlns:a16="http://schemas.microsoft.com/office/drawing/2014/main" xmlns="" id="{519F7F4C-D7B9-944A-8CC6-DBF348E6966D}"/>
              </a:ext>
            </a:extLst>
          </p:cNvPr>
          <p:cNvSpPr>
            <a:spLocks noChangeArrowheads="1"/>
          </p:cNvSpPr>
          <p:nvPr/>
        </p:nvSpPr>
        <p:spPr bwMode="auto">
          <a:xfrm>
            <a:off x="5916493" y="5004164"/>
            <a:ext cx="333425"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700">
                <a:solidFill>
                  <a:srgbClr val="000000"/>
                </a:solidFill>
                <a:latin typeface="Arial" panose="020B0604020202020204" pitchFamily="34" charset="0"/>
              </a:rPr>
              <a:t>ZAMBIA</a:t>
            </a:r>
            <a:endParaRPr lang="en-US" altLang="en-US"/>
          </a:p>
        </p:txBody>
      </p:sp>
      <p:sp>
        <p:nvSpPr>
          <p:cNvPr id="138" name="Rectangle 77">
            <a:extLst>
              <a:ext uri="{FF2B5EF4-FFF2-40B4-BE49-F238E27FC236}">
                <a16:creationId xmlns:a16="http://schemas.microsoft.com/office/drawing/2014/main" xmlns="" id="{7BBF4C9A-C185-5547-83B5-828F89AF56E6}"/>
              </a:ext>
            </a:extLst>
          </p:cNvPr>
          <p:cNvSpPr>
            <a:spLocks noChangeArrowheads="1"/>
          </p:cNvSpPr>
          <p:nvPr/>
        </p:nvSpPr>
        <p:spPr bwMode="auto">
          <a:xfrm>
            <a:off x="6707068" y="5283564"/>
            <a:ext cx="613951"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700">
                <a:solidFill>
                  <a:srgbClr val="000000"/>
                </a:solidFill>
                <a:latin typeface="Arial" panose="020B0604020202020204" pitchFamily="34" charset="0"/>
              </a:rPr>
              <a:t>MOZAMBIQUE</a:t>
            </a:r>
            <a:endParaRPr lang="en-US" altLang="en-US"/>
          </a:p>
        </p:txBody>
      </p:sp>
      <p:sp>
        <p:nvSpPr>
          <p:cNvPr id="139" name="Rectangle 78">
            <a:extLst>
              <a:ext uri="{FF2B5EF4-FFF2-40B4-BE49-F238E27FC236}">
                <a16:creationId xmlns:a16="http://schemas.microsoft.com/office/drawing/2014/main" xmlns="" id="{40F51BC6-21C1-D749-9EC5-95731950DD42}"/>
              </a:ext>
            </a:extLst>
          </p:cNvPr>
          <p:cNvSpPr>
            <a:spLocks noChangeArrowheads="1"/>
          </p:cNvSpPr>
          <p:nvPr/>
        </p:nvSpPr>
        <p:spPr bwMode="auto">
          <a:xfrm>
            <a:off x="7653218" y="5286739"/>
            <a:ext cx="634789"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700">
                <a:solidFill>
                  <a:srgbClr val="000000"/>
                </a:solidFill>
                <a:latin typeface="Arial" panose="020B0604020202020204" pitchFamily="34" charset="0"/>
              </a:rPr>
              <a:t>MADAGASCAR</a:t>
            </a:r>
            <a:endParaRPr lang="en-US" altLang="en-US"/>
          </a:p>
        </p:txBody>
      </p:sp>
      <p:sp>
        <p:nvSpPr>
          <p:cNvPr id="140" name="Rectangle 79">
            <a:extLst>
              <a:ext uri="{FF2B5EF4-FFF2-40B4-BE49-F238E27FC236}">
                <a16:creationId xmlns:a16="http://schemas.microsoft.com/office/drawing/2014/main" xmlns="" id="{072B5992-852E-214D-BC00-0F76558C4E3E}"/>
              </a:ext>
            </a:extLst>
          </p:cNvPr>
          <p:cNvSpPr>
            <a:spLocks noChangeArrowheads="1"/>
          </p:cNvSpPr>
          <p:nvPr/>
        </p:nvSpPr>
        <p:spPr bwMode="auto">
          <a:xfrm>
            <a:off x="6141918" y="5404214"/>
            <a:ext cx="477695"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700">
                <a:solidFill>
                  <a:srgbClr val="000000"/>
                </a:solidFill>
                <a:latin typeface="Arial" panose="020B0604020202020204" pitchFamily="34" charset="0"/>
              </a:rPr>
              <a:t>ZIMBABWE</a:t>
            </a:r>
            <a:endParaRPr lang="en-US" altLang="en-US"/>
          </a:p>
        </p:txBody>
      </p:sp>
      <p:sp>
        <p:nvSpPr>
          <p:cNvPr id="141" name="Rectangle 80">
            <a:extLst>
              <a:ext uri="{FF2B5EF4-FFF2-40B4-BE49-F238E27FC236}">
                <a16:creationId xmlns:a16="http://schemas.microsoft.com/office/drawing/2014/main" xmlns="" id="{1E00162D-082A-6847-94E7-0A4480155961}"/>
              </a:ext>
            </a:extLst>
          </p:cNvPr>
          <p:cNvSpPr>
            <a:spLocks noChangeArrowheads="1"/>
          </p:cNvSpPr>
          <p:nvPr/>
        </p:nvSpPr>
        <p:spPr bwMode="auto">
          <a:xfrm>
            <a:off x="5716467" y="5635989"/>
            <a:ext cx="511358"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700">
                <a:solidFill>
                  <a:srgbClr val="000000"/>
                </a:solidFill>
                <a:latin typeface="Arial" panose="020B0604020202020204" pitchFamily="34" charset="0"/>
              </a:rPr>
              <a:t>BOTSWANA</a:t>
            </a:r>
            <a:endParaRPr lang="en-US" altLang="en-US"/>
          </a:p>
        </p:txBody>
      </p:sp>
      <p:sp>
        <p:nvSpPr>
          <p:cNvPr id="142" name="Rectangle 81">
            <a:extLst>
              <a:ext uri="{FF2B5EF4-FFF2-40B4-BE49-F238E27FC236}">
                <a16:creationId xmlns:a16="http://schemas.microsoft.com/office/drawing/2014/main" xmlns="" id="{F5FE0B58-66F8-494C-A698-C2F0AFBBBA75}"/>
              </a:ext>
            </a:extLst>
          </p:cNvPr>
          <p:cNvSpPr>
            <a:spLocks noChangeArrowheads="1"/>
          </p:cNvSpPr>
          <p:nvPr/>
        </p:nvSpPr>
        <p:spPr bwMode="auto">
          <a:xfrm>
            <a:off x="6624517" y="6153514"/>
            <a:ext cx="52097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700">
                <a:solidFill>
                  <a:srgbClr val="000000"/>
                </a:solidFill>
                <a:latin typeface="Arial" panose="020B0604020202020204" pitchFamily="34" charset="0"/>
              </a:rPr>
              <a:t>SWAZILAND</a:t>
            </a:r>
            <a:endParaRPr lang="en-US" altLang="en-US"/>
          </a:p>
        </p:txBody>
      </p:sp>
      <p:sp>
        <p:nvSpPr>
          <p:cNvPr id="143" name="Rectangle 82">
            <a:extLst>
              <a:ext uri="{FF2B5EF4-FFF2-40B4-BE49-F238E27FC236}">
                <a16:creationId xmlns:a16="http://schemas.microsoft.com/office/drawing/2014/main" xmlns="" id="{FC3946B3-E8FB-3443-8C9B-38DAFB05C3ED}"/>
              </a:ext>
            </a:extLst>
          </p:cNvPr>
          <p:cNvSpPr>
            <a:spLocks noChangeArrowheads="1"/>
          </p:cNvSpPr>
          <p:nvPr/>
        </p:nvSpPr>
        <p:spPr bwMode="auto">
          <a:xfrm>
            <a:off x="5684717" y="6305914"/>
            <a:ext cx="42800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700">
                <a:solidFill>
                  <a:srgbClr val="000000"/>
                </a:solidFill>
                <a:latin typeface="Arial" panose="020B0604020202020204" pitchFamily="34" charset="0"/>
              </a:rPr>
              <a:t>LESOTHO</a:t>
            </a:r>
            <a:endParaRPr lang="en-US" altLang="en-US"/>
          </a:p>
        </p:txBody>
      </p:sp>
      <p:sp>
        <p:nvSpPr>
          <p:cNvPr id="144" name="Rectangle 83">
            <a:extLst>
              <a:ext uri="{FF2B5EF4-FFF2-40B4-BE49-F238E27FC236}">
                <a16:creationId xmlns:a16="http://schemas.microsoft.com/office/drawing/2014/main" xmlns="" id="{31F2003C-F9DC-AF42-A120-89051201B3F0}"/>
              </a:ext>
            </a:extLst>
          </p:cNvPr>
          <p:cNvSpPr>
            <a:spLocks noChangeArrowheads="1"/>
          </p:cNvSpPr>
          <p:nvPr/>
        </p:nvSpPr>
        <p:spPr bwMode="auto">
          <a:xfrm>
            <a:off x="5535493" y="6417040"/>
            <a:ext cx="40395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900" dirty="0">
                <a:solidFill>
                  <a:srgbClr val="000000"/>
                </a:solidFill>
                <a:latin typeface="Arial" panose="020B0604020202020204" pitchFamily="34" charset="0"/>
              </a:rPr>
              <a:t>SOUTH</a:t>
            </a:r>
            <a:endParaRPr lang="en-US" altLang="en-US" dirty="0"/>
          </a:p>
        </p:txBody>
      </p:sp>
      <p:sp>
        <p:nvSpPr>
          <p:cNvPr id="145" name="Rectangle 84">
            <a:extLst>
              <a:ext uri="{FF2B5EF4-FFF2-40B4-BE49-F238E27FC236}">
                <a16:creationId xmlns:a16="http://schemas.microsoft.com/office/drawing/2014/main" xmlns="" id="{A9431E1D-118F-F64A-BA04-88E68DEB249A}"/>
              </a:ext>
            </a:extLst>
          </p:cNvPr>
          <p:cNvSpPr>
            <a:spLocks noChangeArrowheads="1"/>
          </p:cNvSpPr>
          <p:nvPr/>
        </p:nvSpPr>
        <p:spPr bwMode="auto">
          <a:xfrm>
            <a:off x="5535493" y="6556740"/>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900">
                <a:solidFill>
                  <a:srgbClr val="000000"/>
                </a:solidFill>
                <a:latin typeface="Arial" panose="020B0604020202020204" pitchFamily="34" charset="0"/>
              </a:rPr>
              <a:t>AFRICA</a:t>
            </a:r>
            <a:endParaRPr lang="en-US" altLang="en-US"/>
          </a:p>
        </p:txBody>
      </p:sp>
      <p:sp>
        <p:nvSpPr>
          <p:cNvPr id="146" name="Rectangle 85">
            <a:extLst>
              <a:ext uri="{FF2B5EF4-FFF2-40B4-BE49-F238E27FC236}">
                <a16:creationId xmlns:a16="http://schemas.microsoft.com/office/drawing/2014/main" xmlns="" id="{9AB12B0C-8F87-524B-BA87-77D7E4E6A0F7}"/>
              </a:ext>
            </a:extLst>
          </p:cNvPr>
          <p:cNvSpPr>
            <a:spLocks noChangeArrowheads="1"/>
          </p:cNvSpPr>
          <p:nvPr/>
        </p:nvSpPr>
        <p:spPr bwMode="auto">
          <a:xfrm>
            <a:off x="5141793" y="5442314"/>
            <a:ext cx="368691"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700">
                <a:solidFill>
                  <a:srgbClr val="000000"/>
                </a:solidFill>
                <a:latin typeface="Arial" panose="020B0604020202020204" pitchFamily="34" charset="0"/>
              </a:rPr>
              <a:t>NAMIBIA</a:t>
            </a:r>
            <a:endParaRPr lang="en-US" altLang="en-US"/>
          </a:p>
        </p:txBody>
      </p:sp>
      <p:sp>
        <p:nvSpPr>
          <p:cNvPr id="147" name="Rectangle 86">
            <a:extLst>
              <a:ext uri="{FF2B5EF4-FFF2-40B4-BE49-F238E27FC236}">
                <a16:creationId xmlns:a16="http://schemas.microsoft.com/office/drawing/2014/main" xmlns="" id="{5DA22CE6-619E-7A48-B56D-F97391BDD390}"/>
              </a:ext>
            </a:extLst>
          </p:cNvPr>
          <p:cNvSpPr>
            <a:spLocks noChangeArrowheads="1"/>
          </p:cNvSpPr>
          <p:nvPr/>
        </p:nvSpPr>
        <p:spPr bwMode="auto">
          <a:xfrm>
            <a:off x="5281493" y="4762865"/>
            <a:ext cx="48090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900">
                <a:solidFill>
                  <a:srgbClr val="000000"/>
                </a:solidFill>
                <a:latin typeface="Arial" panose="020B0604020202020204" pitchFamily="34" charset="0"/>
              </a:rPr>
              <a:t>ANGOLA</a:t>
            </a:r>
            <a:endParaRPr lang="en-US" altLang="en-US"/>
          </a:p>
        </p:txBody>
      </p:sp>
      <p:sp>
        <p:nvSpPr>
          <p:cNvPr id="149" name="Rectangle 98">
            <a:extLst>
              <a:ext uri="{FF2B5EF4-FFF2-40B4-BE49-F238E27FC236}">
                <a16:creationId xmlns:a16="http://schemas.microsoft.com/office/drawing/2014/main" xmlns="" id="{EBFF7B9C-AFA5-4A46-8747-0DE7E49D6649}"/>
              </a:ext>
            </a:extLst>
          </p:cNvPr>
          <p:cNvSpPr>
            <a:spLocks noChangeArrowheads="1"/>
          </p:cNvSpPr>
          <p:nvPr/>
        </p:nvSpPr>
        <p:spPr bwMode="auto">
          <a:xfrm>
            <a:off x="4643318" y="2140315"/>
            <a:ext cx="36548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900" dirty="0">
                <a:solidFill>
                  <a:srgbClr val="000000"/>
                </a:solidFill>
                <a:latin typeface="Arial" panose="020B0604020202020204" pitchFamily="34" charset="0"/>
              </a:rPr>
              <a:t>NIGER</a:t>
            </a:r>
            <a:endParaRPr lang="en-US" altLang="en-US" dirty="0"/>
          </a:p>
        </p:txBody>
      </p:sp>
      <p:sp>
        <p:nvSpPr>
          <p:cNvPr id="150" name="Rectangle 99">
            <a:extLst>
              <a:ext uri="{FF2B5EF4-FFF2-40B4-BE49-F238E27FC236}">
                <a16:creationId xmlns:a16="http://schemas.microsoft.com/office/drawing/2014/main" xmlns="" id="{7A623EA0-9B33-5B48-9890-6C30AC1F6DD0}"/>
              </a:ext>
            </a:extLst>
          </p:cNvPr>
          <p:cNvSpPr>
            <a:spLocks noChangeArrowheads="1"/>
          </p:cNvSpPr>
          <p:nvPr/>
        </p:nvSpPr>
        <p:spPr bwMode="auto">
          <a:xfrm>
            <a:off x="5379918" y="2349865"/>
            <a:ext cx="32701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900">
                <a:solidFill>
                  <a:srgbClr val="000000"/>
                </a:solidFill>
                <a:latin typeface="Arial" panose="020B0604020202020204" pitchFamily="34" charset="0"/>
              </a:rPr>
              <a:t>CHAD</a:t>
            </a:r>
            <a:endParaRPr lang="en-US" altLang="en-US"/>
          </a:p>
        </p:txBody>
      </p:sp>
      <p:sp>
        <p:nvSpPr>
          <p:cNvPr id="151" name="Rectangle 100">
            <a:extLst>
              <a:ext uri="{FF2B5EF4-FFF2-40B4-BE49-F238E27FC236}">
                <a16:creationId xmlns:a16="http://schemas.microsoft.com/office/drawing/2014/main" xmlns="" id="{2D902E50-8FF4-9D42-8BCF-0D970E76EAE2}"/>
              </a:ext>
            </a:extLst>
          </p:cNvPr>
          <p:cNvSpPr>
            <a:spLocks noChangeArrowheads="1"/>
          </p:cNvSpPr>
          <p:nvPr/>
        </p:nvSpPr>
        <p:spPr bwMode="auto">
          <a:xfrm>
            <a:off x="6294318" y="2253028"/>
            <a:ext cx="40395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900" dirty="0">
                <a:solidFill>
                  <a:srgbClr val="000000"/>
                </a:solidFill>
                <a:latin typeface="Arial" panose="020B0604020202020204" pitchFamily="34" charset="0"/>
              </a:rPr>
              <a:t>SUDAN</a:t>
            </a:r>
            <a:endParaRPr lang="en-US" altLang="en-US" dirty="0"/>
          </a:p>
        </p:txBody>
      </p:sp>
      <p:sp>
        <p:nvSpPr>
          <p:cNvPr id="152" name="Rectangle 101">
            <a:extLst>
              <a:ext uri="{FF2B5EF4-FFF2-40B4-BE49-F238E27FC236}">
                <a16:creationId xmlns:a16="http://schemas.microsoft.com/office/drawing/2014/main" xmlns="" id="{DF851B75-DCF9-BA44-9459-F22684F74EE8}"/>
              </a:ext>
            </a:extLst>
          </p:cNvPr>
          <p:cNvSpPr>
            <a:spLocks noChangeArrowheads="1"/>
          </p:cNvSpPr>
          <p:nvPr/>
        </p:nvSpPr>
        <p:spPr bwMode="auto">
          <a:xfrm>
            <a:off x="7100768" y="3156315"/>
            <a:ext cx="53860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900">
                <a:solidFill>
                  <a:srgbClr val="000000"/>
                </a:solidFill>
                <a:latin typeface="Arial" panose="020B0604020202020204" pitchFamily="34" charset="0"/>
              </a:rPr>
              <a:t>ETHIOPIA</a:t>
            </a:r>
            <a:endParaRPr lang="en-US" altLang="en-US"/>
          </a:p>
        </p:txBody>
      </p:sp>
      <p:sp>
        <p:nvSpPr>
          <p:cNvPr id="153" name="Rectangle 102">
            <a:extLst>
              <a:ext uri="{FF2B5EF4-FFF2-40B4-BE49-F238E27FC236}">
                <a16:creationId xmlns:a16="http://schemas.microsoft.com/office/drawing/2014/main" xmlns="" id="{6350959A-A8AA-AA42-8315-03B884E273B0}"/>
              </a:ext>
            </a:extLst>
          </p:cNvPr>
          <p:cNvSpPr>
            <a:spLocks noChangeArrowheads="1"/>
          </p:cNvSpPr>
          <p:nvPr/>
        </p:nvSpPr>
        <p:spPr bwMode="auto">
          <a:xfrm>
            <a:off x="7589717" y="2629264"/>
            <a:ext cx="40876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700">
                <a:solidFill>
                  <a:srgbClr val="000000"/>
                </a:solidFill>
                <a:latin typeface="Arial" panose="020B0604020202020204" pitchFamily="34" charset="0"/>
              </a:rPr>
              <a:t>DJIBOUTI</a:t>
            </a:r>
            <a:endParaRPr lang="en-US" altLang="en-US"/>
          </a:p>
        </p:txBody>
      </p:sp>
      <p:sp>
        <p:nvSpPr>
          <p:cNvPr id="154" name="Rectangle 103">
            <a:extLst>
              <a:ext uri="{FF2B5EF4-FFF2-40B4-BE49-F238E27FC236}">
                <a16:creationId xmlns:a16="http://schemas.microsoft.com/office/drawing/2014/main" xmlns="" id="{3CC775C2-6938-5F41-B067-3FE9E0747E7C}"/>
              </a:ext>
            </a:extLst>
          </p:cNvPr>
          <p:cNvSpPr>
            <a:spLocks noChangeArrowheads="1"/>
          </p:cNvSpPr>
          <p:nvPr/>
        </p:nvSpPr>
        <p:spPr bwMode="auto">
          <a:xfrm>
            <a:off x="7196017" y="2260964"/>
            <a:ext cx="386324"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700">
                <a:solidFill>
                  <a:srgbClr val="000000"/>
                </a:solidFill>
                <a:latin typeface="Arial" panose="020B0604020202020204" pitchFamily="34" charset="0"/>
              </a:rPr>
              <a:t>ERITREA</a:t>
            </a:r>
            <a:endParaRPr lang="en-US" altLang="en-US"/>
          </a:p>
        </p:txBody>
      </p:sp>
      <p:sp>
        <p:nvSpPr>
          <p:cNvPr id="155" name="Rectangle 104">
            <a:extLst>
              <a:ext uri="{FF2B5EF4-FFF2-40B4-BE49-F238E27FC236}">
                <a16:creationId xmlns:a16="http://schemas.microsoft.com/office/drawing/2014/main" xmlns="" id="{A5803A10-70C1-3641-BDAA-0A5ECAC6BF71}"/>
              </a:ext>
            </a:extLst>
          </p:cNvPr>
          <p:cNvSpPr>
            <a:spLocks noChangeArrowheads="1"/>
          </p:cNvSpPr>
          <p:nvPr/>
        </p:nvSpPr>
        <p:spPr bwMode="auto">
          <a:xfrm>
            <a:off x="6561018" y="3546840"/>
            <a:ext cx="330219"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UGANDA</a:t>
            </a:r>
            <a:endParaRPr lang="en-US" altLang="en-US"/>
          </a:p>
        </p:txBody>
      </p:sp>
      <p:sp>
        <p:nvSpPr>
          <p:cNvPr id="156" name="Rectangle 105">
            <a:extLst>
              <a:ext uri="{FF2B5EF4-FFF2-40B4-BE49-F238E27FC236}">
                <a16:creationId xmlns:a16="http://schemas.microsoft.com/office/drawing/2014/main" xmlns="" id="{15A48012-868A-444E-A1BA-DA8A95EB03E7}"/>
              </a:ext>
            </a:extLst>
          </p:cNvPr>
          <p:cNvSpPr>
            <a:spLocks noChangeArrowheads="1"/>
          </p:cNvSpPr>
          <p:nvPr/>
        </p:nvSpPr>
        <p:spPr bwMode="auto">
          <a:xfrm>
            <a:off x="7913568" y="3461115"/>
            <a:ext cx="45845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800">
                <a:solidFill>
                  <a:srgbClr val="000000"/>
                </a:solidFill>
                <a:latin typeface="Arial" panose="020B0604020202020204" pitchFamily="34" charset="0"/>
              </a:rPr>
              <a:t>SOMALIA</a:t>
            </a:r>
            <a:endParaRPr lang="en-US" altLang="en-US"/>
          </a:p>
        </p:txBody>
      </p:sp>
      <p:sp>
        <p:nvSpPr>
          <p:cNvPr id="157" name="Rectangle 106">
            <a:extLst>
              <a:ext uri="{FF2B5EF4-FFF2-40B4-BE49-F238E27FC236}">
                <a16:creationId xmlns:a16="http://schemas.microsoft.com/office/drawing/2014/main" xmlns="" id="{F9A5E4B8-8CFE-E642-86AE-F664A90214B9}"/>
              </a:ext>
            </a:extLst>
          </p:cNvPr>
          <p:cNvSpPr>
            <a:spLocks noChangeArrowheads="1"/>
          </p:cNvSpPr>
          <p:nvPr/>
        </p:nvSpPr>
        <p:spPr bwMode="auto">
          <a:xfrm>
            <a:off x="6954718" y="3638915"/>
            <a:ext cx="39113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900" dirty="0">
                <a:solidFill>
                  <a:srgbClr val="000000"/>
                </a:solidFill>
                <a:latin typeface="Arial" panose="020B0604020202020204" pitchFamily="34" charset="0"/>
              </a:rPr>
              <a:t>KENYA</a:t>
            </a:r>
            <a:endParaRPr lang="en-US" altLang="en-US" dirty="0"/>
          </a:p>
        </p:txBody>
      </p:sp>
      <p:sp>
        <p:nvSpPr>
          <p:cNvPr id="158" name="Rectangle 107">
            <a:extLst>
              <a:ext uri="{FF2B5EF4-FFF2-40B4-BE49-F238E27FC236}">
                <a16:creationId xmlns:a16="http://schemas.microsoft.com/office/drawing/2014/main" xmlns="" id="{1A7B8862-FB49-5748-90C1-D5A608C39562}"/>
              </a:ext>
            </a:extLst>
          </p:cNvPr>
          <p:cNvSpPr>
            <a:spLocks noChangeArrowheads="1"/>
          </p:cNvSpPr>
          <p:nvPr/>
        </p:nvSpPr>
        <p:spPr bwMode="auto">
          <a:xfrm>
            <a:off x="5484692" y="3753215"/>
            <a:ext cx="51777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DEMOCRATIC</a:t>
            </a:r>
            <a:endParaRPr lang="en-US" altLang="en-US"/>
          </a:p>
        </p:txBody>
      </p:sp>
      <p:sp>
        <p:nvSpPr>
          <p:cNvPr id="159" name="Rectangle 108">
            <a:extLst>
              <a:ext uri="{FF2B5EF4-FFF2-40B4-BE49-F238E27FC236}">
                <a16:creationId xmlns:a16="http://schemas.microsoft.com/office/drawing/2014/main" xmlns="" id="{913D1637-6381-AA4D-8B2E-6712D6FDF596}"/>
              </a:ext>
            </a:extLst>
          </p:cNvPr>
          <p:cNvSpPr>
            <a:spLocks noChangeArrowheads="1"/>
          </p:cNvSpPr>
          <p:nvPr/>
        </p:nvSpPr>
        <p:spPr bwMode="auto">
          <a:xfrm>
            <a:off x="5548192" y="3854815"/>
            <a:ext cx="38632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REPUBLIC</a:t>
            </a:r>
            <a:endParaRPr lang="en-US" altLang="en-US"/>
          </a:p>
        </p:txBody>
      </p:sp>
      <p:sp>
        <p:nvSpPr>
          <p:cNvPr id="160" name="Rectangle 109">
            <a:extLst>
              <a:ext uri="{FF2B5EF4-FFF2-40B4-BE49-F238E27FC236}">
                <a16:creationId xmlns:a16="http://schemas.microsoft.com/office/drawing/2014/main" xmlns="" id="{B2DF5B85-6063-EF4D-8224-71271042E956}"/>
              </a:ext>
            </a:extLst>
          </p:cNvPr>
          <p:cNvSpPr>
            <a:spLocks noChangeArrowheads="1"/>
          </p:cNvSpPr>
          <p:nvPr/>
        </p:nvSpPr>
        <p:spPr bwMode="auto">
          <a:xfrm>
            <a:off x="5446592" y="3956415"/>
            <a:ext cx="6096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OF THE CONGO</a:t>
            </a:r>
            <a:endParaRPr lang="en-US" altLang="en-US"/>
          </a:p>
        </p:txBody>
      </p:sp>
      <p:sp>
        <p:nvSpPr>
          <p:cNvPr id="161" name="Rectangle 110">
            <a:extLst>
              <a:ext uri="{FF2B5EF4-FFF2-40B4-BE49-F238E27FC236}">
                <a16:creationId xmlns:a16="http://schemas.microsoft.com/office/drawing/2014/main" xmlns="" id="{7375EF6A-4F12-B74F-B4AB-65922CE95F82}"/>
              </a:ext>
            </a:extLst>
          </p:cNvPr>
          <p:cNvSpPr>
            <a:spLocks noChangeArrowheads="1"/>
          </p:cNvSpPr>
          <p:nvPr/>
        </p:nvSpPr>
        <p:spPr bwMode="auto">
          <a:xfrm>
            <a:off x="5598992" y="4058015"/>
            <a:ext cx="2794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(ZAIRE)</a:t>
            </a:r>
            <a:endParaRPr lang="en-US" altLang="en-US"/>
          </a:p>
        </p:txBody>
      </p:sp>
      <p:sp>
        <p:nvSpPr>
          <p:cNvPr id="162" name="Rectangle 111">
            <a:extLst>
              <a:ext uri="{FF2B5EF4-FFF2-40B4-BE49-F238E27FC236}">
                <a16:creationId xmlns:a16="http://schemas.microsoft.com/office/drawing/2014/main" xmlns="" id="{9D45EE23-4388-9E47-9020-D4CF0E9C64D5}"/>
              </a:ext>
            </a:extLst>
          </p:cNvPr>
          <p:cNvSpPr>
            <a:spLocks noChangeArrowheads="1"/>
          </p:cNvSpPr>
          <p:nvPr/>
        </p:nvSpPr>
        <p:spPr bwMode="auto">
          <a:xfrm>
            <a:off x="5583117" y="3108690"/>
            <a:ext cx="360676"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CENTRAL</a:t>
            </a:r>
            <a:endParaRPr lang="en-US" altLang="en-US"/>
          </a:p>
        </p:txBody>
      </p:sp>
      <p:sp>
        <p:nvSpPr>
          <p:cNvPr id="163" name="Rectangle 112">
            <a:extLst>
              <a:ext uri="{FF2B5EF4-FFF2-40B4-BE49-F238E27FC236}">
                <a16:creationId xmlns:a16="http://schemas.microsoft.com/office/drawing/2014/main" xmlns="" id="{B5099241-1595-0C4E-918D-616D90637FA0}"/>
              </a:ext>
            </a:extLst>
          </p:cNvPr>
          <p:cNvSpPr>
            <a:spLocks noChangeArrowheads="1"/>
          </p:cNvSpPr>
          <p:nvPr/>
        </p:nvSpPr>
        <p:spPr bwMode="auto">
          <a:xfrm>
            <a:off x="5583117" y="3197590"/>
            <a:ext cx="33823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dirty="0">
                <a:solidFill>
                  <a:srgbClr val="000000"/>
                </a:solidFill>
                <a:latin typeface="Arial" panose="020B0604020202020204" pitchFamily="34" charset="0"/>
              </a:rPr>
              <a:t>AFRICAN</a:t>
            </a:r>
            <a:endParaRPr lang="en-US" altLang="en-US" dirty="0"/>
          </a:p>
        </p:txBody>
      </p:sp>
      <p:sp>
        <p:nvSpPr>
          <p:cNvPr id="164" name="Rectangle 113">
            <a:extLst>
              <a:ext uri="{FF2B5EF4-FFF2-40B4-BE49-F238E27FC236}">
                <a16:creationId xmlns:a16="http://schemas.microsoft.com/office/drawing/2014/main" xmlns="" id="{D4FD3FB6-F908-C849-B6C1-6DC4F4F64CAF}"/>
              </a:ext>
            </a:extLst>
          </p:cNvPr>
          <p:cNvSpPr>
            <a:spLocks noChangeArrowheads="1"/>
          </p:cNvSpPr>
          <p:nvPr/>
        </p:nvSpPr>
        <p:spPr bwMode="auto">
          <a:xfrm>
            <a:off x="5583117" y="3286490"/>
            <a:ext cx="38632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REPUBLIC</a:t>
            </a:r>
            <a:endParaRPr lang="en-US" altLang="en-US"/>
          </a:p>
        </p:txBody>
      </p:sp>
      <p:sp>
        <p:nvSpPr>
          <p:cNvPr id="165" name="Rectangle 114">
            <a:extLst>
              <a:ext uri="{FF2B5EF4-FFF2-40B4-BE49-F238E27FC236}">
                <a16:creationId xmlns:a16="http://schemas.microsoft.com/office/drawing/2014/main" xmlns="" id="{0301C85D-BAAC-6148-AD26-5E516F19501B}"/>
              </a:ext>
            </a:extLst>
          </p:cNvPr>
          <p:cNvSpPr>
            <a:spLocks noChangeArrowheads="1"/>
          </p:cNvSpPr>
          <p:nvPr/>
        </p:nvSpPr>
        <p:spPr bwMode="auto">
          <a:xfrm>
            <a:off x="6021268" y="3997690"/>
            <a:ext cx="343043"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RWANDA</a:t>
            </a:r>
            <a:endParaRPr lang="en-US" altLang="en-US"/>
          </a:p>
        </p:txBody>
      </p:sp>
      <p:sp>
        <p:nvSpPr>
          <p:cNvPr id="166" name="Rectangle 115">
            <a:extLst>
              <a:ext uri="{FF2B5EF4-FFF2-40B4-BE49-F238E27FC236}">
                <a16:creationId xmlns:a16="http://schemas.microsoft.com/office/drawing/2014/main" xmlns="" id="{61BFF4C6-8689-1D45-A67E-458C9F2E40BE}"/>
              </a:ext>
            </a:extLst>
          </p:cNvPr>
          <p:cNvSpPr>
            <a:spLocks noChangeArrowheads="1"/>
          </p:cNvSpPr>
          <p:nvPr/>
        </p:nvSpPr>
        <p:spPr bwMode="auto">
          <a:xfrm>
            <a:off x="4751267" y="3915140"/>
            <a:ext cx="2794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GABON</a:t>
            </a:r>
            <a:endParaRPr lang="en-US" altLang="en-US"/>
          </a:p>
        </p:txBody>
      </p:sp>
      <p:sp>
        <p:nvSpPr>
          <p:cNvPr id="167" name="Rectangle 116">
            <a:extLst>
              <a:ext uri="{FF2B5EF4-FFF2-40B4-BE49-F238E27FC236}">
                <a16:creationId xmlns:a16="http://schemas.microsoft.com/office/drawing/2014/main" xmlns="" id="{D061A5C0-D384-DC46-87D9-652453EB29B0}"/>
              </a:ext>
            </a:extLst>
          </p:cNvPr>
          <p:cNvSpPr>
            <a:spLocks noChangeArrowheads="1"/>
          </p:cNvSpPr>
          <p:nvPr/>
        </p:nvSpPr>
        <p:spPr bwMode="auto">
          <a:xfrm>
            <a:off x="4363917" y="2873740"/>
            <a:ext cx="3175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dirty="0">
                <a:solidFill>
                  <a:srgbClr val="000000"/>
                </a:solidFill>
                <a:latin typeface="Arial" panose="020B0604020202020204" pitchFamily="34" charset="0"/>
              </a:rPr>
              <a:t>NIGERIA</a:t>
            </a:r>
            <a:endParaRPr lang="en-US" altLang="en-US" dirty="0"/>
          </a:p>
        </p:txBody>
      </p:sp>
      <p:sp>
        <p:nvSpPr>
          <p:cNvPr id="168" name="Rectangle 117">
            <a:extLst>
              <a:ext uri="{FF2B5EF4-FFF2-40B4-BE49-F238E27FC236}">
                <a16:creationId xmlns:a16="http://schemas.microsoft.com/office/drawing/2014/main" xmlns="" id="{8E551B7D-A113-0947-9BB2-347C04423059}"/>
              </a:ext>
            </a:extLst>
          </p:cNvPr>
          <p:cNvSpPr>
            <a:spLocks noChangeArrowheads="1"/>
          </p:cNvSpPr>
          <p:nvPr/>
        </p:nvSpPr>
        <p:spPr bwMode="auto">
          <a:xfrm>
            <a:off x="4675067" y="3311890"/>
            <a:ext cx="45365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CAMEROON</a:t>
            </a:r>
            <a:endParaRPr lang="en-US" altLang="en-US"/>
          </a:p>
        </p:txBody>
      </p:sp>
      <p:sp>
        <p:nvSpPr>
          <p:cNvPr id="171" name="Rectangle 120">
            <a:extLst>
              <a:ext uri="{FF2B5EF4-FFF2-40B4-BE49-F238E27FC236}">
                <a16:creationId xmlns:a16="http://schemas.microsoft.com/office/drawing/2014/main" xmlns="" id="{ACCA9319-B7BB-E341-86D9-D102D1534C0F}"/>
              </a:ext>
            </a:extLst>
          </p:cNvPr>
          <p:cNvSpPr>
            <a:spLocks noChangeArrowheads="1"/>
          </p:cNvSpPr>
          <p:nvPr/>
        </p:nvSpPr>
        <p:spPr bwMode="auto">
          <a:xfrm>
            <a:off x="4922717" y="756015"/>
            <a:ext cx="40556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800">
                <a:solidFill>
                  <a:srgbClr val="000000"/>
                </a:solidFill>
                <a:latin typeface="Arial" panose="020B0604020202020204" pitchFamily="34" charset="0"/>
              </a:rPr>
              <a:t>TUNISIA</a:t>
            </a:r>
            <a:endParaRPr lang="en-US" altLang="en-US"/>
          </a:p>
        </p:txBody>
      </p:sp>
      <p:sp>
        <p:nvSpPr>
          <p:cNvPr id="172" name="Rectangle 121">
            <a:extLst>
              <a:ext uri="{FF2B5EF4-FFF2-40B4-BE49-F238E27FC236}">
                <a16:creationId xmlns:a16="http://schemas.microsoft.com/office/drawing/2014/main" xmlns="" id="{F4E0CB9B-3473-FA44-A15D-C21233D4E793}"/>
              </a:ext>
            </a:extLst>
          </p:cNvPr>
          <p:cNvSpPr>
            <a:spLocks noChangeArrowheads="1"/>
          </p:cNvSpPr>
          <p:nvPr/>
        </p:nvSpPr>
        <p:spPr bwMode="auto">
          <a:xfrm>
            <a:off x="2398593" y="1511664"/>
            <a:ext cx="445635"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700">
                <a:solidFill>
                  <a:srgbClr val="000000"/>
                </a:solidFill>
                <a:latin typeface="Arial" panose="020B0604020202020204" pitchFamily="34" charset="0"/>
              </a:rPr>
              <a:t>WESTERN</a:t>
            </a:r>
            <a:endParaRPr lang="en-US" altLang="en-US"/>
          </a:p>
        </p:txBody>
      </p:sp>
      <p:sp>
        <p:nvSpPr>
          <p:cNvPr id="173" name="Rectangle 122">
            <a:extLst>
              <a:ext uri="{FF2B5EF4-FFF2-40B4-BE49-F238E27FC236}">
                <a16:creationId xmlns:a16="http://schemas.microsoft.com/office/drawing/2014/main" xmlns="" id="{A6B11193-F5FC-A046-AD06-F65AD4E2972D}"/>
              </a:ext>
            </a:extLst>
          </p:cNvPr>
          <p:cNvSpPr>
            <a:spLocks noChangeArrowheads="1"/>
          </p:cNvSpPr>
          <p:nvPr/>
        </p:nvSpPr>
        <p:spPr bwMode="auto">
          <a:xfrm>
            <a:off x="2398593" y="1613264"/>
            <a:ext cx="365485"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700">
                <a:solidFill>
                  <a:srgbClr val="000000"/>
                </a:solidFill>
                <a:latin typeface="Arial" panose="020B0604020202020204" pitchFamily="34" charset="0"/>
              </a:rPr>
              <a:t>SAHARA</a:t>
            </a:r>
            <a:endParaRPr lang="en-US" altLang="en-US"/>
          </a:p>
        </p:txBody>
      </p:sp>
      <p:sp>
        <p:nvSpPr>
          <p:cNvPr id="174" name="Rectangle 123">
            <a:extLst>
              <a:ext uri="{FF2B5EF4-FFF2-40B4-BE49-F238E27FC236}">
                <a16:creationId xmlns:a16="http://schemas.microsoft.com/office/drawing/2014/main" xmlns="" id="{D69AF4F5-2826-F444-9484-39CE3E1EDAD8}"/>
              </a:ext>
            </a:extLst>
          </p:cNvPr>
          <p:cNvSpPr>
            <a:spLocks noChangeArrowheads="1"/>
          </p:cNvSpPr>
          <p:nvPr/>
        </p:nvSpPr>
        <p:spPr bwMode="auto">
          <a:xfrm>
            <a:off x="3963868" y="1340215"/>
            <a:ext cx="50013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900" dirty="0">
                <a:solidFill>
                  <a:srgbClr val="000000"/>
                </a:solidFill>
                <a:latin typeface="Arial" panose="020B0604020202020204" pitchFamily="34" charset="0"/>
              </a:rPr>
              <a:t>ALGERIA</a:t>
            </a:r>
            <a:endParaRPr lang="en-US" altLang="en-US" dirty="0"/>
          </a:p>
        </p:txBody>
      </p:sp>
      <p:sp>
        <p:nvSpPr>
          <p:cNvPr id="175" name="Rectangle 124">
            <a:extLst>
              <a:ext uri="{FF2B5EF4-FFF2-40B4-BE49-F238E27FC236}">
                <a16:creationId xmlns:a16="http://schemas.microsoft.com/office/drawing/2014/main" xmlns="" id="{72406DA3-FE43-804B-BF20-CD6D996AEEEB}"/>
              </a:ext>
            </a:extLst>
          </p:cNvPr>
          <p:cNvSpPr>
            <a:spLocks noChangeArrowheads="1"/>
          </p:cNvSpPr>
          <p:nvPr/>
        </p:nvSpPr>
        <p:spPr bwMode="auto">
          <a:xfrm>
            <a:off x="3627317" y="2026015"/>
            <a:ext cx="26930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900">
                <a:solidFill>
                  <a:srgbClr val="000000"/>
                </a:solidFill>
                <a:latin typeface="Arial" panose="020B0604020202020204" pitchFamily="34" charset="0"/>
              </a:rPr>
              <a:t>MALI</a:t>
            </a:r>
            <a:endParaRPr lang="en-US" altLang="en-US"/>
          </a:p>
        </p:txBody>
      </p:sp>
      <p:sp>
        <p:nvSpPr>
          <p:cNvPr id="176" name="Rectangle 125">
            <a:extLst>
              <a:ext uri="{FF2B5EF4-FFF2-40B4-BE49-F238E27FC236}">
                <a16:creationId xmlns:a16="http://schemas.microsoft.com/office/drawing/2014/main" xmlns="" id="{585D07CC-47CE-324A-8390-438E51505742}"/>
              </a:ext>
            </a:extLst>
          </p:cNvPr>
          <p:cNvSpPr>
            <a:spLocks noChangeArrowheads="1"/>
          </p:cNvSpPr>
          <p:nvPr/>
        </p:nvSpPr>
        <p:spPr bwMode="auto">
          <a:xfrm>
            <a:off x="5087818" y="1403715"/>
            <a:ext cx="32701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900">
                <a:solidFill>
                  <a:srgbClr val="000000"/>
                </a:solidFill>
                <a:latin typeface="Arial" panose="020B0604020202020204" pitchFamily="34" charset="0"/>
              </a:rPr>
              <a:t>LIBYA</a:t>
            </a:r>
            <a:endParaRPr lang="en-US" altLang="en-US"/>
          </a:p>
        </p:txBody>
      </p:sp>
      <p:sp>
        <p:nvSpPr>
          <p:cNvPr id="177" name="Rectangle 126">
            <a:extLst>
              <a:ext uri="{FF2B5EF4-FFF2-40B4-BE49-F238E27FC236}">
                <a16:creationId xmlns:a16="http://schemas.microsoft.com/office/drawing/2014/main" xmlns="" id="{FC666E8E-1EA0-5749-890A-D0545E7FFC50}"/>
              </a:ext>
            </a:extLst>
          </p:cNvPr>
          <p:cNvSpPr>
            <a:spLocks noChangeArrowheads="1"/>
          </p:cNvSpPr>
          <p:nvPr/>
        </p:nvSpPr>
        <p:spPr bwMode="auto">
          <a:xfrm>
            <a:off x="6135568" y="1511665"/>
            <a:ext cx="39113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900">
                <a:solidFill>
                  <a:srgbClr val="000000"/>
                </a:solidFill>
                <a:latin typeface="Arial" panose="020B0604020202020204" pitchFamily="34" charset="0"/>
              </a:rPr>
              <a:t>EGYPT</a:t>
            </a:r>
            <a:endParaRPr lang="en-US" altLang="en-US"/>
          </a:p>
        </p:txBody>
      </p:sp>
      <p:sp>
        <p:nvSpPr>
          <p:cNvPr id="178" name="Rectangle 127">
            <a:extLst>
              <a:ext uri="{FF2B5EF4-FFF2-40B4-BE49-F238E27FC236}">
                <a16:creationId xmlns:a16="http://schemas.microsoft.com/office/drawing/2014/main" xmlns="" id="{AA77F868-94BA-9C41-A56C-7B030B4B8B31}"/>
              </a:ext>
            </a:extLst>
          </p:cNvPr>
          <p:cNvSpPr>
            <a:spLocks noChangeArrowheads="1"/>
          </p:cNvSpPr>
          <p:nvPr/>
        </p:nvSpPr>
        <p:spPr bwMode="auto">
          <a:xfrm>
            <a:off x="4001967" y="2873740"/>
            <a:ext cx="23564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BENIN</a:t>
            </a:r>
            <a:endParaRPr lang="en-US" altLang="en-US"/>
          </a:p>
        </p:txBody>
      </p:sp>
      <p:sp>
        <p:nvSpPr>
          <p:cNvPr id="179" name="Rectangle 128">
            <a:extLst>
              <a:ext uri="{FF2B5EF4-FFF2-40B4-BE49-F238E27FC236}">
                <a16:creationId xmlns:a16="http://schemas.microsoft.com/office/drawing/2014/main" xmlns="" id="{B2F1C34C-8B81-B84E-8E62-4052D57188C5}"/>
              </a:ext>
            </a:extLst>
          </p:cNvPr>
          <p:cNvSpPr>
            <a:spLocks noChangeArrowheads="1"/>
          </p:cNvSpPr>
          <p:nvPr/>
        </p:nvSpPr>
        <p:spPr bwMode="auto">
          <a:xfrm>
            <a:off x="3932117" y="3013440"/>
            <a:ext cx="22442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dirty="0">
                <a:solidFill>
                  <a:srgbClr val="000000"/>
                </a:solidFill>
                <a:latin typeface="Arial" panose="020B0604020202020204" pitchFamily="34" charset="0"/>
              </a:rPr>
              <a:t>TOGO</a:t>
            </a:r>
            <a:endParaRPr lang="en-US" altLang="en-US" dirty="0"/>
          </a:p>
        </p:txBody>
      </p:sp>
      <p:sp>
        <p:nvSpPr>
          <p:cNvPr id="180" name="Rectangle 129">
            <a:extLst>
              <a:ext uri="{FF2B5EF4-FFF2-40B4-BE49-F238E27FC236}">
                <a16:creationId xmlns:a16="http://schemas.microsoft.com/office/drawing/2014/main" xmlns="" id="{BD516C21-85DE-AC45-9C7F-C78C0E9AAEE7}"/>
              </a:ext>
            </a:extLst>
          </p:cNvPr>
          <p:cNvSpPr>
            <a:spLocks noChangeArrowheads="1"/>
          </p:cNvSpPr>
          <p:nvPr/>
        </p:nvSpPr>
        <p:spPr bwMode="auto">
          <a:xfrm>
            <a:off x="3284417" y="2994390"/>
            <a:ext cx="2159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COTE</a:t>
            </a:r>
            <a:endParaRPr lang="en-US" altLang="en-US"/>
          </a:p>
        </p:txBody>
      </p:sp>
      <p:sp>
        <p:nvSpPr>
          <p:cNvPr id="181" name="Rectangle 130">
            <a:extLst>
              <a:ext uri="{FF2B5EF4-FFF2-40B4-BE49-F238E27FC236}">
                <a16:creationId xmlns:a16="http://schemas.microsoft.com/office/drawing/2014/main" xmlns="" id="{1A20D83F-AC9F-3040-A0F6-CE4EDF76F61C}"/>
              </a:ext>
            </a:extLst>
          </p:cNvPr>
          <p:cNvSpPr>
            <a:spLocks noChangeArrowheads="1"/>
          </p:cNvSpPr>
          <p:nvPr/>
        </p:nvSpPr>
        <p:spPr bwMode="auto">
          <a:xfrm>
            <a:off x="3284417" y="3083290"/>
            <a:ext cx="3429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DTVOIRE</a:t>
            </a:r>
            <a:endParaRPr lang="en-US" altLang="en-US"/>
          </a:p>
        </p:txBody>
      </p:sp>
      <p:sp>
        <p:nvSpPr>
          <p:cNvPr id="182" name="Rectangle 131">
            <a:extLst>
              <a:ext uri="{FF2B5EF4-FFF2-40B4-BE49-F238E27FC236}">
                <a16:creationId xmlns:a16="http://schemas.microsoft.com/office/drawing/2014/main" xmlns="" id="{AF051157-F9D3-FF43-A99D-C6DEF61D3DE5}"/>
              </a:ext>
            </a:extLst>
          </p:cNvPr>
          <p:cNvSpPr>
            <a:spLocks noChangeArrowheads="1"/>
          </p:cNvSpPr>
          <p:nvPr/>
        </p:nvSpPr>
        <p:spPr bwMode="auto">
          <a:xfrm>
            <a:off x="3671768" y="2626090"/>
            <a:ext cx="343043"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BURKINA</a:t>
            </a:r>
            <a:endParaRPr lang="en-US" altLang="en-US"/>
          </a:p>
        </p:txBody>
      </p:sp>
      <p:sp>
        <p:nvSpPr>
          <p:cNvPr id="183" name="Rectangle 132">
            <a:extLst>
              <a:ext uri="{FF2B5EF4-FFF2-40B4-BE49-F238E27FC236}">
                <a16:creationId xmlns:a16="http://schemas.microsoft.com/office/drawing/2014/main" xmlns="" id="{F445194D-DB8B-2F4D-8D00-FAF716A8DAA3}"/>
              </a:ext>
            </a:extLst>
          </p:cNvPr>
          <p:cNvSpPr>
            <a:spLocks noChangeArrowheads="1"/>
          </p:cNvSpPr>
          <p:nvPr/>
        </p:nvSpPr>
        <p:spPr bwMode="auto">
          <a:xfrm>
            <a:off x="2852617" y="2797540"/>
            <a:ext cx="2921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dirty="0">
                <a:solidFill>
                  <a:srgbClr val="000000"/>
                </a:solidFill>
                <a:latin typeface="Arial" panose="020B0604020202020204" pitchFamily="34" charset="0"/>
              </a:rPr>
              <a:t>GUINEA</a:t>
            </a:r>
            <a:endParaRPr lang="en-US" altLang="en-US" dirty="0"/>
          </a:p>
        </p:txBody>
      </p:sp>
      <p:sp>
        <p:nvSpPr>
          <p:cNvPr id="184" name="Rectangle 133">
            <a:extLst>
              <a:ext uri="{FF2B5EF4-FFF2-40B4-BE49-F238E27FC236}">
                <a16:creationId xmlns:a16="http://schemas.microsoft.com/office/drawing/2014/main" xmlns="" id="{2ABCCFD1-3903-A04C-93C2-3A548297CADF}"/>
              </a:ext>
            </a:extLst>
          </p:cNvPr>
          <p:cNvSpPr>
            <a:spLocks noChangeArrowheads="1"/>
          </p:cNvSpPr>
          <p:nvPr/>
        </p:nvSpPr>
        <p:spPr bwMode="auto">
          <a:xfrm>
            <a:off x="2579567" y="2460990"/>
            <a:ext cx="363882"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SENEGAL</a:t>
            </a:r>
            <a:endParaRPr lang="en-US" altLang="en-US"/>
          </a:p>
        </p:txBody>
      </p:sp>
      <p:sp>
        <p:nvSpPr>
          <p:cNvPr id="185" name="Rectangle 134">
            <a:extLst>
              <a:ext uri="{FF2B5EF4-FFF2-40B4-BE49-F238E27FC236}">
                <a16:creationId xmlns:a16="http://schemas.microsoft.com/office/drawing/2014/main" xmlns="" id="{3318CC7B-D8B2-524C-AD09-7D26E1E07D67}"/>
              </a:ext>
            </a:extLst>
          </p:cNvPr>
          <p:cNvSpPr>
            <a:spLocks noChangeArrowheads="1"/>
          </p:cNvSpPr>
          <p:nvPr/>
        </p:nvSpPr>
        <p:spPr bwMode="auto">
          <a:xfrm>
            <a:off x="3678117" y="3140440"/>
            <a:ext cx="274114"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dirty="0">
                <a:solidFill>
                  <a:srgbClr val="000000"/>
                </a:solidFill>
                <a:latin typeface="Arial" panose="020B0604020202020204" pitchFamily="34" charset="0"/>
              </a:rPr>
              <a:t>GHANA</a:t>
            </a:r>
            <a:endParaRPr lang="en-US" altLang="en-US" dirty="0"/>
          </a:p>
        </p:txBody>
      </p:sp>
      <p:sp>
        <p:nvSpPr>
          <p:cNvPr id="186" name="Rectangle 135">
            <a:extLst>
              <a:ext uri="{FF2B5EF4-FFF2-40B4-BE49-F238E27FC236}">
                <a16:creationId xmlns:a16="http://schemas.microsoft.com/office/drawing/2014/main" xmlns="" id="{0AADC5A0-0590-4944-A30E-43F9ADB5566A}"/>
              </a:ext>
            </a:extLst>
          </p:cNvPr>
          <p:cNvSpPr>
            <a:spLocks noChangeArrowheads="1"/>
          </p:cNvSpPr>
          <p:nvPr/>
        </p:nvSpPr>
        <p:spPr bwMode="auto">
          <a:xfrm>
            <a:off x="2916117" y="3400790"/>
            <a:ext cx="2921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LIBERIA</a:t>
            </a:r>
            <a:endParaRPr lang="en-US" altLang="en-US"/>
          </a:p>
        </p:txBody>
      </p:sp>
      <p:sp>
        <p:nvSpPr>
          <p:cNvPr id="187" name="Rectangle 136">
            <a:extLst>
              <a:ext uri="{FF2B5EF4-FFF2-40B4-BE49-F238E27FC236}">
                <a16:creationId xmlns:a16="http://schemas.microsoft.com/office/drawing/2014/main" xmlns="" id="{C5C1AA5F-303C-1541-A659-D538B7A2B1A7}"/>
              </a:ext>
            </a:extLst>
          </p:cNvPr>
          <p:cNvSpPr>
            <a:spLocks noChangeArrowheads="1"/>
          </p:cNvSpPr>
          <p:nvPr/>
        </p:nvSpPr>
        <p:spPr bwMode="auto">
          <a:xfrm>
            <a:off x="2770068" y="1987915"/>
            <a:ext cx="71173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900">
                <a:solidFill>
                  <a:srgbClr val="000000"/>
                </a:solidFill>
                <a:latin typeface="Arial" panose="020B0604020202020204" pitchFamily="34" charset="0"/>
              </a:rPr>
              <a:t>MAURITANIA</a:t>
            </a:r>
            <a:endParaRPr lang="en-US" altLang="en-US"/>
          </a:p>
        </p:txBody>
      </p:sp>
      <p:sp>
        <p:nvSpPr>
          <p:cNvPr id="188" name="Rectangle 137">
            <a:extLst>
              <a:ext uri="{FF2B5EF4-FFF2-40B4-BE49-F238E27FC236}">
                <a16:creationId xmlns:a16="http://schemas.microsoft.com/office/drawing/2014/main" xmlns="" id="{A8D49F62-50BD-6245-9DAA-E569062DE9C4}"/>
              </a:ext>
            </a:extLst>
          </p:cNvPr>
          <p:cNvSpPr>
            <a:spLocks noChangeArrowheads="1"/>
          </p:cNvSpPr>
          <p:nvPr/>
        </p:nvSpPr>
        <p:spPr bwMode="auto">
          <a:xfrm>
            <a:off x="2592267" y="3121390"/>
            <a:ext cx="286938"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SIERRA</a:t>
            </a:r>
            <a:endParaRPr lang="en-US" altLang="en-US"/>
          </a:p>
        </p:txBody>
      </p:sp>
      <p:sp>
        <p:nvSpPr>
          <p:cNvPr id="189" name="Rectangle 138">
            <a:extLst>
              <a:ext uri="{FF2B5EF4-FFF2-40B4-BE49-F238E27FC236}">
                <a16:creationId xmlns:a16="http://schemas.microsoft.com/office/drawing/2014/main" xmlns="" id="{3A26FCFB-CDC8-CB4E-8679-2C4F72430CBE}"/>
              </a:ext>
            </a:extLst>
          </p:cNvPr>
          <p:cNvSpPr>
            <a:spLocks noChangeArrowheads="1"/>
          </p:cNvSpPr>
          <p:nvPr/>
        </p:nvSpPr>
        <p:spPr bwMode="auto">
          <a:xfrm>
            <a:off x="2592267" y="3210290"/>
            <a:ext cx="261290" cy="92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LEONE</a:t>
            </a:r>
            <a:endParaRPr lang="en-US" altLang="en-US"/>
          </a:p>
        </p:txBody>
      </p:sp>
      <p:sp>
        <p:nvSpPr>
          <p:cNvPr id="190" name="Rectangle 139">
            <a:extLst>
              <a:ext uri="{FF2B5EF4-FFF2-40B4-BE49-F238E27FC236}">
                <a16:creationId xmlns:a16="http://schemas.microsoft.com/office/drawing/2014/main" xmlns="" id="{584777C8-17B6-554F-9B77-4F4E006C6AE9}"/>
              </a:ext>
            </a:extLst>
          </p:cNvPr>
          <p:cNvSpPr>
            <a:spLocks noChangeArrowheads="1"/>
          </p:cNvSpPr>
          <p:nvPr/>
        </p:nvSpPr>
        <p:spPr bwMode="auto">
          <a:xfrm>
            <a:off x="2268417" y="2638790"/>
            <a:ext cx="3048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GAMBIA</a:t>
            </a:r>
            <a:endParaRPr lang="en-US" altLang="en-US"/>
          </a:p>
        </p:txBody>
      </p:sp>
      <p:sp>
        <p:nvSpPr>
          <p:cNvPr id="191" name="Rectangle 140">
            <a:extLst>
              <a:ext uri="{FF2B5EF4-FFF2-40B4-BE49-F238E27FC236}">
                <a16:creationId xmlns:a16="http://schemas.microsoft.com/office/drawing/2014/main" xmlns="" id="{FDE9595E-AD66-B849-9365-024B6519D8D9}"/>
              </a:ext>
            </a:extLst>
          </p:cNvPr>
          <p:cNvSpPr>
            <a:spLocks noChangeArrowheads="1"/>
          </p:cNvSpPr>
          <p:nvPr/>
        </p:nvSpPr>
        <p:spPr bwMode="auto">
          <a:xfrm>
            <a:off x="2370017" y="2778490"/>
            <a:ext cx="2921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GUINEA</a:t>
            </a:r>
            <a:endParaRPr lang="en-US" altLang="en-US"/>
          </a:p>
        </p:txBody>
      </p:sp>
      <p:sp>
        <p:nvSpPr>
          <p:cNvPr id="192" name="Rectangle 141">
            <a:extLst>
              <a:ext uri="{FF2B5EF4-FFF2-40B4-BE49-F238E27FC236}">
                <a16:creationId xmlns:a16="http://schemas.microsoft.com/office/drawing/2014/main" xmlns="" id="{877EBFB7-A559-594D-9BB8-392DAC394820}"/>
              </a:ext>
            </a:extLst>
          </p:cNvPr>
          <p:cNvSpPr>
            <a:spLocks noChangeArrowheads="1"/>
          </p:cNvSpPr>
          <p:nvPr/>
        </p:nvSpPr>
        <p:spPr bwMode="auto">
          <a:xfrm>
            <a:off x="2370017" y="2867390"/>
            <a:ext cx="2794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BISSAU</a:t>
            </a:r>
            <a:endParaRPr lang="en-US" altLang="en-US"/>
          </a:p>
        </p:txBody>
      </p:sp>
      <p:sp>
        <p:nvSpPr>
          <p:cNvPr id="193" name="Rectangle 142">
            <a:extLst>
              <a:ext uri="{FF2B5EF4-FFF2-40B4-BE49-F238E27FC236}">
                <a16:creationId xmlns:a16="http://schemas.microsoft.com/office/drawing/2014/main" xmlns="" id="{6DBF70EA-09DD-C148-9495-FB20E68ABFFB}"/>
              </a:ext>
            </a:extLst>
          </p:cNvPr>
          <p:cNvSpPr>
            <a:spLocks noChangeArrowheads="1"/>
          </p:cNvSpPr>
          <p:nvPr/>
        </p:nvSpPr>
        <p:spPr bwMode="auto">
          <a:xfrm>
            <a:off x="2268417" y="2549890"/>
            <a:ext cx="15240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600">
                <a:solidFill>
                  <a:srgbClr val="000000"/>
                </a:solidFill>
                <a:latin typeface="Arial" panose="020B0604020202020204" pitchFamily="34" charset="0"/>
              </a:rPr>
              <a:t>THE</a:t>
            </a:r>
            <a:endParaRPr lang="en-US" altLang="en-US"/>
          </a:p>
        </p:txBody>
      </p:sp>
      <p:sp>
        <p:nvSpPr>
          <p:cNvPr id="194" name="Rectangle 143">
            <a:extLst>
              <a:ext uri="{FF2B5EF4-FFF2-40B4-BE49-F238E27FC236}">
                <a16:creationId xmlns:a16="http://schemas.microsoft.com/office/drawing/2014/main" xmlns="" id="{FE5022EA-0506-3E48-A9CC-49C12ADF2DFF}"/>
              </a:ext>
            </a:extLst>
          </p:cNvPr>
          <p:cNvSpPr>
            <a:spLocks noChangeArrowheads="1"/>
          </p:cNvSpPr>
          <p:nvPr/>
        </p:nvSpPr>
        <p:spPr bwMode="auto">
          <a:xfrm>
            <a:off x="3430467" y="933814"/>
            <a:ext cx="5461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800">
                <a:solidFill>
                  <a:srgbClr val="000000"/>
                </a:solidFill>
                <a:latin typeface="Arial" panose="020B0604020202020204" pitchFamily="34" charset="0"/>
              </a:rPr>
              <a:t>MOROCCO</a:t>
            </a:r>
            <a:endParaRPr lang="en-US" altLang="en-US"/>
          </a:p>
        </p:txBody>
      </p:sp>
      <p:sp>
        <p:nvSpPr>
          <p:cNvPr id="195" name="Rectangle 146">
            <a:extLst>
              <a:ext uri="{FF2B5EF4-FFF2-40B4-BE49-F238E27FC236}">
                <a16:creationId xmlns:a16="http://schemas.microsoft.com/office/drawing/2014/main" xmlns="" id="{CE8716A2-E91A-D64D-A4A4-594688A7BF9D}"/>
              </a:ext>
            </a:extLst>
          </p:cNvPr>
          <p:cNvSpPr>
            <a:spLocks noChangeArrowheads="1"/>
          </p:cNvSpPr>
          <p:nvPr/>
        </p:nvSpPr>
        <p:spPr bwMode="auto">
          <a:xfrm>
            <a:off x="6260979" y="3002327"/>
            <a:ext cx="312738"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700">
                <a:solidFill>
                  <a:srgbClr val="000000"/>
                </a:solidFill>
                <a:latin typeface="Arial" panose="020B0604020202020204" pitchFamily="34" charset="0"/>
              </a:rPr>
              <a:t>SOUTH</a:t>
            </a:r>
            <a:endParaRPr lang="en-US" altLang="en-US"/>
          </a:p>
        </p:txBody>
      </p:sp>
      <p:sp>
        <p:nvSpPr>
          <p:cNvPr id="196" name="Rectangle 147">
            <a:extLst>
              <a:ext uri="{FF2B5EF4-FFF2-40B4-BE49-F238E27FC236}">
                <a16:creationId xmlns:a16="http://schemas.microsoft.com/office/drawing/2014/main" xmlns="" id="{20455A87-D145-3546-BF53-D22A53D8D71F}"/>
              </a:ext>
            </a:extLst>
          </p:cNvPr>
          <p:cNvSpPr>
            <a:spLocks noChangeArrowheads="1"/>
          </p:cNvSpPr>
          <p:nvPr/>
        </p:nvSpPr>
        <p:spPr bwMode="auto">
          <a:xfrm>
            <a:off x="6295905" y="3103927"/>
            <a:ext cx="310983"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sz="700">
                <a:solidFill>
                  <a:srgbClr val="000000"/>
                </a:solidFill>
                <a:latin typeface="Arial" panose="020B0604020202020204" pitchFamily="34" charset="0"/>
              </a:rPr>
              <a:t>SUDAN</a:t>
            </a:r>
            <a:endParaRPr lang="en-US" altLang="en-US"/>
          </a:p>
        </p:txBody>
      </p:sp>
      <p:sp>
        <p:nvSpPr>
          <p:cNvPr id="198" name="Rectangle 248">
            <a:extLst>
              <a:ext uri="{FF2B5EF4-FFF2-40B4-BE49-F238E27FC236}">
                <a16:creationId xmlns:a16="http://schemas.microsoft.com/office/drawing/2014/main" xmlns="" id="{BD500838-C132-2E4A-8644-E9A8121E70C7}"/>
              </a:ext>
            </a:extLst>
          </p:cNvPr>
          <p:cNvSpPr>
            <a:spLocks noChangeArrowheads="1"/>
          </p:cNvSpPr>
          <p:nvPr/>
        </p:nvSpPr>
        <p:spPr bwMode="auto">
          <a:xfrm>
            <a:off x="7063916" y="707323"/>
            <a:ext cx="7870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pitchFamily="2" charset="0"/>
                <a:ea typeface="ＭＳ Ｐゴシック" panose="020B0600070205080204" pitchFamily="34" charset="-128"/>
              </a:defRPr>
            </a:lvl1pPr>
            <a:lvl2pPr marL="37931725" indent="-37474525">
              <a:defRPr sz="2400">
                <a:solidFill>
                  <a:schemeClr val="tx1"/>
                </a:solidFill>
                <a:latin typeface="Times" pitchFamily="2" charset="0"/>
                <a:ea typeface="ＭＳ Ｐゴシック" panose="020B0600070205080204" pitchFamily="34" charset="-128"/>
              </a:defRPr>
            </a:lvl2pPr>
            <a:lvl3pPr>
              <a:defRPr sz="2400">
                <a:solidFill>
                  <a:schemeClr val="tx1"/>
                </a:solidFill>
                <a:latin typeface="Times" pitchFamily="2" charset="0"/>
                <a:ea typeface="ＭＳ Ｐゴシック" panose="020B0600070205080204" pitchFamily="34" charset="-128"/>
              </a:defRPr>
            </a:lvl3pPr>
            <a:lvl4pPr>
              <a:defRPr sz="2400">
                <a:solidFill>
                  <a:schemeClr val="tx1"/>
                </a:solidFill>
                <a:latin typeface="Times" pitchFamily="2" charset="0"/>
                <a:ea typeface="ＭＳ Ｐゴシック" panose="020B0600070205080204" pitchFamily="34" charset="-128"/>
              </a:defRPr>
            </a:lvl4pPr>
            <a:lvl5pPr>
              <a:defRPr sz="2400">
                <a:solidFill>
                  <a:schemeClr val="tx1"/>
                </a:solidFill>
                <a:latin typeface="Times" pitchFamily="2"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Times" pitchFamily="2" charset="0"/>
                <a:ea typeface="ＭＳ Ｐゴシック" panose="020B0600070205080204" pitchFamily="34" charset="-128"/>
              </a:defRPr>
            </a:lvl9pPr>
          </a:lstStyle>
          <a:p>
            <a:r>
              <a:rPr lang="en-US" altLang="en-US" dirty="0">
                <a:solidFill>
                  <a:srgbClr val="000000"/>
                </a:solidFill>
                <a:latin typeface="Arial" panose="020B0604020202020204" pitchFamily="34" charset="0"/>
              </a:rPr>
              <a:t>Africa</a:t>
            </a:r>
            <a:endParaRPr lang="en-US" altLang="en-US" dirty="0"/>
          </a:p>
        </p:txBody>
      </p:sp>
      <p:sp>
        <p:nvSpPr>
          <p:cNvPr id="2" name="TextBox 1">
            <a:extLst>
              <a:ext uri="{FF2B5EF4-FFF2-40B4-BE49-F238E27FC236}">
                <a16:creationId xmlns:a16="http://schemas.microsoft.com/office/drawing/2014/main" xmlns="" id="{5A537A4E-962D-BF5D-7AA8-8D8C865D677E}"/>
              </a:ext>
            </a:extLst>
          </p:cNvPr>
          <p:cNvSpPr txBox="1"/>
          <p:nvPr/>
        </p:nvSpPr>
        <p:spPr>
          <a:xfrm>
            <a:off x="53719" y="250971"/>
            <a:ext cx="3318010" cy="923330"/>
          </a:xfrm>
          <a:prstGeom prst="rect">
            <a:avLst/>
          </a:prstGeom>
          <a:solidFill>
            <a:schemeClr val="tx1">
              <a:lumMod val="95000"/>
            </a:schemeClr>
          </a:solidFill>
          <a:ln>
            <a:solidFill>
              <a:schemeClr val="bg1"/>
            </a:solidFill>
          </a:ln>
        </p:spPr>
        <p:txBody>
          <a:bodyPr wrap="square" rtlCol="0">
            <a:spAutoFit/>
          </a:bodyPr>
          <a:lstStyle/>
          <a:p>
            <a:r>
              <a:rPr lang="fr-FR" dirty="0">
                <a:solidFill>
                  <a:schemeClr val="bg1"/>
                </a:solidFill>
              </a:rPr>
              <a:t>Les 10 p</a:t>
            </a:r>
            <a:r>
              <a:rPr lang="fr-FR" noProof="0" dirty="0">
                <a:solidFill>
                  <a:schemeClr val="bg1"/>
                </a:solidFill>
              </a:rPr>
              <a:t>ays africains ayant soumis leur SPANB à ce jour du 28 juillet 2025 </a:t>
            </a:r>
          </a:p>
        </p:txBody>
      </p:sp>
      <p:sp>
        <p:nvSpPr>
          <p:cNvPr id="3" name="Rectangle 2">
            <a:extLst>
              <a:ext uri="{FF2B5EF4-FFF2-40B4-BE49-F238E27FC236}">
                <a16:creationId xmlns:a16="http://schemas.microsoft.com/office/drawing/2014/main" xmlns="" id="{11CE41D7-92D0-3DA7-3D6A-17C4961F6021}"/>
              </a:ext>
            </a:extLst>
          </p:cNvPr>
          <p:cNvSpPr/>
          <p:nvPr/>
        </p:nvSpPr>
        <p:spPr>
          <a:xfrm>
            <a:off x="8415218" y="106678"/>
            <a:ext cx="3693486" cy="6751321"/>
          </a:xfrm>
          <a:prstGeom prst="rec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400" dirty="0"/>
              <a:t>Aujourd’hui, la RDC peut choisir de </a:t>
            </a:r>
            <a:r>
              <a:rPr lang="fr-FR" sz="2400" b="1" dirty="0"/>
              <a:t>passer à l’action</a:t>
            </a:r>
            <a:r>
              <a:rPr lang="fr-FR" sz="2400" dirty="0"/>
              <a:t>.</a:t>
            </a:r>
          </a:p>
          <a:p>
            <a:pPr algn="ctr"/>
            <a:r>
              <a:rPr lang="fr-FR" sz="2400" dirty="0"/>
              <a:t>Faire de </a:t>
            </a:r>
            <a:r>
              <a:rPr lang="fr-FR" sz="2400" b="1" dirty="0"/>
              <a:t>notre riche biodiversité, notre capital naturel, </a:t>
            </a:r>
            <a:r>
              <a:rPr lang="fr-FR" sz="2400" dirty="0"/>
              <a:t>un levier sûr pour le </a:t>
            </a:r>
            <a:r>
              <a:rPr lang="fr-FR" sz="2400" b="1" dirty="0"/>
              <a:t>bien-être</a:t>
            </a:r>
            <a:r>
              <a:rPr lang="fr-FR" sz="2400" dirty="0"/>
              <a:t> de tous les Congolais, pour le </a:t>
            </a:r>
            <a:r>
              <a:rPr lang="fr-FR" sz="2400" b="1" dirty="0"/>
              <a:t>développement économique </a:t>
            </a:r>
            <a:r>
              <a:rPr lang="fr-FR" sz="2400" dirty="0"/>
              <a:t>du pays, en contribuant a la santé de la </a:t>
            </a:r>
            <a:r>
              <a:rPr lang="fr-FR" sz="2400" b="1" dirty="0"/>
              <a:t>Planète</a:t>
            </a:r>
            <a:r>
              <a:rPr lang="fr-FR" sz="2400" dirty="0"/>
              <a:t>.</a:t>
            </a:r>
          </a:p>
          <a:p>
            <a:pPr algn="ctr"/>
            <a:endParaRPr lang="fr-FR" sz="2400" b="1" dirty="0"/>
          </a:p>
          <a:p>
            <a:pPr algn="ctr"/>
            <a:r>
              <a:rPr lang="fr-FR" sz="2400" b="1" dirty="0">
                <a:solidFill>
                  <a:schemeClr val="accent2">
                    <a:lumMod val="75000"/>
                  </a:schemeClr>
                </a:solidFill>
              </a:rPr>
              <a:t>RDC = pays - solution</a:t>
            </a:r>
            <a:endParaRPr lang="en-US" sz="2400" b="1" dirty="0">
              <a:solidFill>
                <a:schemeClr val="accent2">
                  <a:lumMod val="75000"/>
                </a:schemeClr>
              </a:solidFill>
            </a:endParaRPr>
          </a:p>
        </p:txBody>
      </p:sp>
      <p:sp>
        <p:nvSpPr>
          <p:cNvPr id="4" name="Rectangle 3">
            <a:extLst>
              <a:ext uri="{FF2B5EF4-FFF2-40B4-BE49-F238E27FC236}">
                <a16:creationId xmlns:a16="http://schemas.microsoft.com/office/drawing/2014/main" xmlns="" id="{D319D821-B170-4F78-D0D8-EAE2D847F004}"/>
              </a:ext>
            </a:extLst>
          </p:cNvPr>
          <p:cNvSpPr/>
          <p:nvPr/>
        </p:nvSpPr>
        <p:spPr>
          <a:xfrm>
            <a:off x="6965830" y="713152"/>
            <a:ext cx="920870" cy="34813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8828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FD1A8DA-BB97-1457-96B1-8D67BCBA6C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2F830409-F4E2-BDA9-7E66-00728C73285A}"/>
              </a:ext>
            </a:extLst>
          </p:cNvPr>
          <p:cNvSpPr>
            <a:spLocks noGrp="1"/>
          </p:cNvSpPr>
          <p:nvPr>
            <p:ph type="title"/>
          </p:nvPr>
        </p:nvSpPr>
        <p:spPr>
          <a:xfrm>
            <a:off x="594360" y="278129"/>
            <a:ext cx="9778365" cy="1494596"/>
          </a:xfrm>
        </p:spPr>
        <p:txBody>
          <a:bodyPr/>
          <a:lstStyle/>
          <a:p>
            <a:r>
              <a:rPr lang="fr-FR" dirty="0"/>
              <a:t>Conclusion : Valider pour déployer</a:t>
            </a:r>
            <a:endParaRPr lang="en-US" dirty="0"/>
          </a:p>
        </p:txBody>
      </p:sp>
      <p:sp>
        <p:nvSpPr>
          <p:cNvPr id="3" name="Content Placeholder 2">
            <a:extLst>
              <a:ext uri="{FF2B5EF4-FFF2-40B4-BE49-F238E27FC236}">
                <a16:creationId xmlns:a16="http://schemas.microsoft.com/office/drawing/2014/main" xmlns="" id="{1B48B62C-1719-F8D9-1517-3FC068750B18}"/>
              </a:ext>
            </a:extLst>
          </p:cNvPr>
          <p:cNvSpPr>
            <a:spLocks noGrp="1"/>
          </p:cNvSpPr>
          <p:nvPr>
            <p:ph sz="quarter" idx="15"/>
          </p:nvPr>
        </p:nvSpPr>
        <p:spPr>
          <a:xfrm>
            <a:off x="594360" y="2412805"/>
            <a:ext cx="7673340" cy="4064195"/>
          </a:xfrm>
          <a:solidFill>
            <a:schemeClr val="tx2">
              <a:lumMod val="20000"/>
              <a:lumOff val="80000"/>
            </a:schemeClr>
          </a:solidFill>
        </p:spPr>
        <p:txBody>
          <a:bodyPr>
            <a:noAutofit/>
          </a:bodyPr>
          <a:lstStyle/>
          <a:p>
            <a:r>
              <a:rPr lang="fr-FR" b="1" dirty="0"/>
              <a:t>Pourquoi valider aujourd’hui ?</a:t>
            </a:r>
            <a:endParaRPr lang="en-US" dirty="0"/>
          </a:p>
          <a:p>
            <a:pPr marL="626364" lvl="1" indent="-342900">
              <a:buFont typeface="Wingdings" panose="05000000000000000000" pitchFamily="2" charset="2"/>
              <a:buChar char="§"/>
            </a:pPr>
            <a:r>
              <a:rPr lang="fr-FR" dirty="0"/>
              <a:t>La SPANB est prête : alignée, inclusive, fondée sur des consultations, des données et une vision claire</a:t>
            </a:r>
            <a:endParaRPr lang="en-US" dirty="0"/>
          </a:p>
          <a:p>
            <a:pPr marL="626364" lvl="1" indent="-342900">
              <a:buFont typeface="Wingdings" panose="05000000000000000000" pitchFamily="2" charset="2"/>
              <a:buChar char="§"/>
            </a:pPr>
            <a:r>
              <a:rPr lang="fr-FR" dirty="0"/>
              <a:t>Elle transforme notre rapport à la nature, pour un développement durable et souverain</a:t>
            </a:r>
            <a:endParaRPr lang="en-US" dirty="0"/>
          </a:p>
          <a:p>
            <a:pPr marL="626364" lvl="1" indent="-342900">
              <a:buFont typeface="Wingdings" panose="05000000000000000000" pitchFamily="2" charset="2"/>
              <a:buChar char="§"/>
            </a:pPr>
            <a:r>
              <a:rPr lang="fr-FR" dirty="0"/>
              <a:t>Elle ne réussira que si elle est </a:t>
            </a:r>
            <a:r>
              <a:rPr lang="fr-FR" b="1" dirty="0"/>
              <a:t>appropriée, financée, intégrée, et suivie</a:t>
            </a:r>
            <a:endParaRPr lang="en-US" b="1" dirty="0"/>
          </a:p>
          <a:p>
            <a:pPr marL="626364" lvl="1" indent="-342900">
              <a:buFont typeface="Wingdings" panose="05000000000000000000" pitchFamily="2" charset="2"/>
              <a:buChar char="§"/>
            </a:pPr>
            <a:r>
              <a:rPr lang="fr-FR" dirty="0"/>
              <a:t>Cette validation technique est </a:t>
            </a:r>
            <a:r>
              <a:rPr lang="fr-FR" b="1" dirty="0"/>
              <a:t>une étape essentielle</a:t>
            </a:r>
            <a:r>
              <a:rPr lang="fr-FR" dirty="0"/>
              <a:t> pour déclencher l’adoption politique et la mise en œuvre</a:t>
            </a:r>
            <a:endParaRPr lang="en-US" dirty="0"/>
          </a:p>
          <a:p>
            <a:pPr>
              <a:lnSpc>
                <a:spcPct val="100000"/>
              </a:lnSpc>
              <a:spcBef>
                <a:spcPts val="0"/>
              </a:spcBef>
            </a:pPr>
            <a:endParaRPr lang="en-US" dirty="0"/>
          </a:p>
        </p:txBody>
      </p:sp>
      <p:sp>
        <p:nvSpPr>
          <p:cNvPr id="4" name="Oval 3">
            <a:extLst>
              <a:ext uri="{FF2B5EF4-FFF2-40B4-BE49-F238E27FC236}">
                <a16:creationId xmlns:a16="http://schemas.microsoft.com/office/drawing/2014/main" xmlns="" id="{CE47F4E1-721E-FCC6-EAB0-469D7A7D917F}"/>
              </a:ext>
            </a:extLst>
          </p:cNvPr>
          <p:cNvSpPr/>
          <p:nvPr/>
        </p:nvSpPr>
        <p:spPr>
          <a:xfrm>
            <a:off x="7936523" y="4337538"/>
            <a:ext cx="4255477" cy="2520462"/>
          </a:xfrm>
          <a:prstGeom prst="ellipse">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fr-FR" sz="2400" dirty="0">
                <a:solidFill>
                  <a:srgbClr val="FFFF00"/>
                </a:solidFill>
              </a:rPr>
              <a:t>Il est temps de passer à l’action: </a:t>
            </a:r>
          </a:p>
          <a:p>
            <a:pPr lvl="0" algn="ctr"/>
            <a:r>
              <a:rPr lang="fr-FR" sz="2400" b="1" dirty="0">
                <a:solidFill>
                  <a:srgbClr val="FFFF00"/>
                </a:solidFill>
              </a:rPr>
              <a:t>5 ans seulement!</a:t>
            </a:r>
            <a:endParaRPr lang="en-US" sz="2400" dirty="0">
              <a:solidFill>
                <a:srgbClr val="FFFF00"/>
              </a:solidFill>
            </a:endParaRPr>
          </a:p>
        </p:txBody>
      </p:sp>
    </p:spTree>
    <p:extLst>
      <p:ext uri="{BB962C8B-B14F-4D97-AF65-F5344CB8AC3E}">
        <p14:creationId xmlns:p14="http://schemas.microsoft.com/office/powerpoint/2010/main" val="97588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BB5F05-80A1-1D92-EC40-A86C7E0FB48D}"/>
              </a:ext>
            </a:extLst>
          </p:cNvPr>
          <p:cNvSpPr>
            <a:spLocks noGrp="1"/>
          </p:cNvSpPr>
          <p:nvPr>
            <p:ph type="ctrTitle"/>
          </p:nvPr>
        </p:nvSpPr>
        <p:spPr>
          <a:xfrm>
            <a:off x="6254750" y="2672860"/>
            <a:ext cx="2385646" cy="879231"/>
          </a:xfrm>
        </p:spPr>
        <p:txBody>
          <a:bodyPr/>
          <a:lstStyle/>
          <a:p>
            <a:r>
              <a:rPr lang="en-CA" dirty="0"/>
              <a:t>Merci</a:t>
            </a:r>
            <a:endParaRPr lang="en-US" dirty="0"/>
          </a:p>
        </p:txBody>
      </p:sp>
    </p:spTree>
    <p:extLst>
      <p:ext uri="{BB962C8B-B14F-4D97-AF65-F5344CB8AC3E}">
        <p14:creationId xmlns:p14="http://schemas.microsoft.com/office/powerpoint/2010/main" val="414568785"/>
      </p:ext>
    </p:extLst>
  </p:cSld>
  <p:clrMapOvr>
    <a:masterClrMapping/>
  </p:clrMapOvr>
</p:sld>
</file>

<file path=ppt/theme/theme1.xml><?xml version="1.0" encoding="utf-8"?>
<a:theme xmlns:a="http://schemas.openxmlformats.org/drawingml/2006/main" name="Custom">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TM78853419_Win32_SL_V5" id="{958D2C9E-948D-4354-BF9D-DF8AE3C2B240}" vid="{22D4A967-05D2-4D72-8594-54CFF341483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C21FFAC0-05A2-416A-B06C-C248395482CF}">
  <ds:schemaRefs>
    <ds:schemaRef ds:uri="http://schemas.microsoft.com/sharepoint/v3/contenttype/forms"/>
  </ds:schemaRefs>
</ds:datastoreItem>
</file>

<file path=customXml/itemProps2.xml><?xml version="1.0" encoding="utf-8"?>
<ds:datastoreItem xmlns:ds="http://schemas.openxmlformats.org/officeDocument/2006/customXml" ds:itemID="{92DB9E12-8AC3-4138-BF4D-720A5525AB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F4B194E-8B30-4377-8C59-ECFB902D2A26}">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{BBCC8579-B165-4727-BF41-7E3C4648BF8C}tf78853419_win32</Template>
  <TotalTime>26</TotalTime>
  <Words>5660</Words>
  <Application>Microsoft Office PowerPoint</Application>
  <PresentationFormat>Personnalisé</PresentationFormat>
  <Paragraphs>805</Paragraphs>
  <Slides>68</Slides>
  <Notes>57</Notes>
  <HiddenSlides>0</HiddenSlides>
  <MMClips>0</MMClips>
  <ScaleCrop>false</ScaleCrop>
  <HeadingPairs>
    <vt:vector size="4" baseType="variant">
      <vt:variant>
        <vt:lpstr>Thème</vt:lpstr>
      </vt:variant>
      <vt:variant>
        <vt:i4>1</vt:i4>
      </vt:variant>
      <vt:variant>
        <vt:lpstr>Titres des diapositives</vt:lpstr>
      </vt:variant>
      <vt:variant>
        <vt:i4>68</vt:i4>
      </vt:variant>
    </vt:vector>
  </HeadingPairs>
  <TitlesOfParts>
    <vt:vector size="69" baseType="lpstr">
      <vt:lpstr>Custom</vt:lpstr>
      <vt:lpstr>SPANB 2025-2030: Contenu Prof . Kalemani Jo Mulongoy</vt:lpstr>
      <vt:lpstr>Contenu de la SPANB 2025-2030</vt:lpstr>
      <vt:lpstr>Document principal</vt:lpstr>
      <vt:lpstr>Introduction générale:  Point sur l’état des lieux</vt:lpstr>
      <vt:lpstr>Présentation PowerPoint</vt:lpstr>
      <vt:lpstr>Pourquoi une autre Stratégie et plan d’action nationaux pour la biodiversité (SPANB)?</vt:lpstr>
      <vt:lpstr>Présentation PowerPoint</vt:lpstr>
      <vt:lpstr>Défis majeurs et enseignements des précédentes SPANB</vt:lpstr>
      <vt:lpstr>Prise en compte dans la nouvelle SPANB des défis des précédentes SPANB</vt:lpstr>
      <vt:lpstr>Chapitre I: Approche méthodologique de la mise à jour de la SPANB</vt:lpstr>
      <vt:lpstr>Caractéristiques clés du processus d’élaboration de la SPANB 2025–2030</vt:lpstr>
      <vt:lpstr>Chapitre II: Identification des enjeux</vt:lpstr>
      <vt:lpstr>Démarche scientifiquement solide pour identifier les enjeux</vt:lpstr>
      <vt:lpstr>Chapitre II: Identification des enjeux</vt:lpstr>
      <vt:lpstr>Chapitre III: Stratégie et Plan d’Action</vt:lpstr>
      <vt:lpstr>Vision 2050, mission 2030 et principes directeurs</vt:lpstr>
      <vt:lpstr>Présentation PowerPoint</vt:lpstr>
      <vt:lpstr>25 objectifs nationaux</vt:lpstr>
      <vt:lpstr>Cohérence parfaite entre cibles du CMBKM et objectifs de notre SPANB</vt:lpstr>
      <vt:lpstr>Cohérence parfaite au niveau des textes mais contexte congolais: un exemple pour illustrer</vt:lpstr>
      <vt:lpstr>Améliorations: Par exemple Objectif 3</vt:lpstr>
      <vt:lpstr>Organisation stratégique des 25 objectifs de la SPANB</vt:lpstr>
      <vt:lpstr>Les 5 axes stratégiques issus de la Vision 2050 de la RDC</vt:lpstr>
      <vt:lpstr>Les 5 piliers stratégiques alignés sur la Stratégie africaine (ABSAP 2023–2030) </vt:lpstr>
      <vt:lpstr>Présentation PowerPoint</vt:lpstr>
      <vt:lpstr>Élaboration du Plan d’Action et choix des actions prioritaires</vt:lpstr>
      <vt:lpstr>Structure des fiches par objectif</vt:lpstr>
      <vt:lpstr>En plus des listes – Des encadrés stratégiques pour une mise en œuvre efficace</vt:lpstr>
      <vt:lpstr>Chapitre IV: Mécanismes de mise en œuvre et conditions de succès </vt:lpstr>
      <vt:lpstr>Section 4.1 – Principaux défis pour la mise en œuvre</vt:lpstr>
      <vt:lpstr>Section 4.2 – Cadre politique, juridique et institutionnel </vt:lpstr>
      <vt:lpstr>Section 4.3 – Mise en œuvre décentralisée et locale</vt:lpstr>
      <vt:lpstr>Section 4.4 – Optimisation de la mise en œuvre d’une SPANB aux multiples objectifs et actions</vt:lpstr>
      <vt:lpstr>Section 4.4 (suite) – Exemples concrets de priorisation et structuration (Encadré 4.1) </vt:lpstr>
      <vt:lpstr>Section 4.5 – Renforcement des capacités humaines et techniques: pilier pour réussir la SPANB</vt:lpstr>
      <vt:lpstr>Section 4.5 (suite)–Priorités pour renforcer les capacités (Encadré 4.2 )</vt:lpstr>
      <vt:lpstr>Section 4.6 – Mobilisation des ressources financières: Défi majeur pour rendre la SPANB opérationnelle</vt:lpstr>
      <vt:lpstr>Section 4.7 – Stratégie de communication et de sensibilisation</vt:lpstr>
      <vt:lpstr>Section 4.8 – Mécanismes de mise en œuvre et de suivi</vt:lpstr>
      <vt:lpstr>Section 4.8 – Organe de pilotage et de coordination dédié à la mise en œuvre de la SPANB</vt:lpstr>
      <vt:lpstr>Fonctions détaillées de l’organe de pilotage et de coordination (Annexe 4.2)</vt:lpstr>
      <vt:lpstr>Section 4.8 (suite) – Suivi, données et CHM</vt:lpstr>
      <vt:lpstr>Résumé  à l’intention des décideurs</vt:lpstr>
      <vt:lpstr>Résumé à l’intention des décideurs</vt:lpstr>
      <vt:lpstr>Contenu du Résumé à l’intention des décideurs</vt:lpstr>
      <vt:lpstr>INTRODUCTION</vt:lpstr>
      <vt:lpstr>Il faut une nouvelle Stratégie et Plan d’Action pour la Biodiversité. Et pourquoi maintenant, après trois tentatives peu concluantes?</vt:lpstr>
      <vt:lpstr>Contenu du Résumé à l’intention des décideurs (suite)</vt:lpstr>
      <vt:lpstr>La nouvelle SPANB doit: </vt:lpstr>
      <vt:lpstr>Axes et objectifs de la SPANB 2025-2030</vt:lpstr>
      <vt:lpstr>Les pressions majeures sur la biodiversité congolaise</vt:lpstr>
      <vt:lpstr>Manque à gagner, perte de richesse et d’emplois</vt:lpstr>
      <vt:lpstr>Contenu du Résumé à l’intention des décideurs (suite)</vt:lpstr>
      <vt:lpstr>De la vision +  objectifs aux actions</vt:lpstr>
      <vt:lpstr>Près de 500 actions identifiées pour atteindre les 25 objectifs nationaux</vt:lpstr>
      <vt:lpstr>209 actions prioritaires pour atteindre les 25 objectifs en tenant compte des leçons tirés des plans précédents, des avancées scientifiques et du contexte national actuel</vt:lpstr>
      <vt:lpstr>7 leviers de réussite Clés de mise en œuvre de la SPANB 2025–2030</vt:lpstr>
      <vt:lpstr>1. Financements durables</vt:lpstr>
      <vt:lpstr>2.Transformation des mentalités</vt:lpstr>
      <vt:lpstr>3. Communication et valorisation des bénéfices</vt:lpstr>
      <vt:lpstr>4. Production et gestion des données</vt:lpstr>
      <vt:lpstr>5. Mobilisation politique à tous les niveaux</vt:lpstr>
      <vt:lpstr>6. Organe de pilotage dédié et Gouvernance renforcée</vt:lpstr>
      <vt:lpstr>7. Participation des Peuples autochtones pygmées et des communautés locales avec reconnaissance de leurs droits et savoirs</vt:lpstr>
      <vt:lpstr>Initiatives concrètes et phares à venir</vt:lpstr>
      <vt:lpstr>Présentation PowerPoint</vt:lpstr>
      <vt:lpstr>Conclusion : Valider pour déployer</vt:lpstr>
      <vt:lpstr>Merci</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SPANB 2025-2030: Contenu Prof . Kalemani Jo Mulongoy</dc:title>
  <dc:creator>Jo Mulongoy</dc:creator>
  <cp:lastModifiedBy>CHBIOSTECH</cp:lastModifiedBy>
  <cp:revision>161</cp:revision>
  <dcterms:created xsi:type="dcterms:W3CDTF">2025-07-23T16:23:22Z</dcterms:created>
  <dcterms:modified xsi:type="dcterms:W3CDTF">2026-06-04T03:49:38Z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