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59" r:id="rId5"/>
    <p:sldId id="271" r:id="rId6"/>
    <p:sldId id="272" r:id="rId7"/>
    <p:sldId id="273" r:id="rId8"/>
    <p:sldId id="260" r:id="rId9"/>
    <p:sldId id="261" r:id="rId10"/>
    <p:sldId id="262" r:id="rId11"/>
    <p:sldId id="263" r:id="rId12"/>
    <p:sldId id="269" r:id="rId13"/>
    <p:sldId id="270" r:id="rId14"/>
    <p:sldId id="265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-472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d.chm-cbd.net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d.chm-cbd.net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418C14-0630-47CC-85AE-8A1881381F0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0131DAD-207A-4A62-9952-946CCD508B9A}">
      <dgm:prSet phldrT="[Texte]"/>
      <dgm:spPr/>
      <dgm:t>
        <a:bodyPr/>
        <a:lstStyle/>
        <a:p>
          <a:r>
            <a:rPr lang="fr-FR" b="1" dirty="0"/>
            <a:t>Clearing House </a:t>
          </a:r>
          <a:r>
            <a:rPr lang="fr-FR" b="1" dirty="0" err="1"/>
            <a:t>Mechanism</a:t>
          </a:r>
          <a:r>
            <a:rPr lang="fr-FR" b="1" dirty="0"/>
            <a:t> (CHM)</a:t>
          </a:r>
          <a:endParaRPr lang="en-US" b="1" dirty="0"/>
        </a:p>
      </dgm:t>
    </dgm:pt>
    <dgm:pt modelId="{A2FAF155-78A4-4E23-87AB-944453D54C39}" type="parTrans" cxnId="{63B97F5A-B128-4DCC-96DA-699B73EE132B}">
      <dgm:prSet/>
      <dgm:spPr/>
      <dgm:t>
        <a:bodyPr/>
        <a:lstStyle/>
        <a:p>
          <a:endParaRPr lang="en-US"/>
        </a:p>
      </dgm:t>
    </dgm:pt>
    <dgm:pt modelId="{7AB152E4-2FC0-471C-89F5-C22FFA9747E2}" type="sibTrans" cxnId="{63B97F5A-B128-4DCC-96DA-699B73EE132B}">
      <dgm:prSet/>
      <dgm:spPr/>
      <dgm:t>
        <a:bodyPr/>
        <a:lstStyle/>
        <a:p>
          <a:endParaRPr lang="en-US"/>
        </a:p>
      </dgm:t>
    </dgm:pt>
    <dgm:pt modelId="{A89A5D8D-354E-4263-A8F9-588A817406CC}">
      <dgm:prSet phldrT="[Texte]"/>
      <dgm:spPr/>
      <dgm:t>
        <a:bodyPr/>
        <a:lstStyle/>
        <a:p>
          <a:r>
            <a:rPr lang="fr-FR" dirty="0"/>
            <a:t>Plateforme virtuelle d’échanges d’informations de la CDB (paragraphe 3, article 18 CDB)</a:t>
          </a:r>
          <a:endParaRPr lang="en-US" dirty="0"/>
        </a:p>
      </dgm:t>
    </dgm:pt>
    <dgm:pt modelId="{71DDAB84-A5F2-4DA5-B145-30CD59FBD52D}" type="parTrans" cxnId="{41A8493F-5886-4C8A-9C44-1C9BA46003EA}">
      <dgm:prSet/>
      <dgm:spPr/>
      <dgm:t>
        <a:bodyPr/>
        <a:lstStyle/>
        <a:p>
          <a:endParaRPr lang="en-US"/>
        </a:p>
      </dgm:t>
    </dgm:pt>
    <dgm:pt modelId="{66A82622-69F8-490C-AB33-CBEA94AD3071}" type="sibTrans" cxnId="{41A8493F-5886-4C8A-9C44-1C9BA46003EA}">
      <dgm:prSet/>
      <dgm:spPr/>
      <dgm:t>
        <a:bodyPr/>
        <a:lstStyle/>
        <a:p>
          <a:endParaRPr lang="en-US"/>
        </a:p>
      </dgm:t>
    </dgm:pt>
    <dgm:pt modelId="{F6E41478-F130-45C7-9D8E-731DA6D8A02A}">
      <dgm:prSet phldrT="[Texte]"/>
      <dgm:spPr/>
      <dgm:t>
        <a:bodyPr/>
        <a:lstStyle/>
        <a:p>
          <a:r>
            <a:rPr lang="fr-FR" b="1" dirty="0"/>
            <a:t>Vitrine de visibilité de la biodiversité</a:t>
          </a:r>
          <a:endParaRPr lang="en-US" b="1" dirty="0"/>
        </a:p>
      </dgm:t>
    </dgm:pt>
    <dgm:pt modelId="{3F828E41-A2F8-4DB0-BC0D-AF4DBB199097}" type="parTrans" cxnId="{ECFDA07A-4DF8-446C-B826-B5FAB0B84D33}">
      <dgm:prSet/>
      <dgm:spPr/>
      <dgm:t>
        <a:bodyPr/>
        <a:lstStyle/>
        <a:p>
          <a:endParaRPr lang="en-US"/>
        </a:p>
      </dgm:t>
    </dgm:pt>
    <dgm:pt modelId="{5BAB2296-3F61-4C17-9E60-FCE2517E7986}" type="sibTrans" cxnId="{ECFDA07A-4DF8-446C-B826-B5FAB0B84D33}">
      <dgm:prSet/>
      <dgm:spPr/>
      <dgm:t>
        <a:bodyPr/>
        <a:lstStyle/>
        <a:p>
          <a:endParaRPr lang="en-US"/>
        </a:p>
      </dgm:t>
    </dgm:pt>
    <dgm:pt modelId="{47521055-459A-485D-A761-7A6A6B3FA13A}">
      <dgm:prSet phldrT="[Texte]"/>
      <dgm:spPr/>
      <dgm:t>
        <a:bodyPr/>
        <a:lstStyle/>
        <a:p>
          <a:r>
            <a:rPr lang="fr-FR" dirty="0"/>
            <a:t>Met en exergue la riche diversité biologique du pays</a:t>
          </a:r>
          <a:endParaRPr lang="en-US" dirty="0"/>
        </a:p>
      </dgm:t>
    </dgm:pt>
    <dgm:pt modelId="{49A7A4BA-74A9-40B0-B293-7278CAB97B48}" type="parTrans" cxnId="{CB8442AF-F468-4E9A-8DF0-D8E810A1049D}">
      <dgm:prSet/>
      <dgm:spPr/>
      <dgm:t>
        <a:bodyPr/>
        <a:lstStyle/>
        <a:p>
          <a:endParaRPr lang="en-US"/>
        </a:p>
      </dgm:t>
    </dgm:pt>
    <dgm:pt modelId="{5B16002F-E7F0-4349-AE41-24456B15994B}" type="sibTrans" cxnId="{CB8442AF-F468-4E9A-8DF0-D8E810A1049D}">
      <dgm:prSet/>
      <dgm:spPr/>
      <dgm:t>
        <a:bodyPr/>
        <a:lstStyle/>
        <a:p>
          <a:endParaRPr lang="en-US"/>
        </a:p>
      </dgm:t>
    </dgm:pt>
    <dgm:pt modelId="{AF2798FD-A690-498F-8467-60D9384E4F70}">
      <dgm:prSet phldrT="[Texte]"/>
      <dgm:spPr/>
      <dgm:t>
        <a:bodyPr/>
        <a:lstStyle/>
        <a:p>
          <a:r>
            <a:rPr lang="fr-FR" dirty="0">
              <a:hlinkClick xmlns:r="http://schemas.openxmlformats.org/officeDocument/2006/relationships" r:id="rId1"/>
            </a:rPr>
            <a:t>www.cd.chm-cbd.net</a:t>
          </a:r>
          <a:r>
            <a:rPr lang="fr-FR" dirty="0"/>
            <a:t> </a:t>
          </a:r>
          <a:endParaRPr lang="en-US" dirty="0"/>
        </a:p>
      </dgm:t>
    </dgm:pt>
    <dgm:pt modelId="{9D4FC9DC-B2CA-4F50-BFD2-F1E4CB29BA51}" type="parTrans" cxnId="{CE1C3BEE-618F-4947-A9B5-723BE0ABA8E9}">
      <dgm:prSet/>
      <dgm:spPr/>
      <dgm:t>
        <a:bodyPr/>
        <a:lstStyle/>
        <a:p>
          <a:endParaRPr lang="en-US"/>
        </a:p>
      </dgm:t>
    </dgm:pt>
    <dgm:pt modelId="{BB27F12F-80DE-4D3F-A61E-1D10F161034C}" type="sibTrans" cxnId="{CE1C3BEE-618F-4947-A9B5-723BE0ABA8E9}">
      <dgm:prSet/>
      <dgm:spPr/>
      <dgm:t>
        <a:bodyPr/>
        <a:lstStyle/>
        <a:p>
          <a:endParaRPr lang="en-US"/>
        </a:p>
      </dgm:t>
    </dgm:pt>
    <dgm:pt modelId="{993A2837-E0ED-4CB9-98DE-FE8156BDCB4A}" type="pres">
      <dgm:prSet presAssocID="{6E418C14-0630-47CC-85AE-8A1881381F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CED05DD-FF0B-4532-94F1-42195E726BE8}" type="pres">
      <dgm:prSet presAssocID="{00131DAD-207A-4A62-9952-946CCD508B9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E65D2FD-7052-4FE7-B124-E0304E79A654}" type="pres">
      <dgm:prSet presAssocID="{00131DAD-207A-4A62-9952-946CCD508B9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37DAEB4-49AA-4EDC-A195-0449A0CA5ABE}" type="pres">
      <dgm:prSet presAssocID="{F6E41478-F130-45C7-9D8E-731DA6D8A02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C3A1E35-F3FA-421E-A318-2C88361A7D97}" type="pres">
      <dgm:prSet presAssocID="{F6E41478-F130-45C7-9D8E-731DA6D8A02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CFDA07A-4DF8-446C-B826-B5FAB0B84D33}" srcId="{6E418C14-0630-47CC-85AE-8A1881381F07}" destId="{F6E41478-F130-45C7-9D8E-731DA6D8A02A}" srcOrd="1" destOrd="0" parTransId="{3F828E41-A2F8-4DB0-BC0D-AF4DBB199097}" sibTransId="{5BAB2296-3F61-4C17-9E60-FCE2517E7986}"/>
    <dgm:cxn modelId="{CE1C3BEE-618F-4947-A9B5-723BE0ABA8E9}" srcId="{F6E41478-F130-45C7-9D8E-731DA6D8A02A}" destId="{AF2798FD-A690-498F-8467-60D9384E4F70}" srcOrd="1" destOrd="0" parTransId="{9D4FC9DC-B2CA-4F50-BFD2-F1E4CB29BA51}" sibTransId="{BB27F12F-80DE-4D3F-A61E-1D10F161034C}"/>
    <dgm:cxn modelId="{75A87C80-16FB-4732-AF67-E23229A2C419}" type="presOf" srcId="{6E418C14-0630-47CC-85AE-8A1881381F07}" destId="{993A2837-E0ED-4CB9-98DE-FE8156BDCB4A}" srcOrd="0" destOrd="0" presId="urn:microsoft.com/office/officeart/2005/8/layout/vList2"/>
    <dgm:cxn modelId="{E05C7F31-CFEA-4DEC-950A-DE35C4789F3B}" type="presOf" srcId="{F6E41478-F130-45C7-9D8E-731DA6D8A02A}" destId="{A37DAEB4-49AA-4EDC-A195-0449A0CA5ABE}" srcOrd="0" destOrd="0" presId="urn:microsoft.com/office/officeart/2005/8/layout/vList2"/>
    <dgm:cxn modelId="{F5FAEF9A-FCDD-4AD3-8FE8-1231CA06A2D7}" type="presOf" srcId="{47521055-459A-485D-A761-7A6A6B3FA13A}" destId="{6C3A1E35-F3FA-421E-A318-2C88361A7D97}" srcOrd="0" destOrd="0" presId="urn:microsoft.com/office/officeart/2005/8/layout/vList2"/>
    <dgm:cxn modelId="{9ADA2C45-3C65-4770-B541-E4205CB19BEC}" type="presOf" srcId="{A89A5D8D-354E-4263-A8F9-588A817406CC}" destId="{2E65D2FD-7052-4FE7-B124-E0304E79A654}" srcOrd="0" destOrd="0" presId="urn:microsoft.com/office/officeart/2005/8/layout/vList2"/>
    <dgm:cxn modelId="{A4759BDB-658B-40AD-B8F7-6FBD19651BA0}" type="presOf" srcId="{AF2798FD-A690-498F-8467-60D9384E4F70}" destId="{6C3A1E35-F3FA-421E-A318-2C88361A7D97}" srcOrd="0" destOrd="1" presId="urn:microsoft.com/office/officeart/2005/8/layout/vList2"/>
    <dgm:cxn modelId="{3D5510F0-B4FA-4B98-8E79-E24805E8C5A1}" type="presOf" srcId="{00131DAD-207A-4A62-9952-946CCD508B9A}" destId="{FCED05DD-FF0B-4532-94F1-42195E726BE8}" srcOrd="0" destOrd="0" presId="urn:microsoft.com/office/officeart/2005/8/layout/vList2"/>
    <dgm:cxn modelId="{CB8442AF-F468-4E9A-8DF0-D8E810A1049D}" srcId="{F6E41478-F130-45C7-9D8E-731DA6D8A02A}" destId="{47521055-459A-485D-A761-7A6A6B3FA13A}" srcOrd="0" destOrd="0" parTransId="{49A7A4BA-74A9-40B0-B293-7278CAB97B48}" sibTransId="{5B16002F-E7F0-4349-AE41-24456B15994B}"/>
    <dgm:cxn modelId="{41A8493F-5886-4C8A-9C44-1C9BA46003EA}" srcId="{00131DAD-207A-4A62-9952-946CCD508B9A}" destId="{A89A5D8D-354E-4263-A8F9-588A817406CC}" srcOrd="0" destOrd="0" parTransId="{71DDAB84-A5F2-4DA5-B145-30CD59FBD52D}" sibTransId="{66A82622-69F8-490C-AB33-CBEA94AD3071}"/>
    <dgm:cxn modelId="{63B97F5A-B128-4DCC-96DA-699B73EE132B}" srcId="{6E418C14-0630-47CC-85AE-8A1881381F07}" destId="{00131DAD-207A-4A62-9952-946CCD508B9A}" srcOrd="0" destOrd="0" parTransId="{A2FAF155-78A4-4E23-87AB-944453D54C39}" sibTransId="{7AB152E4-2FC0-471C-89F5-C22FFA9747E2}"/>
    <dgm:cxn modelId="{5F383A44-DBE1-4A33-8363-32A5297372F7}" type="presParOf" srcId="{993A2837-E0ED-4CB9-98DE-FE8156BDCB4A}" destId="{FCED05DD-FF0B-4532-94F1-42195E726BE8}" srcOrd="0" destOrd="0" presId="urn:microsoft.com/office/officeart/2005/8/layout/vList2"/>
    <dgm:cxn modelId="{EC284A3B-7E42-46F3-B291-668ECA5CE534}" type="presParOf" srcId="{993A2837-E0ED-4CB9-98DE-FE8156BDCB4A}" destId="{2E65D2FD-7052-4FE7-B124-E0304E79A654}" srcOrd="1" destOrd="0" presId="urn:microsoft.com/office/officeart/2005/8/layout/vList2"/>
    <dgm:cxn modelId="{54A8C6AB-110D-4FBA-AEE6-1209679A67EF}" type="presParOf" srcId="{993A2837-E0ED-4CB9-98DE-FE8156BDCB4A}" destId="{A37DAEB4-49AA-4EDC-A195-0449A0CA5ABE}" srcOrd="2" destOrd="0" presId="urn:microsoft.com/office/officeart/2005/8/layout/vList2"/>
    <dgm:cxn modelId="{FE491927-AA48-4C8D-9A2D-19545F58BC7A}" type="presParOf" srcId="{993A2837-E0ED-4CB9-98DE-FE8156BDCB4A}" destId="{6C3A1E35-F3FA-421E-A318-2C88361A7D9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925804-58E9-42FE-AAA9-95493491DF11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CD4F88A-1E93-4290-9903-24C0E6867EE7}">
      <dgm:prSet phldrT="[Texte]"/>
      <dgm:spPr/>
      <dgm:t>
        <a:bodyPr/>
        <a:lstStyle/>
        <a:p>
          <a:r>
            <a:rPr lang="fr-FR" b="1" dirty="0"/>
            <a:t>Ministère de l’Environnement et Développement Durable</a:t>
          </a:r>
          <a:endParaRPr lang="en-US" b="1" dirty="0"/>
        </a:p>
      </dgm:t>
    </dgm:pt>
    <dgm:pt modelId="{9CD6845A-DA32-4B3C-BC02-6D003716D2B8}" type="parTrans" cxnId="{483B2EF1-DA80-4748-90E2-C7725EA2DE4F}">
      <dgm:prSet/>
      <dgm:spPr/>
      <dgm:t>
        <a:bodyPr/>
        <a:lstStyle/>
        <a:p>
          <a:endParaRPr lang="en-US"/>
        </a:p>
      </dgm:t>
    </dgm:pt>
    <dgm:pt modelId="{40F7FF6A-0A38-4D07-AC32-58DF39C14946}" type="sibTrans" cxnId="{483B2EF1-DA80-4748-90E2-C7725EA2DE4F}">
      <dgm:prSet/>
      <dgm:spPr/>
      <dgm:t>
        <a:bodyPr/>
        <a:lstStyle/>
        <a:p>
          <a:endParaRPr lang="en-US"/>
        </a:p>
      </dgm:t>
    </dgm:pt>
    <dgm:pt modelId="{2A0FF5E0-3DC7-4723-9374-065414F164BE}">
      <dgm:prSet phldrT="[Texte]"/>
      <dgm:spPr/>
      <dgm:t>
        <a:bodyPr/>
        <a:lstStyle/>
        <a:p>
          <a:r>
            <a:rPr lang="fr-FR" b="1" dirty="0"/>
            <a:t>Direction du Développement Durable</a:t>
          </a:r>
          <a:endParaRPr lang="en-US" b="1" dirty="0"/>
        </a:p>
      </dgm:t>
    </dgm:pt>
    <dgm:pt modelId="{C899BC83-5D2E-41D5-8FD6-FD9BE930A987}" type="parTrans" cxnId="{EAAB427F-F6FC-4965-AC8C-B55672892FE6}">
      <dgm:prSet/>
      <dgm:spPr/>
      <dgm:t>
        <a:bodyPr/>
        <a:lstStyle/>
        <a:p>
          <a:endParaRPr lang="en-US"/>
        </a:p>
      </dgm:t>
    </dgm:pt>
    <dgm:pt modelId="{C64A33FD-DE92-42D3-AF81-854FA3AF1D5F}" type="sibTrans" cxnId="{EAAB427F-F6FC-4965-AC8C-B55672892FE6}">
      <dgm:prSet/>
      <dgm:spPr/>
      <dgm:t>
        <a:bodyPr/>
        <a:lstStyle/>
        <a:p>
          <a:endParaRPr lang="en-US"/>
        </a:p>
      </dgm:t>
    </dgm:pt>
    <dgm:pt modelId="{9D9580C8-AC6E-4BED-8E57-BF90DB2B4CB6}">
      <dgm:prSet phldrT="[Texte]"/>
      <dgm:spPr/>
      <dgm:t>
        <a:bodyPr/>
        <a:lstStyle/>
        <a:p>
          <a:r>
            <a:rPr lang="fr-FR" b="1" dirty="0"/>
            <a:t>Division Biodiversité</a:t>
          </a:r>
          <a:endParaRPr lang="en-US" b="1" dirty="0"/>
        </a:p>
      </dgm:t>
    </dgm:pt>
    <dgm:pt modelId="{6355D854-93EE-4659-BC40-2E38E9136B4A}" type="parTrans" cxnId="{5B9DB686-765D-4247-9B71-E0B4EF8A6507}">
      <dgm:prSet/>
      <dgm:spPr/>
      <dgm:t>
        <a:bodyPr/>
        <a:lstStyle/>
        <a:p>
          <a:endParaRPr lang="en-US"/>
        </a:p>
      </dgm:t>
    </dgm:pt>
    <dgm:pt modelId="{95992140-4CC5-4A37-8366-48646CDADF91}" type="sibTrans" cxnId="{5B9DB686-765D-4247-9B71-E0B4EF8A6507}">
      <dgm:prSet/>
      <dgm:spPr/>
      <dgm:t>
        <a:bodyPr/>
        <a:lstStyle/>
        <a:p>
          <a:endParaRPr lang="en-US"/>
        </a:p>
      </dgm:t>
    </dgm:pt>
    <dgm:pt modelId="{F5909120-56E9-41B1-ABBD-11C4A9B6B8F3}" type="pres">
      <dgm:prSet presAssocID="{0A925804-58E9-42FE-AAA9-95493491DF1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E7F6A6D-256C-44C7-B1AF-BFA10BDE05B6}" type="pres">
      <dgm:prSet presAssocID="{8CD4F88A-1E93-4290-9903-24C0E6867EE7}" presName="parentLin" presStyleCnt="0"/>
      <dgm:spPr/>
    </dgm:pt>
    <dgm:pt modelId="{8070E07C-ABE1-487C-A445-19C8C266695A}" type="pres">
      <dgm:prSet presAssocID="{8CD4F88A-1E93-4290-9903-24C0E6867EE7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150C0E3B-672F-4A4A-9679-10408500A387}" type="pres">
      <dgm:prSet presAssocID="{8CD4F88A-1E93-4290-9903-24C0E6867EE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FFC9BC-C4BC-465F-AEFB-5EB95DD39B11}" type="pres">
      <dgm:prSet presAssocID="{8CD4F88A-1E93-4290-9903-24C0E6867EE7}" presName="negativeSpace" presStyleCnt="0"/>
      <dgm:spPr/>
    </dgm:pt>
    <dgm:pt modelId="{BDDCDA69-28C1-4F11-969A-E433CB87D2F3}" type="pres">
      <dgm:prSet presAssocID="{8CD4F88A-1E93-4290-9903-24C0E6867EE7}" presName="childText" presStyleLbl="conFgAcc1" presStyleIdx="0" presStyleCnt="3">
        <dgm:presLayoutVars>
          <dgm:bulletEnabled val="1"/>
        </dgm:presLayoutVars>
      </dgm:prSet>
      <dgm:spPr/>
    </dgm:pt>
    <dgm:pt modelId="{2345A4C8-17BE-4CE8-B3C1-BB0C21A189F3}" type="pres">
      <dgm:prSet presAssocID="{40F7FF6A-0A38-4D07-AC32-58DF39C14946}" presName="spaceBetweenRectangles" presStyleCnt="0"/>
      <dgm:spPr/>
    </dgm:pt>
    <dgm:pt modelId="{567F3E19-3155-4080-89E1-6829FF7F1A97}" type="pres">
      <dgm:prSet presAssocID="{2A0FF5E0-3DC7-4723-9374-065414F164BE}" presName="parentLin" presStyleCnt="0"/>
      <dgm:spPr/>
    </dgm:pt>
    <dgm:pt modelId="{794953A3-D9E3-4BE9-8F98-098E569CB3CF}" type="pres">
      <dgm:prSet presAssocID="{2A0FF5E0-3DC7-4723-9374-065414F164BE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BC14C595-6708-4C16-A0C8-4B5FCD53426D}" type="pres">
      <dgm:prSet presAssocID="{2A0FF5E0-3DC7-4723-9374-065414F164B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F24A86-17C5-4EFD-8FCD-8A0C40C4A31D}" type="pres">
      <dgm:prSet presAssocID="{2A0FF5E0-3DC7-4723-9374-065414F164BE}" presName="negativeSpace" presStyleCnt="0"/>
      <dgm:spPr/>
    </dgm:pt>
    <dgm:pt modelId="{65197B1C-45A6-4221-87F2-B71BB633E0ED}" type="pres">
      <dgm:prSet presAssocID="{2A0FF5E0-3DC7-4723-9374-065414F164BE}" presName="childText" presStyleLbl="conFgAcc1" presStyleIdx="1" presStyleCnt="3">
        <dgm:presLayoutVars>
          <dgm:bulletEnabled val="1"/>
        </dgm:presLayoutVars>
      </dgm:prSet>
      <dgm:spPr/>
    </dgm:pt>
    <dgm:pt modelId="{2A6B4829-CA95-4F8D-A87D-1B50B08E5FB2}" type="pres">
      <dgm:prSet presAssocID="{C64A33FD-DE92-42D3-AF81-854FA3AF1D5F}" presName="spaceBetweenRectangles" presStyleCnt="0"/>
      <dgm:spPr/>
    </dgm:pt>
    <dgm:pt modelId="{E599F218-016F-42AD-BB87-BC16D88B1F43}" type="pres">
      <dgm:prSet presAssocID="{9D9580C8-AC6E-4BED-8E57-BF90DB2B4CB6}" presName="parentLin" presStyleCnt="0"/>
      <dgm:spPr/>
    </dgm:pt>
    <dgm:pt modelId="{B741CA4B-237B-4621-8B39-24DA8AF1012D}" type="pres">
      <dgm:prSet presAssocID="{9D9580C8-AC6E-4BED-8E57-BF90DB2B4CB6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988F43DC-EC65-4413-BD43-A8B61E92F46D}" type="pres">
      <dgm:prSet presAssocID="{9D9580C8-AC6E-4BED-8E57-BF90DB2B4CB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454C48-45A6-45A8-A33E-A7104194FB99}" type="pres">
      <dgm:prSet presAssocID="{9D9580C8-AC6E-4BED-8E57-BF90DB2B4CB6}" presName="negativeSpace" presStyleCnt="0"/>
      <dgm:spPr/>
    </dgm:pt>
    <dgm:pt modelId="{9001FA59-FD5D-4BBE-8454-B4E92DF9E652}" type="pres">
      <dgm:prSet presAssocID="{9D9580C8-AC6E-4BED-8E57-BF90DB2B4CB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7FE1A9B-170A-4A19-94EA-8D435E80AB43}" type="presOf" srcId="{8CD4F88A-1E93-4290-9903-24C0E6867EE7}" destId="{150C0E3B-672F-4A4A-9679-10408500A387}" srcOrd="1" destOrd="0" presId="urn:microsoft.com/office/officeart/2005/8/layout/list1"/>
    <dgm:cxn modelId="{6F015CD0-A55D-4CDC-8F0B-57591CF223FA}" type="presOf" srcId="{2A0FF5E0-3DC7-4723-9374-065414F164BE}" destId="{794953A3-D9E3-4BE9-8F98-098E569CB3CF}" srcOrd="0" destOrd="0" presId="urn:microsoft.com/office/officeart/2005/8/layout/list1"/>
    <dgm:cxn modelId="{92CC84C2-D678-420B-8BB8-F902BC9A55CA}" type="presOf" srcId="{9D9580C8-AC6E-4BED-8E57-BF90DB2B4CB6}" destId="{B741CA4B-237B-4621-8B39-24DA8AF1012D}" srcOrd="0" destOrd="0" presId="urn:microsoft.com/office/officeart/2005/8/layout/list1"/>
    <dgm:cxn modelId="{9A3751EE-7DB3-402F-9847-C46518467358}" type="presOf" srcId="{2A0FF5E0-3DC7-4723-9374-065414F164BE}" destId="{BC14C595-6708-4C16-A0C8-4B5FCD53426D}" srcOrd="1" destOrd="0" presId="urn:microsoft.com/office/officeart/2005/8/layout/list1"/>
    <dgm:cxn modelId="{EAAB427F-F6FC-4965-AC8C-B55672892FE6}" srcId="{0A925804-58E9-42FE-AAA9-95493491DF11}" destId="{2A0FF5E0-3DC7-4723-9374-065414F164BE}" srcOrd="1" destOrd="0" parTransId="{C899BC83-5D2E-41D5-8FD6-FD9BE930A987}" sibTransId="{C64A33FD-DE92-42D3-AF81-854FA3AF1D5F}"/>
    <dgm:cxn modelId="{5B9DB686-765D-4247-9B71-E0B4EF8A6507}" srcId="{0A925804-58E9-42FE-AAA9-95493491DF11}" destId="{9D9580C8-AC6E-4BED-8E57-BF90DB2B4CB6}" srcOrd="2" destOrd="0" parTransId="{6355D854-93EE-4659-BC40-2E38E9136B4A}" sibTransId="{95992140-4CC5-4A37-8366-48646CDADF91}"/>
    <dgm:cxn modelId="{483B2EF1-DA80-4748-90E2-C7725EA2DE4F}" srcId="{0A925804-58E9-42FE-AAA9-95493491DF11}" destId="{8CD4F88A-1E93-4290-9903-24C0E6867EE7}" srcOrd="0" destOrd="0" parTransId="{9CD6845A-DA32-4B3C-BC02-6D003716D2B8}" sibTransId="{40F7FF6A-0A38-4D07-AC32-58DF39C14946}"/>
    <dgm:cxn modelId="{78B7F6BA-63EF-49B4-B0EA-7E6541845E8F}" type="presOf" srcId="{9D9580C8-AC6E-4BED-8E57-BF90DB2B4CB6}" destId="{988F43DC-EC65-4413-BD43-A8B61E92F46D}" srcOrd="1" destOrd="0" presId="urn:microsoft.com/office/officeart/2005/8/layout/list1"/>
    <dgm:cxn modelId="{F9F287FD-9417-4A10-9996-0E8906FC991A}" type="presOf" srcId="{8CD4F88A-1E93-4290-9903-24C0E6867EE7}" destId="{8070E07C-ABE1-487C-A445-19C8C266695A}" srcOrd="0" destOrd="0" presId="urn:microsoft.com/office/officeart/2005/8/layout/list1"/>
    <dgm:cxn modelId="{78CF88E5-3E70-4A54-BD29-776D6F757F6F}" type="presOf" srcId="{0A925804-58E9-42FE-AAA9-95493491DF11}" destId="{F5909120-56E9-41B1-ABBD-11C4A9B6B8F3}" srcOrd="0" destOrd="0" presId="urn:microsoft.com/office/officeart/2005/8/layout/list1"/>
    <dgm:cxn modelId="{052994C7-2F71-4F2E-BC83-E9BB031096F5}" type="presParOf" srcId="{F5909120-56E9-41B1-ABBD-11C4A9B6B8F3}" destId="{1E7F6A6D-256C-44C7-B1AF-BFA10BDE05B6}" srcOrd="0" destOrd="0" presId="urn:microsoft.com/office/officeart/2005/8/layout/list1"/>
    <dgm:cxn modelId="{8E8E35B9-E9A2-433F-AA32-85B7A8615BE8}" type="presParOf" srcId="{1E7F6A6D-256C-44C7-B1AF-BFA10BDE05B6}" destId="{8070E07C-ABE1-487C-A445-19C8C266695A}" srcOrd="0" destOrd="0" presId="urn:microsoft.com/office/officeart/2005/8/layout/list1"/>
    <dgm:cxn modelId="{35B923D8-BF04-48F3-B867-7A9BDAF688B6}" type="presParOf" srcId="{1E7F6A6D-256C-44C7-B1AF-BFA10BDE05B6}" destId="{150C0E3B-672F-4A4A-9679-10408500A387}" srcOrd="1" destOrd="0" presId="urn:microsoft.com/office/officeart/2005/8/layout/list1"/>
    <dgm:cxn modelId="{24A49767-1F4B-4A20-AEFC-614488513CF0}" type="presParOf" srcId="{F5909120-56E9-41B1-ABBD-11C4A9B6B8F3}" destId="{E9FFC9BC-C4BC-465F-AEFB-5EB95DD39B11}" srcOrd="1" destOrd="0" presId="urn:microsoft.com/office/officeart/2005/8/layout/list1"/>
    <dgm:cxn modelId="{8F12AD72-57AA-4E63-A163-71D1C0F49B7E}" type="presParOf" srcId="{F5909120-56E9-41B1-ABBD-11C4A9B6B8F3}" destId="{BDDCDA69-28C1-4F11-969A-E433CB87D2F3}" srcOrd="2" destOrd="0" presId="urn:microsoft.com/office/officeart/2005/8/layout/list1"/>
    <dgm:cxn modelId="{8F798889-FEE6-40B6-A4FB-5DDA3B7E9AE3}" type="presParOf" srcId="{F5909120-56E9-41B1-ABBD-11C4A9B6B8F3}" destId="{2345A4C8-17BE-4CE8-B3C1-BB0C21A189F3}" srcOrd="3" destOrd="0" presId="urn:microsoft.com/office/officeart/2005/8/layout/list1"/>
    <dgm:cxn modelId="{D7EDEA24-F3EF-4218-A8A3-10A188273FFB}" type="presParOf" srcId="{F5909120-56E9-41B1-ABBD-11C4A9B6B8F3}" destId="{567F3E19-3155-4080-89E1-6829FF7F1A97}" srcOrd="4" destOrd="0" presId="urn:microsoft.com/office/officeart/2005/8/layout/list1"/>
    <dgm:cxn modelId="{B97036FB-2105-4A9E-A9B2-062EF10B7139}" type="presParOf" srcId="{567F3E19-3155-4080-89E1-6829FF7F1A97}" destId="{794953A3-D9E3-4BE9-8F98-098E569CB3CF}" srcOrd="0" destOrd="0" presId="urn:microsoft.com/office/officeart/2005/8/layout/list1"/>
    <dgm:cxn modelId="{35EFE09F-CF31-4BD8-B575-406B96220EBB}" type="presParOf" srcId="{567F3E19-3155-4080-89E1-6829FF7F1A97}" destId="{BC14C595-6708-4C16-A0C8-4B5FCD53426D}" srcOrd="1" destOrd="0" presId="urn:microsoft.com/office/officeart/2005/8/layout/list1"/>
    <dgm:cxn modelId="{52AD5BC2-82C0-4292-BCF0-761514631F03}" type="presParOf" srcId="{F5909120-56E9-41B1-ABBD-11C4A9B6B8F3}" destId="{DAF24A86-17C5-4EFD-8FCD-8A0C40C4A31D}" srcOrd="5" destOrd="0" presId="urn:microsoft.com/office/officeart/2005/8/layout/list1"/>
    <dgm:cxn modelId="{3D254621-B37A-4432-8298-F297DB93C0A3}" type="presParOf" srcId="{F5909120-56E9-41B1-ABBD-11C4A9B6B8F3}" destId="{65197B1C-45A6-4221-87F2-B71BB633E0ED}" srcOrd="6" destOrd="0" presId="urn:microsoft.com/office/officeart/2005/8/layout/list1"/>
    <dgm:cxn modelId="{F1301EDD-1C0C-4671-B049-5B5A29164887}" type="presParOf" srcId="{F5909120-56E9-41B1-ABBD-11C4A9B6B8F3}" destId="{2A6B4829-CA95-4F8D-A87D-1B50B08E5FB2}" srcOrd="7" destOrd="0" presId="urn:microsoft.com/office/officeart/2005/8/layout/list1"/>
    <dgm:cxn modelId="{D266E9B8-6E00-4F0A-B07C-1EBB3850D0EE}" type="presParOf" srcId="{F5909120-56E9-41B1-ABBD-11C4A9B6B8F3}" destId="{E599F218-016F-42AD-BB87-BC16D88B1F43}" srcOrd="8" destOrd="0" presId="urn:microsoft.com/office/officeart/2005/8/layout/list1"/>
    <dgm:cxn modelId="{786DBADB-A66D-479A-A6DB-383B5FA14553}" type="presParOf" srcId="{E599F218-016F-42AD-BB87-BC16D88B1F43}" destId="{B741CA4B-237B-4621-8B39-24DA8AF1012D}" srcOrd="0" destOrd="0" presId="urn:microsoft.com/office/officeart/2005/8/layout/list1"/>
    <dgm:cxn modelId="{C8E9D0EF-96DB-46E7-AA58-FDE39806FA1C}" type="presParOf" srcId="{E599F218-016F-42AD-BB87-BC16D88B1F43}" destId="{988F43DC-EC65-4413-BD43-A8B61E92F46D}" srcOrd="1" destOrd="0" presId="urn:microsoft.com/office/officeart/2005/8/layout/list1"/>
    <dgm:cxn modelId="{C6628E5F-9BFD-4CF2-894A-911D102E05C7}" type="presParOf" srcId="{F5909120-56E9-41B1-ABBD-11C4A9B6B8F3}" destId="{87454C48-45A6-45A8-A33E-A7104194FB99}" srcOrd="9" destOrd="0" presId="urn:microsoft.com/office/officeart/2005/8/layout/list1"/>
    <dgm:cxn modelId="{958F456E-3985-4CBC-B04E-21298FAA8A87}" type="presParOf" srcId="{F5909120-56E9-41B1-ABBD-11C4A9B6B8F3}" destId="{9001FA59-FD5D-4BBE-8454-B4E92DF9E65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C2240A-98F1-4E24-AC4D-288C2AE2C4A5}" type="doc">
      <dgm:prSet loTypeId="urn:microsoft.com/office/officeart/2005/8/layout/cycle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214E3A5-1152-4443-AD5E-D88856710CB2}">
      <dgm:prSet phldrT="[Texte]" custT="1"/>
      <dgm:spPr/>
      <dgm:t>
        <a:bodyPr/>
        <a:lstStyle/>
        <a:p>
          <a:r>
            <a:rPr lang="fr-FR" sz="2400" b="1" dirty="0"/>
            <a:t>MEDD</a:t>
          </a:r>
        </a:p>
        <a:p>
          <a:r>
            <a:rPr lang="fr-FR" sz="2400" b="1" dirty="0"/>
            <a:t>Ministères Sectoriels</a:t>
          </a:r>
          <a:endParaRPr lang="en-US" sz="2400" b="1" dirty="0"/>
        </a:p>
      </dgm:t>
    </dgm:pt>
    <dgm:pt modelId="{24D22405-8012-4873-9B56-65F3F8A5378B}" type="parTrans" cxnId="{8F5A03DF-B1BE-4ADB-BB0D-CD1B49D3E021}">
      <dgm:prSet/>
      <dgm:spPr/>
      <dgm:t>
        <a:bodyPr/>
        <a:lstStyle/>
        <a:p>
          <a:endParaRPr lang="en-US"/>
        </a:p>
      </dgm:t>
    </dgm:pt>
    <dgm:pt modelId="{31D85912-4841-4338-9BBB-C49A1E9A823C}" type="sibTrans" cxnId="{8F5A03DF-B1BE-4ADB-BB0D-CD1B49D3E021}">
      <dgm:prSet/>
      <dgm:spPr/>
      <dgm:t>
        <a:bodyPr/>
        <a:lstStyle/>
        <a:p>
          <a:endParaRPr lang="en-US"/>
        </a:p>
      </dgm:t>
    </dgm:pt>
    <dgm:pt modelId="{E7306139-AE81-437D-9AA0-1ECA35C419F8}">
      <dgm:prSet phldrT="[Texte]" custT="1"/>
      <dgm:spPr/>
      <dgm:t>
        <a:bodyPr/>
        <a:lstStyle/>
        <a:p>
          <a:r>
            <a:rPr lang="fr-FR" sz="2000" b="1" dirty="0"/>
            <a:t>Universités et Centres de Recherche</a:t>
          </a:r>
          <a:endParaRPr lang="en-US" sz="2000" b="1" dirty="0"/>
        </a:p>
      </dgm:t>
    </dgm:pt>
    <dgm:pt modelId="{C38C4415-0355-40B3-BA77-E612A79D6C67}" type="parTrans" cxnId="{A9D94556-CB08-47FC-8DB4-0CB05A143978}">
      <dgm:prSet/>
      <dgm:spPr/>
      <dgm:t>
        <a:bodyPr/>
        <a:lstStyle/>
        <a:p>
          <a:endParaRPr lang="en-US"/>
        </a:p>
      </dgm:t>
    </dgm:pt>
    <dgm:pt modelId="{665B2685-62CF-49B9-9D27-16DF591AF59F}" type="sibTrans" cxnId="{A9D94556-CB08-47FC-8DB4-0CB05A143978}">
      <dgm:prSet/>
      <dgm:spPr/>
      <dgm:t>
        <a:bodyPr/>
        <a:lstStyle/>
        <a:p>
          <a:endParaRPr lang="en-US"/>
        </a:p>
      </dgm:t>
    </dgm:pt>
    <dgm:pt modelId="{ADF58C4B-F5BC-4189-AB97-0E4823A9E513}">
      <dgm:prSet phldrT="[Texte]"/>
      <dgm:spPr/>
      <dgm:t>
        <a:bodyPr/>
        <a:lstStyle/>
        <a:p>
          <a:r>
            <a:rPr lang="fr-FR" b="1" dirty="0"/>
            <a:t>OSC et Organisations des PACL</a:t>
          </a:r>
          <a:endParaRPr lang="en-US" b="1" dirty="0"/>
        </a:p>
      </dgm:t>
    </dgm:pt>
    <dgm:pt modelId="{149E867A-157C-4F23-82D7-FE9728942AA2}" type="parTrans" cxnId="{460D209D-75DF-45AC-B86A-941EEDC3D43C}">
      <dgm:prSet/>
      <dgm:spPr/>
      <dgm:t>
        <a:bodyPr/>
        <a:lstStyle/>
        <a:p>
          <a:endParaRPr lang="en-US"/>
        </a:p>
      </dgm:t>
    </dgm:pt>
    <dgm:pt modelId="{AAA3361D-DB7D-4DDA-814C-E7831FFE7AEC}" type="sibTrans" cxnId="{460D209D-75DF-45AC-B86A-941EEDC3D43C}">
      <dgm:prSet/>
      <dgm:spPr/>
      <dgm:t>
        <a:bodyPr/>
        <a:lstStyle/>
        <a:p>
          <a:endParaRPr lang="en-US"/>
        </a:p>
      </dgm:t>
    </dgm:pt>
    <dgm:pt modelId="{F6C10C3F-8A25-4762-BC94-22B6980E15AC}">
      <dgm:prSet phldrT="[Texte]" custT="1"/>
      <dgm:spPr/>
      <dgm:t>
        <a:bodyPr/>
        <a:lstStyle/>
        <a:p>
          <a:r>
            <a:rPr lang="fr-FR" sz="2000" b="1" dirty="0"/>
            <a:t>ONG et PTF</a:t>
          </a:r>
          <a:endParaRPr lang="en-US" sz="2000" b="1" dirty="0"/>
        </a:p>
      </dgm:t>
    </dgm:pt>
    <dgm:pt modelId="{77E1A2AE-5FA4-49A6-A707-CE4597753F49}" type="parTrans" cxnId="{8386EC33-165E-4177-A4EB-2E638E50B830}">
      <dgm:prSet/>
      <dgm:spPr/>
      <dgm:t>
        <a:bodyPr/>
        <a:lstStyle/>
        <a:p>
          <a:endParaRPr lang="en-US"/>
        </a:p>
      </dgm:t>
    </dgm:pt>
    <dgm:pt modelId="{0BCA26D1-D1C7-4688-8072-66B0AE446BB5}" type="sibTrans" cxnId="{8386EC33-165E-4177-A4EB-2E638E50B830}">
      <dgm:prSet/>
      <dgm:spPr/>
      <dgm:t>
        <a:bodyPr/>
        <a:lstStyle/>
        <a:p>
          <a:endParaRPr lang="en-US"/>
        </a:p>
      </dgm:t>
    </dgm:pt>
    <dgm:pt modelId="{865F0089-5643-486C-A435-379A5072A750}">
      <dgm:prSet phldrT="[Texte]" custT="1"/>
      <dgm:spPr/>
      <dgm:t>
        <a:bodyPr/>
        <a:lstStyle/>
        <a:p>
          <a:r>
            <a:rPr lang="fr-FR" sz="2000" b="1" dirty="0" err="1"/>
            <a:t>BioSE</a:t>
          </a:r>
          <a:r>
            <a:rPr lang="fr-FR" sz="2000" b="1" dirty="0"/>
            <a:t>-RDC</a:t>
          </a:r>
          <a:endParaRPr lang="en-US" sz="2000" b="1" dirty="0"/>
        </a:p>
      </dgm:t>
    </dgm:pt>
    <dgm:pt modelId="{6B17CC5F-9B70-44B5-B986-177EFC645AAC}" type="parTrans" cxnId="{1C04A775-BE03-4372-8B99-3EDDC7E06C21}">
      <dgm:prSet/>
      <dgm:spPr/>
      <dgm:t>
        <a:bodyPr/>
        <a:lstStyle/>
        <a:p>
          <a:endParaRPr lang="en-US"/>
        </a:p>
      </dgm:t>
    </dgm:pt>
    <dgm:pt modelId="{459BEF28-4DA2-414A-B220-A56A8E4C86B3}" type="sibTrans" cxnId="{1C04A775-BE03-4372-8B99-3EDDC7E06C21}">
      <dgm:prSet/>
      <dgm:spPr/>
      <dgm:t>
        <a:bodyPr/>
        <a:lstStyle/>
        <a:p>
          <a:endParaRPr lang="en-US"/>
        </a:p>
      </dgm:t>
    </dgm:pt>
    <dgm:pt modelId="{AD401CB0-351A-46C5-A9EC-AE36E3E1BF29}" type="pres">
      <dgm:prSet presAssocID="{5DC2240A-98F1-4E24-AC4D-288C2AE2C4A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2AAFEFE-D81A-4D53-8967-3E09C18C0247}" type="pres">
      <dgm:prSet presAssocID="{C214E3A5-1152-4443-AD5E-D88856710CB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C25AD0A-3F27-4882-972B-138E659CADA0}" type="pres">
      <dgm:prSet presAssocID="{C214E3A5-1152-4443-AD5E-D88856710CB2}" presName="spNode" presStyleCnt="0"/>
      <dgm:spPr/>
    </dgm:pt>
    <dgm:pt modelId="{E228F4CB-6E1F-4043-8BCB-E0ABB8F4BCF5}" type="pres">
      <dgm:prSet presAssocID="{31D85912-4841-4338-9BBB-C49A1E9A823C}" presName="sibTrans" presStyleLbl="sibTrans1D1" presStyleIdx="0" presStyleCnt="5"/>
      <dgm:spPr/>
      <dgm:t>
        <a:bodyPr/>
        <a:lstStyle/>
        <a:p>
          <a:endParaRPr lang="fr-FR"/>
        </a:p>
      </dgm:t>
    </dgm:pt>
    <dgm:pt modelId="{2BF32F30-768C-44CF-A307-ACA3921FA3CB}" type="pres">
      <dgm:prSet presAssocID="{E7306139-AE81-437D-9AA0-1ECA35C419F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B9AE03-04A8-4FA1-AAD6-26C6CB443910}" type="pres">
      <dgm:prSet presAssocID="{E7306139-AE81-437D-9AA0-1ECA35C419F8}" presName="spNode" presStyleCnt="0"/>
      <dgm:spPr/>
    </dgm:pt>
    <dgm:pt modelId="{A92FFFD2-6247-4D4E-954E-EB585E79F5A7}" type="pres">
      <dgm:prSet presAssocID="{665B2685-62CF-49B9-9D27-16DF591AF59F}" presName="sibTrans" presStyleLbl="sibTrans1D1" presStyleIdx="1" presStyleCnt="5"/>
      <dgm:spPr/>
      <dgm:t>
        <a:bodyPr/>
        <a:lstStyle/>
        <a:p>
          <a:endParaRPr lang="fr-FR"/>
        </a:p>
      </dgm:t>
    </dgm:pt>
    <dgm:pt modelId="{EEAB7472-B286-473C-BD64-FFA10C36AD8B}" type="pres">
      <dgm:prSet presAssocID="{ADF58C4B-F5BC-4189-AB97-0E4823A9E51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43B7E6-521F-4BD9-B134-EDD6C7B42E97}" type="pres">
      <dgm:prSet presAssocID="{ADF58C4B-F5BC-4189-AB97-0E4823A9E513}" presName="spNode" presStyleCnt="0"/>
      <dgm:spPr/>
    </dgm:pt>
    <dgm:pt modelId="{018F4615-AE49-40D2-B8F3-60808527067D}" type="pres">
      <dgm:prSet presAssocID="{AAA3361D-DB7D-4DDA-814C-E7831FFE7AEC}" presName="sibTrans" presStyleLbl="sibTrans1D1" presStyleIdx="2" presStyleCnt="5"/>
      <dgm:spPr/>
      <dgm:t>
        <a:bodyPr/>
        <a:lstStyle/>
        <a:p>
          <a:endParaRPr lang="fr-FR"/>
        </a:p>
      </dgm:t>
    </dgm:pt>
    <dgm:pt modelId="{F8E1C730-0C88-494D-9947-F869767814EA}" type="pres">
      <dgm:prSet presAssocID="{F6C10C3F-8A25-4762-BC94-22B6980E15A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C8150A4-F252-4610-8B2B-DA041D71F690}" type="pres">
      <dgm:prSet presAssocID="{F6C10C3F-8A25-4762-BC94-22B6980E15AC}" presName="spNode" presStyleCnt="0"/>
      <dgm:spPr/>
    </dgm:pt>
    <dgm:pt modelId="{DBA2D413-1EC4-4218-B551-EA833DA33D82}" type="pres">
      <dgm:prSet presAssocID="{0BCA26D1-D1C7-4688-8072-66B0AE446BB5}" presName="sibTrans" presStyleLbl="sibTrans1D1" presStyleIdx="3" presStyleCnt="5"/>
      <dgm:spPr/>
      <dgm:t>
        <a:bodyPr/>
        <a:lstStyle/>
        <a:p>
          <a:endParaRPr lang="fr-FR"/>
        </a:p>
      </dgm:t>
    </dgm:pt>
    <dgm:pt modelId="{FD5DC082-E3D6-4E2F-BD32-004B53D12B3C}" type="pres">
      <dgm:prSet presAssocID="{865F0089-5643-486C-A435-379A5072A75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5DD0AD-D907-44FD-BF6C-06670175275C}" type="pres">
      <dgm:prSet presAssocID="{865F0089-5643-486C-A435-379A5072A750}" presName="spNode" presStyleCnt="0"/>
      <dgm:spPr/>
    </dgm:pt>
    <dgm:pt modelId="{B1F125CA-76C5-40FE-9F03-F9C3B9B35404}" type="pres">
      <dgm:prSet presAssocID="{459BEF28-4DA2-414A-B220-A56A8E4C86B3}" presName="sibTrans" presStyleLbl="sibTrans1D1" presStyleIdx="4" presStyleCnt="5"/>
      <dgm:spPr/>
      <dgm:t>
        <a:bodyPr/>
        <a:lstStyle/>
        <a:p>
          <a:endParaRPr lang="fr-FR"/>
        </a:p>
      </dgm:t>
    </dgm:pt>
  </dgm:ptLst>
  <dgm:cxnLst>
    <dgm:cxn modelId="{2A203BF3-5BC4-42A9-B287-74DAE752C122}" type="presOf" srcId="{865F0089-5643-486C-A435-379A5072A750}" destId="{FD5DC082-E3D6-4E2F-BD32-004B53D12B3C}" srcOrd="0" destOrd="0" presId="urn:microsoft.com/office/officeart/2005/8/layout/cycle5"/>
    <dgm:cxn modelId="{DFB155DA-2015-4930-B1E4-41214E69CD03}" type="presOf" srcId="{AAA3361D-DB7D-4DDA-814C-E7831FFE7AEC}" destId="{018F4615-AE49-40D2-B8F3-60808527067D}" srcOrd="0" destOrd="0" presId="urn:microsoft.com/office/officeart/2005/8/layout/cycle5"/>
    <dgm:cxn modelId="{1C04A775-BE03-4372-8B99-3EDDC7E06C21}" srcId="{5DC2240A-98F1-4E24-AC4D-288C2AE2C4A5}" destId="{865F0089-5643-486C-A435-379A5072A750}" srcOrd="4" destOrd="0" parTransId="{6B17CC5F-9B70-44B5-B986-177EFC645AAC}" sibTransId="{459BEF28-4DA2-414A-B220-A56A8E4C86B3}"/>
    <dgm:cxn modelId="{86B9A191-B4FC-4DE9-BB45-63CC72640203}" type="presOf" srcId="{C214E3A5-1152-4443-AD5E-D88856710CB2}" destId="{52AAFEFE-D81A-4D53-8967-3E09C18C0247}" srcOrd="0" destOrd="0" presId="urn:microsoft.com/office/officeart/2005/8/layout/cycle5"/>
    <dgm:cxn modelId="{8386EC33-165E-4177-A4EB-2E638E50B830}" srcId="{5DC2240A-98F1-4E24-AC4D-288C2AE2C4A5}" destId="{F6C10C3F-8A25-4762-BC94-22B6980E15AC}" srcOrd="3" destOrd="0" parTransId="{77E1A2AE-5FA4-49A6-A707-CE4597753F49}" sibTransId="{0BCA26D1-D1C7-4688-8072-66B0AE446BB5}"/>
    <dgm:cxn modelId="{460D209D-75DF-45AC-B86A-941EEDC3D43C}" srcId="{5DC2240A-98F1-4E24-AC4D-288C2AE2C4A5}" destId="{ADF58C4B-F5BC-4189-AB97-0E4823A9E513}" srcOrd="2" destOrd="0" parTransId="{149E867A-157C-4F23-82D7-FE9728942AA2}" sibTransId="{AAA3361D-DB7D-4DDA-814C-E7831FFE7AEC}"/>
    <dgm:cxn modelId="{88802F2B-1D4A-42C8-A9FE-ECD86ECB35C4}" type="presOf" srcId="{ADF58C4B-F5BC-4189-AB97-0E4823A9E513}" destId="{EEAB7472-B286-473C-BD64-FFA10C36AD8B}" srcOrd="0" destOrd="0" presId="urn:microsoft.com/office/officeart/2005/8/layout/cycle5"/>
    <dgm:cxn modelId="{E1319319-0DE1-45D8-B03F-A093B1DB0773}" type="presOf" srcId="{5DC2240A-98F1-4E24-AC4D-288C2AE2C4A5}" destId="{AD401CB0-351A-46C5-A9EC-AE36E3E1BF29}" srcOrd="0" destOrd="0" presId="urn:microsoft.com/office/officeart/2005/8/layout/cycle5"/>
    <dgm:cxn modelId="{A9D94556-CB08-47FC-8DB4-0CB05A143978}" srcId="{5DC2240A-98F1-4E24-AC4D-288C2AE2C4A5}" destId="{E7306139-AE81-437D-9AA0-1ECA35C419F8}" srcOrd="1" destOrd="0" parTransId="{C38C4415-0355-40B3-BA77-E612A79D6C67}" sibTransId="{665B2685-62CF-49B9-9D27-16DF591AF59F}"/>
    <dgm:cxn modelId="{CCF5CF3B-3601-43C2-8161-C49BEE4F6AAD}" type="presOf" srcId="{31D85912-4841-4338-9BBB-C49A1E9A823C}" destId="{E228F4CB-6E1F-4043-8BCB-E0ABB8F4BCF5}" srcOrd="0" destOrd="0" presId="urn:microsoft.com/office/officeart/2005/8/layout/cycle5"/>
    <dgm:cxn modelId="{B1B11D6A-E366-4906-9894-528971F53C3F}" type="presOf" srcId="{665B2685-62CF-49B9-9D27-16DF591AF59F}" destId="{A92FFFD2-6247-4D4E-954E-EB585E79F5A7}" srcOrd="0" destOrd="0" presId="urn:microsoft.com/office/officeart/2005/8/layout/cycle5"/>
    <dgm:cxn modelId="{4EBB4C67-3803-4270-82C1-488AFCD399CA}" type="presOf" srcId="{F6C10C3F-8A25-4762-BC94-22B6980E15AC}" destId="{F8E1C730-0C88-494D-9947-F869767814EA}" srcOrd="0" destOrd="0" presId="urn:microsoft.com/office/officeart/2005/8/layout/cycle5"/>
    <dgm:cxn modelId="{DF92913E-1CF2-4BF2-B778-044ED20A968D}" type="presOf" srcId="{0BCA26D1-D1C7-4688-8072-66B0AE446BB5}" destId="{DBA2D413-1EC4-4218-B551-EA833DA33D82}" srcOrd="0" destOrd="0" presId="urn:microsoft.com/office/officeart/2005/8/layout/cycle5"/>
    <dgm:cxn modelId="{8F5A03DF-B1BE-4ADB-BB0D-CD1B49D3E021}" srcId="{5DC2240A-98F1-4E24-AC4D-288C2AE2C4A5}" destId="{C214E3A5-1152-4443-AD5E-D88856710CB2}" srcOrd="0" destOrd="0" parTransId="{24D22405-8012-4873-9B56-65F3F8A5378B}" sibTransId="{31D85912-4841-4338-9BBB-C49A1E9A823C}"/>
    <dgm:cxn modelId="{8CD1EB3D-C2C8-4D76-8C71-A42842FD314E}" type="presOf" srcId="{E7306139-AE81-437D-9AA0-1ECA35C419F8}" destId="{2BF32F30-768C-44CF-A307-ACA3921FA3CB}" srcOrd="0" destOrd="0" presId="urn:microsoft.com/office/officeart/2005/8/layout/cycle5"/>
    <dgm:cxn modelId="{71C658C9-AF07-46F6-8A53-4777C2A23821}" type="presOf" srcId="{459BEF28-4DA2-414A-B220-A56A8E4C86B3}" destId="{B1F125CA-76C5-40FE-9F03-F9C3B9B35404}" srcOrd="0" destOrd="0" presId="urn:microsoft.com/office/officeart/2005/8/layout/cycle5"/>
    <dgm:cxn modelId="{F8A8F06B-3CB3-49A0-BCC6-B8584881CC45}" type="presParOf" srcId="{AD401CB0-351A-46C5-A9EC-AE36E3E1BF29}" destId="{52AAFEFE-D81A-4D53-8967-3E09C18C0247}" srcOrd="0" destOrd="0" presId="urn:microsoft.com/office/officeart/2005/8/layout/cycle5"/>
    <dgm:cxn modelId="{46A247A4-C900-4C51-8801-32926D75C3DC}" type="presParOf" srcId="{AD401CB0-351A-46C5-A9EC-AE36E3E1BF29}" destId="{6C25AD0A-3F27-4882-972B-138E659CADA0}" srcOrd="1" destOrd="0" presId="urn:microsoft.com/office/officeart/2005/8/layout/cycle5"/>
    <dgm:cxn modelId="{0A183386-5E65-4622-A8A3-C2E99E2DD052}" type="presParOf" srcId="{AD401CB0-351A-46C5-A9EC-AE36E3E1BF29}" destId="{E228F4CB-6E1F-4043-8BCB-E0ABB8F4BCF5}" srcOrd="2" destOrd="0" presId="urn:microsoft.com/office/officeart/2005/8/layout/cycle5"/>
    <dgm:cxn modelId="{85AFB11B-01CC-4458-B21A-09C88F9701C8}" type="presParOf" srcId="{AD401CB0-351A-46C5-A9EC-AE36E3E1BF29}" destId="{2BF32F30-768C-44CF-A307-ACA3921FA3CB}" srcOrd="3" destOrd="0" presId="urn:microsoft.com/office/officeart/2005/8/layout/cycle5"/>
    <dgm:cxn modelId="{72691B64-6FB4-420F-A588-5D9FA9D68B56}" type="presParOf" srcId="{AD401CB0-351A-46C5-A9EC-AE36E3E1BF29}" destId="{7BB9AE03-04A8-4FA1-AAD6-26C6CB443910}" srcOrd="4" destOrd="0" presId="urn:microsoft.com/office/officeart/2005/8/layout/cycle5"/>
    <dgm:cxn modelId="{D880FA75-DB2E-469D-AA36-0C42220E5583}" type="presParOf" srcId="{AD401CB0-351A-46C5-A9EC-AE36E3E1BF29}" destId="{A92FFFD2-6247-4D4E-954E-EB585E79F5A7}" srcOrd="5" destOrd="0" presId="urn:microsoft.com/office/officeart/2005/8/layout/cycle5"/>
    <dgm:cxn modelId="{F7A62DF7-A6D0-44DE-A35B-626CE9D26DBE}" type="presParOf" srcId="{AD401CB0-351A-46C5-A9EC-AE36E3E1BF29}" destId="{EEAB7472-B286-473C-BD64-FFA10C36AD8B}" srcOrd="6" destOrd="0" presId="urn:microsoft.com/office/officeart/2005/8/layout/cycle5"/>
    <dgm:cxn modelId="{6032E0F1-5769-45D1-809C-587E1EFAC0E1}" type="presParOf" srcId="{AD401CB0-351A-46C5-A9EC-AE36E3E1BF29}" destId="{A043B7E6-521F-4BD9-B134-EDD6C7B42E97}" srcOrd="7" destOrd="0" presId="urn:microsoft.com/office/officeart/2005/8/layout/cycle5"/>
    <dgm:cxn modelId="{D440ADB6-CC56-49D1-9C26-D4EF6D852C86}" type="presParOf" srcId="{AD401CB0-351A-46C5-A9EC-AE36E3E1BF29}" destId="{018F4615-AE49-40D2-B8F3-60808527067D}" srcOrd="8" destOrd="0" presId="urn:microsoft.com/office/officeart/2005/8/layout/cycle5"/>
    <dgm:cxn modelId="{5C002AFB-6231-47A1-B331-B0644BBDBA72}" type="presParOf" srcId="{AD401CB0-351A-46C5-A9EC-AE36E3E1BF29}" destId="{F8E1C730-0C88-494D-9947-F869767814EA}" srcOrd="9" destOrd="0" presId="urn:microsoft.com/office/officeart/2005/8/layout/cycle5"/>
    <dgm:cxn modelId="{5B920398-7F59-464B-83E2-A4E1BD11E849}" type="presParOf" srcId="{AD401CB0-351A-46C5-A9EC-AE36E3E1BF29}" destId="{4C8150A4-F252-4610-8B2B-DA041D71F690}" srcOrd="10" destOrd="0" presId="urn:microsoft.com/office/officeart/2005/8/layout/cycle5"/>
    <dgm:cxn modelId="{D025E4CC-2A43-426E-A4B3-AF3F5251F472}" type="presParOf" srcId="{AD401CB0-351A-46C5-A9EC-AE36E3E1BF29}" destId="{DBA2D413-1EC4-4218-B551-EA833DA33D82}" srcOrd="11" destOrd="0" presId="urn:microsoft.com/office/officeart/2005/8/layout/cycle5"/>
    <dgm:cxn modelId="{975939A7-2AB9-4C6C-B6A0-670E9754409E}" type="presParOf" srcId="{AD401CB0-351A-46C5-A9EC-AE36E3E1BF29}" destId="{FD5DC082-E3D6-4E2F-BD32-004B53D12B3C}" srcOrd="12" destOrd="0" presId="urn:microsoft.com/office/officeart/2005/8/layout/cycle5"/>
    <dgm:cxn modelId="{3DC88FEC-F2D5-43ED-B491-45FDBAA21FB4}" type="presParOf" srcId="{AD401CB0-351A-46C5-A9EC-AE36E3E1BF29}" destId="{DE5DD0AD-D907-44FD-BF6C-06670175275C}" srcOrd="13" destOrd="0" presId="urn:microsoft.com/office/officeart/2005/8/layout/cycle5"/>
    <dgm:cxn modelId="{1809492E-AC23-48EE-95C8-8312AFBC8162}" type="presParOf" srcId="{AD401CB0-351A-46C5-A9EC-AE36E3E1BF29}" destId="{B1F125CA-76C5-40FE-9F03-F9C3B9B3540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D05DD-FF0B-4532-94F1-42195E726BE8}">
      <dsp:nvSpPr>
        <dsp:cNvPr id="0" name=""/>
        <dsp:cNvSpPr/>
      </dsp:nvSpPr>
      <dsp:spPr>
        <a:xfrm>
          <a:off x="0" y="20562"/>
          <a:ext cx="10515600" cy="103135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300" b="1" kern="1200" dirty="0"/>
            <a:t>Clearing House </a:t>
          </a:r>
          <a:r>
            <a:rPr lang="fr-FR" sz="4300" b="1" kern="1200" dirty="0" err="1"/>
            <a:t>Mechanism</a:t>
          </a:r>
          <a:r>
            <a:rPr lang="fr-FR" sz="4300" b="1" kern="1200" dirty="0"/>
            <a:t> (CHM)</a:t>
          </a:r>
          <a:endParaRPr lang="en-US" sz="4300" b="1" kern="1200" dirty="0"/>
        </a:p>
      </dsp:txBody>
      <dsp:txXfrm>
        <a:off x="50347" y="70909"/>
        <a:ext cx="10414906" cy="930660"/>
      </dsp:txXfrm>
    </dsp:sp>
    <dsp:sp modelId="{2E65D2FD-7052-4FE7-B124-E0304E79A654}">
      <dsp:nvSpPr>
        <dsp:cNvPr id="0" name=""/>
        <dsp:cNvSpPr/>
      </dsp:nvSpPr>
      <dsp:spPr>
        <a:xfrm>
          <a:off x="0" y="1051917"/>
          <a:ext cx="10515600" cy="1068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54610" rIns="305816" bIns="5461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3400" kern="1200" dirty="0"/>
            <a:t>Plateforme virtuelle d’échanges d’informations de la CDB (paragraphe 3, article 18 CDB)</a:t>
          </a:r>
          <a:endParaRPr lang="en-US" sz="3400" kern="1200" dirty="0"/>
        </a:p>
      </dsp:txBody>
      <dsp:txXfrm>
        <a:off x="0" y="1051917"/>
        <a:ext cx="10515600" cy="1068120"/>
      </dsp:txXfrm>
    </dsp:sp>
    <dsp:sp modelId="{A37DAEB4-49AA-4EDC-A195-0449A0CA5ABE}">
      <dsp:nvSpPr>
        <dsp:cNvPr id="0" name=""/>
        <dsp:cNvSpPr/>
      </dsp:nvSpPr>
      <dsp:spPr>
        <a:xfrm>
          <a:off x="0" y="2120037"/>
          <a:ext cx="10515600" cy="103135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300" b="1" kern="1200" dirty="0"/>
            <a:t>Vitrine de visibilité de la biodiversité</a:t>
          </a:r>
          <a:endParaRPr lang="en-US" sz="4300" b="1" kern="1200" dirty="0"/>
        </a:p>
      </dsp:txBody>
      <dsp:txXfrm>
        <a:off x="50347" y="2170384"/>
        <a:ext cx="10414906" cy="930660"/>
      </dsp:txXfrm>
    </dsp:sp>
    <dsp:sp modelId="{6C3A1E35-F3FA-421E-A318-2C88361A7D97}">
      <dsp:nvSpPr>
        <dsp:cNvPr id="0" name=""/>
        <dsp:cNvSpPr/>
      </dsp:nvSpPr>
      <dsp:spPr>
        <a:xfrm>
          <a:off x="0" y="3151392"/>
          <a:ext cx="10515600" cy="1179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54610" rIns="305816" bIns="5461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3400" kern="1200" dirty="0"/>
            <a:t>Met en exergue la riche diversité biologique du pays</a:t>
          </a:r>
          <a:endParaRPr lang="en-US" sz="3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3400" kern="1200" dirty="0">
              <a:hlinkClick xmlns:r="http://schemas.openxmlformats.org/officeDocument/2006/relationships" r:id="rId1"/>
            </a:rPr>
            <a:t>www.cd.chm-cbd.net</a:t>
          </a:r>
          <a:r>
            <a:rPr lang="fr-FR" sz="3400" kern="1200" dirty="0"/>
            <a:t> </a:t>
          </a:r>
          <a:endParaRPr lang="en-US" sz="3400" kern="1200" dirty="0"/>
        </a:p>
      </dsp:txBody>
      <dsp:txXfrm>
        <a:off x="0" y="3151392"/>
        <a:ext cx="10515600" cy="11793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CDA69-28C1-4F11-969A-E433CB87D2F3}">
      <dsp:nvSpPr>
        <dsp:cNvPr id="0" name=""/>
        <dsp:cNvSpPr/>
      </dsp:nvSpPr>
      <dsp:spPr>
        <a:xfrm>
          <a:off x="0" y="1996045"/>
          <a:ext cx="865414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C0E3B-672F-4A4A-9679-10408500A387}">
      <dsp:nvSpPr>
        <dsp:cNvPr id="0" name=""/>
        <dsp:cNvSpPr/>
      </dsp:nvSpPr>
      <dsp:spPr>
        <a:xfrm>
          <a:off x="432707" y="1730365"/>
          <a:ext cx="6057900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974" tIns="0" rIns="22897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/>
            <a:t>Ministère de l’Environnement et Développement Durable</a:t>
          </a:r>
          <a:endParaRPr lang="en-US" sz="1800" b="1" kern="1200" dirty="0"/>
        </a:p>
      </dsp:txBody>
      <dsp:txXfrm>
        <a:off x="458646" y="1756304"/>
        <a:ext cx="6006022" cy="479482"/>
      </dsp:txXfrm>
    </dsp:sp>
    <dsp:sp modelId="{65197B1C-45A6-4221-87F2-B71BB633E0ED}">
      <dsp:nvSpPr>
        <dsp:cNvPr id="0" name=""/>
        <dsp:cNvSpPr/>
      </dsp:nvSpPr>
      <dsp:spPr>
        <a:xfrm>
          <a:off x="0" y="2812525"/>
          <a:ext cx="865414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14C595-6708-4C16-A0C8-4B5FCD53426D}">
      <dsp:nvSpPr>
        <dsp:cNvPr id="0" name=""/>
        <dsp:cNvSpPr/>
      </dsp:nvSpPr>
      <dsp:spPr>
        <a:xfrm>
          <a:off x="432707" y="2546845"/>
          <a:ext cx="6057900" cy="53136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974" tIns="0" rIns="22897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/>
            <a:t>Direction du Développement Durable</a:t>
          </a:r>
          <a:endParaRPr lang="en-US" sz="1800" b="1" kern="1200" dirty="0"/>
        </a:p>
      </dsp:txBody>
      <dsp:txXfrm>
        <a:off x="458646" y="2572784"/>
        <a:ext cx="6006022" cy="479482"/>
      </dsp:txXfrm>
    </dsp:sp>
    <dsp:sp modelId="{9001FA59-FD5D-4BBE-8454-B4E92DF9E652}">
      <dsp:nvSpPr>
        <dsp:cNvPr id="0" name=""/>
        <dsp:cNvSpPr/>
      </dsp:nvSpPr>
      <dsp:spPr>
        <a:xfrm>
          <a:off x="0" y="3629005"/>
          <a:ext cx="865414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8F43DC-EC65-4413-BD43-A8B61E92F46D}">
      <dsp:nvSpPr>
        <dsp:cNvPr id="0" name=""/>
        <dsp:cNvSpPr/>
      </dsp:nvSpPr>
      <dsp:spPr>
        <a:xfrm>
          <a:off x="432707" y="3363325"/>
          <a:ext cx="6057900" cy="53136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974" tIns="0" rIns="22897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/>
            <a:t>Division Biodiversité</a:t>
          </a:r>
          <a:endParaRPr lang="en-US" sz="1800" b="1" kern="1200" dirty="0"/>
        </a:p>
      </dsp:txBody>
      <dsp:txXfrm>
        <a:off x="458646" y="3389264"/>
        <a:ext cx="6006022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AFEFE-D81A-4D53-8967-3E09C18C0247}">
      <dsp:nvSpPr>
        <dsp:cNvPr id="0" name=""/>
        <dsp:cNvSpPr/>
      </dsp:nvSpPr>
      <dsp:spPr>
        <a:xfrm>
          <a:off x="4411879" y="4425"/>
          <a:ext cx="1691840" cy="109969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/>
            <a:t>MEDD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/>
            <a:t>Ministères Sectoriels</a:t>
          </a:r>
          <a:endParaRPr lang="en-US" sz="2400" b="1" kern="1200" dirty="0"/>
        </a:p>
      </dsp:txBody>
      <dsp:txXfrm>
        <a:off x="4465562" y="58108"/>
        <a:ext cx="1584474" cy="992330"/>
      </dsp:txXfrm>
    </dsp:sp>
    <dsp:sp modelId="{E228F4CB-6E1F-4043-8BCB-E0ABB8F4BCF5}">
      <dsp:nvSpPr>
        <dsp:cNvPr id="0" name=""/>
        <dsp:cNvSpPr/>
      </dsp:nvSpPr>
      <dsp:spPr>
        <a:xfrm>
          <a:off x="3061692" y="554273"/>
          <a:ext cx="4392215" cy="4392215"/>
        </a:xfrm>
        <a:custGeom>
          <a:avLst/>
          <a:gdLst/>
          <a:ahLst/>
          <a:cxnLst/>
          <a:rect l="0" t="0" r="0" b="0"/>
          <a:pathLst>
            <a:path>
              <a:moveTo>
                <a:pt x="3268441" y="279603"/>
              </a:moveTo>
              <a:arcTo wR="2196107" hR="2196107" stAng="17953688" swAng="1211138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F32F30-768C-44CF-A307-ACA3921FA3CB}">
      <dsp:nvSpPr>
        <dsp:cNvPr id="0" name=""/>
        <dsp:cNvSpPr/>
      </dsp:nvSpPr>
      <dsp:spPr>
        <a:xfrm>
          <a:off x="6500502" y="1521898"/>
          <a:ext cx="1691840" cy="1099696"/>
        </a:xfrm>
        <a:prstGeom prst="round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Universités et Centres de Recherche</a:t>
          </a:r>
          <a:endParaRPr lang="en-US" sz="2000" b="1" kern="1200" dirty="0"/>
        </a:p>
      </dsp:txBody>
      <dsp:txXfrm>
        <a:off x="6554185" y="1575581"/>
        <a:ext cx="1584474" cy="992330"/>
      </dsp:txXfrm>
    </dsp:sp>
    <dsp:sp modelId="{A92FFFD2-6247-4D4E-954E-EB585E79F5A7}">
      <dsp:nvSpPr>
        <dsp:cNvPr id="0" name=""/>
        <dsp:cNvSpPr/>
      </dsp:nvSpPr>
      <dsp:spPr>
        <a:xfrm>
          <a:off x="3061692" y="554273"/>
          <a:ext cx="4392215" cy="4392215"/>
        </a:xfrm>
        <a:custGeom>
          <a:avLst/>
          <a:gdLst/>
          <a:ahLst/>
          <a:cxnLst/>
          <a:rect l="0" t="0" r="0" b="0"/>
          <a:pathLst>
            <a:path>
              <a:moveTo>
                <a:pt x="4386941" y="2348213"/>
              </a:moveTo>
              <a:arcTo wR="2196107" hR="2196107" stAng="21838294" swAng="1359416"/>
            </a:path>
          </a:pathLst>
        </a:custGeom>
        <a:noFill/>
        <a:ln w="6350" cap="flat" cmpd="sng" algn="ctr">
          <a:solidFill>
            <a:schemeClr val="accent4">
              <a:hueOff val="2450223"/>
              <a:satOff val="-10194"/>
              <a:lumOff val="240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AB7472-B286-473C-BD64-FFA10C36AD8B}">
      <dsp:nvSpPr>
        <dsp:cNvPr id="0" name=""/>
        <dsp:cNvSpPr/>
      </dsp:nvSpPr>
      <dsp:spPr>
        <a:xfrm>
          <a:off x="5702719" y="3977221"/>
          <a:ext cx="1691840" cy="1099696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/>
            <a:t>OSC et Organisations des PACL</a:t>
          </a:r>
          <a:endParaRPr lang="en-US" sz="1900" b="1" kern="1200" dirty="0"/>
        </a:p>
      </dsp:txBody>
      <dsp:txXfrm>
        <a:off x="5756402" y="4030904"/>
        <a:ext cx="1584474" cy="992330"/>
      </dsp:txXfrm>
    </dsp:sp>
    <dsp:sp modelId="{018F4615-AE49-40D2-B8F3-60808527067D}">
      <dsp:nvSpPr>
        <dsp:cNvPr id="0" name=""/>
        <dsp:cNvSpPr/>
      </dsp:nvSpPr>
      <dsp:spPr>
        <a:xfrm>
          <a:off x="3061692" y="554273"/>
          <a:ext cx="4392215" cy="4392215"/>
        </a:xfrm>
        <a:custGeom>
          <a:avLst/>
          <a:gdLst/>
          <a:ahLst/>
          <a:cxnLst/>
          <a:rect l="0" t="0" r="0" b="0"/>
          <a:pathLst>
            <a:path>
              <a:moveTo>
                <a:pt x="2465480" y="4375632"/>
              </a:moveTo>
              <a:arcTo wR="2196107" hR="2196107" stAng="4977264" swAng="845471"/>
            </a:path>
          </a:pathLst>
        </a:custGeom>
        <a:noFill/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E1C730-0C88-494D-9947-F869767814EA}">
      <dsp:nvSpPr>
        <dsp:cNvPr id="0" name=""/>
        <dsp:cNvSpPr/>
      </dsp:nvSpPr>
      <dsp:spPr>
        <a:xfrm>
          <a:off x="3121039" y="3977221"/>
          <a:ext cx="1691840" cy="1099696"/>
        </a:xfrm>
        <a:prstGeom prst="round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/>
            <a:t>ONG et PTF</a:t>
          </a:r>
          <a:endParaRPr lang="en-US" sz="2000" b="1" kern="1200" dirty="0"/>
        </a:p>
      </dsp:txBody>
      <dsp:txXfrm>
        <a:off x="3174722" y="4030904"/>
        <a:ext cx="1584474" cy="992330"/>
      </dsp:txXfrm>
    </dsp:sp>
    <dsp:sp modelId="{DBA2D413-1EC4-4218-B551-EA833DA33D82}">
      <dsp:nvSpPr>
        <dsp:cNvPr id="0" name=""/>
        <dsp:cNvSpPr/>
      </dsp:nvSpPr>
      <dsp:spPr>
        <a:xfrm>
          <a:off x="3061692" y="554273"/>
          <a:ext cx="4392215" cy="4392215"/>
        </a:xfrm>
        <a:custGeom>
          <a:avLst/>
          <a:gdLst/>
          <a:ahLst/>
          <a:cxnLst/>
          <a:rect l="0" t="0" r="0" b="0"/>
          <a:pathLst>
            <a:path>
              <a:moveTo>
                <a:pt x="232938" y="3180411"/>
              </a:moveTo>
              <a:arcTo wR="2196107" hR="2196107" stAng="9202290" swAng="1359416"/>
            </a:path>
          </a:pathLst>
        </a:custGeom>
        <a:noFill/>
        <a:ln w="6350" cap="flat" cmpd="sng" algn="ctr">
          <a:solidFill>
            <a:schemeClr val="accent4">
              <a:hueOff val="7350668"/>
              <a:satOff val="-30583"/>
              <a:lumOff val="72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DC082-E3D6-4E2F-BD32-004B53D12B3C}">
      <dsp:nvSpPr>
        <dsp:cNvPr id="0" name=""/>
        <dsp:cNvSpPr/>
      </dsp:nvSpPr>
      <dsp:spPr>
        <a:xfrm>
          <a:off x="2323256" y="1521898"/>
          <a:ext cx="1691840" cy="1099696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err="1"/>
            <a:t>BioSE</a:t>
          </a:r>
          <a:r>
            <a:rPr lang="fr-FR" sz="2000" b="1" kern="1200" dirty="0"/>
            <a:t>-RDC</a:t>
          </a:r>
          <a:endParaRPr lang="en-US" sz="2000" b="1" kern="1200" dirty="0"/>
        </a:p>
      </dsp:txBody>
      <dsp:txXfrm>
        <a:off x="2376939" y="1575581"/>
        <a:ext cx="1584474" cy="992330"/>
      </dsp:txXfrm>
    </dsp:sp>
    <dsp:sp modelId="{B1F125CA-76C5-40FE-9F03-F9C3B9B35404}">
      <dsp:nvSpPr>
        <dsp:cNvPr id="0" name=""/>
        <dsp:cNvSpPr/>
      </dsp:nvSpPr>
      <dsp:spPr>
        <a:xfrm>
          <a:off x="3061692" y="554273"/>
          <a:ext cx="4392215" cy="4392215"/>
        </a:xfrm>
        <a:custGeom>
          <a:avLst/>
          <a:gdLst/>
          <a:ahLst/>
          <a:cxnLst/>
          <a:rect l="0" t="0" r="0" b="0"/>
          <a:pathLst>
            <a:path>
              <a:moveTo>
                <a:pt x="528322" y="767338"/>
              </a:moveTo>
              <a:arcTo wR="2196107" hR="2196107" stAng="13235174" swAng="1211138"/>
            </a:path>
          </a:pathLst>
        </a:custGeom>
        <a:noFill/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6EBE1E0-061A-E1A1-D959-2B663B11C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C4B3405D-E7F9-0978-0528-306C28A4C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22DBA51-E689-BCE9-4BB7-F64848E27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778177-9B98-A3C5-703C-8D6190549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65FF4CD-67C3-1CA7-E2E5-2234ACD4C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484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F659FFE-E544-FF99-2144-AB2AF9F59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691C6C4-AFC6-9C11-B92E-82A1BB75A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DF85844-8814-A402-807C-AB397162D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E7FEB19-91DD-4AA1-6BD7-0809F94AD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01C353C-9FCB-4F2A-106A-81B58D954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75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803BD9C-D315-5BD0-93B7-6E9DC3AF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BD3F421-0C57-7E1B-6A07-013A612A9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65BCAC0-FD1D-D34B-A552-4E5484EB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79AF57A-A049-FD6A-A0A6-441FF9FC9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14AF0F5A-4E98-3A29-52E5-B1AD5EF37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8319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538888B-3BD5-05A3-70DB-E6AF5F4A4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3785CA2-B2B6-936C-D77F-2FDFB0468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1468F88-BD80-9235-401A-88F46DCD8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CB44BE6-EC47-F954-5A67-352BF2627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8DE284CC-A790-76B0-E5C9-C4A0CD05D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D494C21-A063-DC72-1486-794AF0F1C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240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415E31D-C5C2-AD55-9F4F-0C7DED45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152BB14-E4A8-CD89-8D78-E9D1B534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CAE453AE-28C9-E8FE-8B7D-843F57293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B0AEBA92-CA7B-5E2F-376E-5F31297CE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639E9B4D-85EE-60E4-8EA4-A93D588443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325370B6-1188-3239-BD09-3BE79D4A9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282838CD-92D6-BB4B-5B15-3F22E73FE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80D757F8-2781-3A16-A3EC-AB4DEA9A7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075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D14B09B-3B77-6571-29C4-DB026D86D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D8988261-17FF-46EC-272E-7A816B48A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C4A0A042-3FBA-691C-E83F-7B0D3C0BB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1DB15950-8476-A5EA-DFD4-495194AD2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4102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E8169591-01E9-C179-623B-A5D4CFFA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51F9CDE7-2D2F-4F98-6F2A-A7F8B570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236F71D1-3941-E784-001A-BEF469D0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409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AB2EEC7-3C60-20CA-6356-291EDC4BE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BAE197F-4470-2C28-7284-D6B44B13B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FB9B8249-0CC5-B2CF-8F0B-7A3E11936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B369C2D8-948B-E941-0E9C-25787290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CA220368-0815-A4D7-C8BE-8EE260DC8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7F3AA383-3FA8-FDAA-3474-8ED77DF54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06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2A82A14-16CB-41C7-6BE4-629E8B302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D582B1CF-EA6B-C7C1-1E1B-54E610F81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30B81CC7-5C2D-A644-5DD8-B10E856D7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E65B1869-7196-9330-3B24-597E4AC7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F6CD29B9-A63B-92A0-E920-63378E964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4AF2373E-A88F-D95B-4D07-7602D991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53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BE46AE6-7527-48AB-AFEB-33B1B3C9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40E91607-0BF5-534C-8239-B226865FD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1B625E28-41A2-E81E-C9FB-B089C88AA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3DB5754E-8047-0954-ADB5-67254FDCD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449A188A-6FD1-E4FA-1463-4E5C62B9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52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C11B58D1-46C3-BB3B-3238-A6A8BA585F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52EA4D-A435-4CB7-6DDF-643DBC017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76597D9-6DAC-AA66-4CE7-45E4B4092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7A3AD4-8A7D-A68B-6627-66D3FA8AA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403F814E-D26C-7D93-A415-E4FFDAAA5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075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79A96D96-BED1-B890-9850-DE5A0307B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5025D4B-4DBB-5375-B7BB-57E45E9A7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38B2428-5515-23FE-2C0D-DE4C7DD8E4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3FF1F-29C7-403A-83AF-346413C7C37F}" type="datetimeFigureOut">
              <a:rPr lang="fr-FR" smtClean="0"/>
              <a:t>23/03/2026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6CA5F14-559C-E6AF-565F-99BC8CB00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84BD2EC-1A06-D78B-370F-3EADEBFA5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14F23-23A8-4C09-8826-5F79C55A09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44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mailto:nzabiekaka@gmail.com" TargetMode="External"/><Relationship Id="rId7" Type="http://schemas.openxmlformats.org/officeDocument/2006/relationships/hyperlink" Target="http://www.centresurveillancebiodiversite.org/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nikis.ac.cd/" TargetMode="External"/><Relationship Id="rId5" Type="http://schemas.openxmlformats.org/officeDocument/2006/relationships/hyperlink" Target="mailto:basa.csb@gmail.com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olivier.basa@unikis.ac.cd" TargetMode="External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67B33E9-6E7F-46B5-C3E0-F31280F5E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30542"/>
            <a:ext cx="9144000" cy="1289248"/>
          </a:xfrm>
        </p:spPr>
        <p:txBody>
          <a:bodyPr>
            <a:normAutofit fontScale="90000"/>
          </a:bodyPr>
          <a:lstStyle/>
          <a:p>
            <a: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  <a:t/>
            </a:r>
            <a:b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</a:br>
            <a: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  <a:t/>
            </a:r>
            <a:b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</a:br>
            <a: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  <a:t/>
            </a:r>
            <a:b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</a:br>
            <a: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  <a:t/>
            </a:r>
            <a:b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</a:br>
            <a: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  <a:t/>
            </a:r>
            <a:br>
              <a:rPr lang="fr-FR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</a:br>
            <a:endParaRPr lang="fr-CD" sz="4400" b="1" dirty="0"/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3259A770-3525-B0E4-AEF9-97EAE5D71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204" y="2863212"/>
            <a:ext cx="7877407" cy="2714402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 algn="ctr"/>
            <a:endParaRPr lang="fr-FR" sz="3200" b="1" dirty="0">
              <a:solidFill>
                <a:srgbClr val="996600"/>
              </a:solidFill>
            </a:endParaRPr>
          </a:p>
          <a:p>
            <a:pPr algn="ctr"/>
            <a:endParaRPr lang="fr-FR" sz="3200" b="1" dirty="0">
              <a:solidFill>
                <a:srgbClr val="996600"/>
              </a:solidFill>
            </a:endParaRPr>
          </a:p>
          <a:p>
            <a:r>
              <a:rPr lang="fr-FR" sz="5100" b="1" dirty="0">
                <a:solidFill>
                  <a:srgbClr val="002060"/>
                </a:solidFill>
              </a:rPr>
              <a:t>Jimmy NZABI </a:t>
            </a:r>
            <a:r>
              <a:rPr lang="fr-FR" sz="5100" b="1" dirty="0" smtClean="0">
                <a:solidFill>
                  <a:srgbClr val="002060"/>
                </a:solidFill>
              </a:rPr>
              <a:t>EKAKA et </a:t>
            </a:r>
            <a:r>
              <a:rPr lang="fr-FR" sz="5100" b="1" dirty="0">
                <a:solidFill>
                  <a:srgbClr val="002060"/>
                </a:solidFill>
              </a:rPr>
              <a:t>Olivier BASA DHED’A </a:t>
            </a:r>
            <a:endParaRPr lang="fr-FR" sz="5100" b="1" dirty="0">
              <a:solidFill>
                <a:srgbClr val="002060"/>
              </a:solidFill>
            </a:endParaRPr>
          </a:p>
          <a:p>
            <a:pPr algn="ctr"/>
            <a:endParaRPr lang="fr-FR" sz="51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5100" b="1" i="1" dirty="0" smtClean="0">
                <a:solidFill>
                  <a:schemeClr val="accent6">
                    <a:lumMod val="50000"/>
                  </a:schemeClr>
                </a:solidFill>
              </a:rPr>
              <a:t>Atelier de Formation relatif au Centre d’Echanges d’Informations sur la Biodiversité (CHM) en République Démocratique du Congo</a:t>
            </a:r>
          </a:p>
          <a:p>
            <a:r>
              <a:rPr lang="fr-FR" sz="5100" b="1" dirty="0">
                <a:cs typeface="Georgia"/>
              </a:rPr>
              <a:t>Kinshasa, du 24 au 27 Mars 2026 </a:t>
            </a:r>
          </a:p>
          <a:p>
            <a:endParaRPr lang="fr-FR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" name="Image 39" descr="Congodemocratique">
            <a:extLst>
              <a:ext uri="{FF2B5EF4-FFF2-40B4-BE49-F238E27FC236}">
                <a16:creationId xmlns="" xmlns:a16="http://schemas.microsoft.com/office/drawing/2014/main" id="{511D17A7-8C1B-9522-D1FC-9A676FC38A61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5926" y="-2575"/>
            <a:ext cx="1873087" cy="123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0565E90F-9430-FCEB-5EB5-B25C0F690B7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118" y="79084"/>
            <a:ext cx="1565910" cy="10744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Arrondir un rectangle avec un coin diagonal 5">
            <a:extLst>
              <a:ext uri="{FF2B5EF4-FFF2-40B4-BE49-F238E27FC236}">
                <a16:creationId xmlns="" xmlns:a16="http://schemas.microsoft.com/office/drawing/2014/main" id="{DF010D30-721C-2FB3-D210-E485E31E6C5B}"/>
              </a:ext>
            </a:extLst>
          </p:cNvPr>
          <p:cNvSpPr/>
          <p:nvPr/>
        </p:nvSpPr>
        <p:spPr>
          <a:xfrm>
            <a:off x="1524000" y="1398479"/>
            <a:ext cx="8892480" cy="1447800"/>
          </a:xfrm>
          <a:prstGeom prst="round2DiagRect">
            <a:avLst/>
          </a:prstGeom>
          <a:gradFill>
            <a:gsLst>
              <a:gs pos="100000">
                <a:srgbClr val="00CC99"/>
              </a:gs>
              <a:gs pos="100000">
                <a:schemeClr val="accent5">
                  <a:tint val="50000"/>
                  <a:shade val="90000"/>
                  <a:satMod val="250000"/>
                </a:schemeClr>
              </a:gs>
              <a:gs pos="100000">
                <a:schemeClr val="accent5">
                  <a:tint val="85000"/>
                  <a:shade val="75000"/>
                  <a:satMod val="1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3600" b="1" dirty="0" smtClean="0">
                <a:latin typeface="Arial Narrow" panose="020B0606020202030204" pitchFamily="34" charset="0"/>
              </a:rPr>
              <a:t>Présentation de Centre d’Echanges d’Informations </a:t>
            </a:r>
            <a:r>
              <a:rPr lang="fr-FR" sz="3600" b="1" dirty="0">
                <a:latin typeface="Arial Narrow" panose="020B0606020202030204" pitchFamily="34" charset="0"/>
              </a:rPr>
              <a:t>sur la Biodiversité </a:t>
            </a:r>
            <a:r>
              <a:rPr lang="fr-FR" sz="3600" b="1" dirty="0" smtClean="0">
                <a:latin typeface="Arial Narrow" panose="020B0606020202030204" pitchFamily="34" charset="0"/>
              </a:rPr>
              <a:t>(CHM-RDC)</a:t>
            </a:r>
            <a:endParaRPr lang="fr-FR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61ECE75-7F00-5754-4DBA-47BEC133C32B}"/>
              </a:ext>
            </a:extLst>
          </p:cNvPr>
          <p:cNvSpPr/>
          <p:nvPr/>
        </p:nvSpPr>
        <p:spPr>
          <a:xfrm>
            <a:off x="8102851" y="2863212"/>
            <a:ext cx="3700598" cy="271440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           </a:t>
            </a:r>
          </a:p>
        </p:txBody>
      </p:sp>
      <p:pic>
        <p:nvPicPr>
          <p:cNvPr id="14" name="Image 13" descr="Une image contenant texte, Police, logo, symbole&#10;&#10;Le contenu généré par l’IA peut être incorrect.">
            <a:extLst>
              <a:ext uri="{FF2B5EF4-FFF2-40B4-BE49-F238E27FC236}">
                <a16:creationId xmlns:a16="http://schemas.microsoft.com/office/drawing/2014/main" xmlns="" id="{217CC2BC-C233-C154-AD9A-43FDD04432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4" y="-2575"/>
            <a:ext cx="3695579" cy="128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1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78DAA6A-AA85-2A9A-774B-0C911438C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="" xmlns:a16="http://schemas.microsoft.com/office/drawing/2014/main" id="{C5B60682-A765-AC51-E4F3-FE5D23328B6A}"/>
              </a:ext>
            </a:extLst>
          </p:cNvPr>
          <p:cNvSpPr/>
          <p:nvPr/>
        </p:nvSpPr>
        <p:spPr>
          <a:xfrm>
            <a:off x="1079683" y="4611009"/>
            <a:ext cx="4800600" cy="3918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="" xmlns:a16="http://schemas.microsoft.com/office/drawing/2014/main" id="{B3A611F6-99B7-9C7D-305E-C7125E7304C1}"/>
              </a:ext>
            </a:extLst>
          </p:cNvPr>
          <p:cNvSpPr/>
          <p:nvPr/>
        </p:nvSpPr>
        <p:spPr>
          <a:xfrm>
            <a:off x="1093534" y="4062414"/>
            <a:ext cx="4800600" cy="3918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 : coins arrondis 9">
            <a:extLst>
              <a:ext uri="{FF2B5EF4-FFF2-40B4-BE49-F238E27FC236}">
                <a16:creationId xmlns="" xmlns:a16="http://schemas.microsoft.com/office/drawing/2014/main" id="{BF7FBC15-5EB9-5690-B09C-52E324D3495D}"/>
              </a:ext>
            </a:extLst>
          </p:cNvPr>
          <p:cNvSpPr/>
          <p:nvPr/>
        </p:nvSpPr>
        <p:spPr>
          <a:xfrm>
            <a:off x="1093534" y="3502933"/>
            <a:ext cx="4800600" cy="3918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 : coins arrondis 8">
            <a:extLst>
              <a:ext uri="{FF2B5EF4-FFF2-40B4-BE49-F238E27FC236}">
                <a16:creationId xmlns="" xmlns:a16="http://schemas.microsoft.com/office/drawing/2014/main" id="{E942BDA9-A386-4E4F-B5B0-186270C36936}"/>
              </a:ext>
            </a:extLst>
          </p:cNvPr>
          <p:cNvSpPr/>
          <p:nvPr/>
        </p:nvSpPr>
        <p:spPr>
          <a:xfrm>
            <a:off x="1093534" y="2976110"/>
            <a:ext cx="4800600" cy="3918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 : coins arrondis 7">
            <a:extLst>
              <a:ext uri="{FF2B5EF4-FFF2-40B4-BE49-F238E27FC236}">
                <a16:creationId xmlns="" xmlns:a16="http://schemas.microsoft.com/office/drawing/2014/main" id="{DB455FC5-5F75-1145-2FEC-D3700B982537}"/>
              </a:ext>
            </a:extLst>
          </p:cNvPr>
          <p:cNvSpPr/>
          <p:nvPr/>
        </p:nvSpPr>
        <p:spPr>
          <a:xfrm>
            <a:off x="1099457" y="2438400"/>
            <a:ext cx="4800600" cy="3918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AC1852-7DB8-517E-E43E-77ED56AEA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Plan de la Présentation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FB970E8-79EA-C9DA-C7D4-2E0728555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667" y="1690688"/>
            <a:ext cx="5204334" cy="434816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fr-FR" sz="7000" b="1" dirty="0">
              <a:solidFill>
                <a:schemeClr val="accent1"/>
              </a:solidFill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7400" b="1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9600" b="1" dirty="0"/>
              <a:t>Introduction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9600" b="1" dirty="0"/>
              <a:t>Mise en œuvre en RDC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9600" b="1" dirty="0"/>
              <a:t>Types d’informations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9600" b="1" dirty="0"/>
              <a:t>Acteurs impliqués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9600" b="1" dirty="0"/>
              <a:t>Défis rencontrés et bonnes pratiques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9600" b="1" dirty="0"/>
              <a:t>Conclusion </a:t>
            </a:r>
          </a:p>
          <a:p>
            <a:pPr marL="0" indent="0">
              <a:buNone/>
            </a:pPr>
            <a:endParaRPr lang="fr-FR" sz="7400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B2D14B6-0523-81DF-166D-ADE736D3DAC8}"/>
              </a:ext>
            </a:extLst>
          </p:cNvPr>
          <p:cNvSpPr/>
          <p:nvPr/>
        </p:nvSpPr>
        <p:spPr>
          <a:xfrm>
            <a:off x="6471997" y="1693667"/>
            <a:ext cx="5204334" cy="434518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167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72F2306-11E1-47A5-9A13-B4EF4780B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Introduction</a:t>
            </a:r>
            <a:endParaRPr lang="fr-FR" dirty="0">
              <a:solidFill>
                <a:schemeClr val="accent1"/>
              </a:solidFill>
            </a:endParaRP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="" xmlns:a16="http://schemas.microsoft.com/office/drawing/2014/main" id="{39EE8673-A0E2-32B9-CDE9-95649D787D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112283"/>
              </p:ext>
            </p:extLst>
          </p:nvPr>
        </p:nvGraphicFramePr>
        <p:xfrm>
          <a:off x="855133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9806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3606E3E-432F-2DE8-CD9D-E169DC07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Mise en œuvre en RDC </a:t>
            </a:r>
            <a:b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</a:br>
            <a:endParaRPr lang="fr-FR" b="1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9B3DFF70-02A2-8617-5054-4629F627D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fr-FR" sz="2400" dirty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2400" b="1" dirty="0">
                <a:latin typeface="Times New Roman" panose="02020603050405020304" pitchFamily="18" charset="0"/>
              </a:rPr>
              <a:t> </a:t>
            </a:r>
            <a:endParaRPr lang="fr-FR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="" xmlns:a16="http://schemas.microsoft.com/office/drawing/2014/main" id="{B02A205F-F3DF-6127-4F63-42CCA68CDDD8}"/>
              </a:ext>
            </a:extLst>
          </p:cNvPr>
          <p:cNvGraphicFramePr/>
          <p:nvPr/>
        </p:nvGraphicFramePr>
        <p:xfrm>
          <a:off x="1817913" y="979717"/>
          <a:ext cx="8654143" cy="5812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0CCA1B24-82D8-F9B3-3D57-268D96E9CB4D}"/>
              </a:ext>
            </a:extLst>
          </p:cNvPr>
          <p:cNvSpPr txBox="1"/>
          <p:nvPr/>
        </p:nvSpPr>
        <p:spPr>
          <a:xfrm>
            <a:off x="4517571" y="1503818"/>
            <a:ext cx="2574469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/>
              <a:t>Traitement des données</a:t>
            </a:r>
            <a:endParaRPr lang="en-US" b="1" dirty="0"/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E7456E55-A08F-2EB9-F99D-36B607ED9B82}"/>
              </a:ext>
            </a:extLst>
          </p:cNvPr>
          <p:cNvSpPr txBox="1"/>
          <p:nvPr/>
        </p:nvSpPr>
        <p:spPr>
          <a:xfrm>
            <a:off x="1132113" y="1486016"/>
            <a:ext cx="2264227" cy="3701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/>
              <a:t>Collecte des données</a:t>
            </a:r>
            <a:endParaRPr lang="en-US" b="1" dirty="0"/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FBD3E8D1-40EA-31A0-18C8-7F342BC9277C}"/>
              </a:ext>
            </a:extLst>
          </p:cNvPr>
          <p:cNvSpPr txBox="1"/>
          <p:nvPr/>
        </p:nvSpPr>
        <p:spPr>
          <a:xfrm>
            <a:off x="8278583" y="1460274"/>
            <a:ext cx="278130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/>
              <a:t>Publication d’informations</a:t>
            </a:r>
            <a:endParaRPr lang="en-US" b="1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="" xmlns:a16="http://schemas.microsoft.com/office/drawing/2014/main" id="{141FDB70-42EE-A3FE-665A-E1D22FB49652}"/>
              </a:ext>
            </a:extLst>
          </p:cNvPr>
          <p:cNvCxnSpPr/>
          <p:nvPr/>
        </p:nvCxnSpPr>
        <p:spPr>
          <a:xfrm>
            <a:off x="3418113" y="1690688"/>
            <a:ext cx="10450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="" xmlns:a16="http://schemas.microsoft.com/office/drawing/2014/main" id="{1FCF7A5A-20DE-8884-D3C4-3169CE13F22A}"/>
              </a:ext>
            </a:extLst>
          </p:cNvPr>
          <p:cNvCxnSpPr/>
          <p:nvPr/>
        </p:nvCxnSpPr>
        <p:spPr>
          <a:xfrm>
            <a:off x="7135584" y="1690688"/>
            <a:ext cx="1094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èche : courbe vers la gauche 12">
            <a:extLst>
              <a:ext uri="{FF2B5EF4-FFF2-40B4-BE49-F238E27FC236}">
                <a16:creationId xmlns="" xmlns:a16="http://schemas.microsoft.com/office/drawing/2014/main" id="{F54B6804-099C-6DD3-DF51-1ED0D829431D}"/>
              </a:ext>
            </a:extLst>
          </p:cNvPr>
          <p:cNvSpPr/>
          <p:nvPr/>
        </p:nvSpPr>
        <p:spPr>
          <a:xfrm>
            <a:off x="10776856" y="1886631"/>
            <a:ext cx="1143000" cy="2380569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53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FEBDABE-23D5-6478-411C-128C91C0B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6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Narrow" panose="020B0606020202030204" pitchFamily="34" charset="0"/>
              </a:rPr>
              <a:t>Atelier de Sensibilisation des Acteurs Nationaux pour appuyer le CHM en RDC </a:t>
            </a:r>
            <a:r>
              <a:rPr lang="fr-FR" sz="3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/>
            </a:r>
            <a:br>
              <a:rPr lang="fr-FR" sz="3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fr-FR" sz="3600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B9D4B508-139C-5B10-9FE3-A58DF760CD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08692"/>
            <a:ext cx="4876800" cy="4351338"/>
          </a:xfrm>
          <a:prstGeom prst="rect">
            <a:avLst/>
          </a:prstGeom>
        </p:spPr>
      </p:pic>
      <p:pic>
        <p:nvPicPr>
          <p:cNvPr id="11" name="Espace réservé du contenu 10">
            <a:extLst>
              <a:ext uri="{FF2B5EF4-FFF2-40B4-BE49-F238E27FC236}">
                <a16:creationId xmlns="" xmlns:a16="http://schemas.microsoft.com/office/drawing/2014/main" id="{FB0004F1-5142-1466-24C5-4DA85936C3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1808692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844655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Arial Narrow" panose="020B0606020202030204" pitchFamily="34" charset="0"/>
              </a:rPr>
              <a:t/>
            </a:r>
            <a:br>
              <a:rPr lang="fr-FR" sz="36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Arial Narrow" panose="020B0606020202030204" pitchFamily="34" charset="0"/>
              </a:rPr>
            </a:br>
            <a:r>
              <a:rPr lang="fr-FR" sz="36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Arial Narrow" panose="020B0606020202030204" pitchFamily="34" charset="0"/>
              </a:rPr>
              <a:t>Dialogues </a:t>
            </a:r>
            <a:r>
              <a:rPr lang="fr-FR" sz="3600" b="1" i="1" dirty="0">
                <a:solidFill>
                  <a:srgbClr val="00B050"/>
                </a:solidFill>
                <a:latin typeface="Times New Roman" panose="02020603050405020304" pitchFamily="18" charset="0"/>
                <a:ea typeface="Arial Narrow" panose="020B0606020202030204" pitchFamily="34" charset="0"/>
              </a:rPr>
              <a:t>de Consultations des parties prenantes clés sur les priorités du Centre d’Échanges d’Informations sur la Diversité Biologique (CHM-RDC)</a:t>
            </a:r>
            <a:br>
              <a:rPr lang="fr-FR" sz="3600" b="1" i="1" dirty="0">
                <a:solidFill>
                  <a:srgbClr val="00B050"/>
                </a:solidFill>
                <a:latin typeface="Times New Roman" panose="02020603050405020304" pitchFamily="18" charset="0"/>
                <a:ea typeface="Arial Narrow" panose="020B0606020202030204" pitchFamily="34" charset="0"/>
              </a:rPr>
            </a:br>
            <a:endParaRPr lang="fr-FR" sz="3600" b="1" i="1" dirty="0">
              <a:solidFill>
                <a:srgbClr val="00B050"/>
              </a:solidFill>
              <a:latin typeface="Times New Roman" panose="02020603050405020304" pitchFamily="18" charset="0"/>
              <a:ea typeface="Arial Narrow" panose="020B0606020202030204" pitchFamily="34" charset="0"/>
            </a:endParaRPr>
          </a:p>
        </p:txBody>
      </p:sp>
      <p:pic>
        <p:nvPicPr>
          <p:cNvPr id="3074" name="Picture 2" descr="C:\Users\CHBIOSTECH\Desktop\APEM\Versvert_info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78" y="1753168"/>
            <a:ext cx="6953061" cy="504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940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Arial Narrow" panose="020B0606020202030204" pitchFamily="34" charset="0"/>
              </a:rPr>
              <a:t/>
            </a:r>
            <a:br>
              <a:rPr lang="fr-FR" sz="36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Arial Narrow" panose="020B0606020202030204" pitchFamily="34" charset="0"/>
              </a:rPr>
            </a:br>
            <a:r>
              <a:rPr lang="fr-FR" sz="36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Arial Narrow" panose="020B0606020202030204" pitchFamily="34" charset="0"/>
              </a:rPr>
              <a:t>Formation </a:t>
            </a:r>
            <a:r>
              <a:rPr lang="fr-FR" sz="3600" b="1" i="1" dirty="0">
                <a:solidFill>
                  <a:srgbClr val="00B050"/>
                </a:solidFill>
                <a:latin typeface="Times New Roman" panose="02020603050405020304" pitchFamily="18" charset="0"/>
                <a:ea typeface="Arial Narrow" panose="020B0606020202030204" pitchFamily="34" charset="0"/>
              </a:rPr>
              <a:t>sur la gestion des données dans le Centre d’échange d’information sur la biodiversité de la République Démocratique du Congo (CHM-RDC)</a:t>
            </a:r>
          </a:p>
        </p:txBody>
      </p:sp>
      <p:pic>
        <p:nvPicPr>
          <p:cNvPr id="2050" name="Picture 2" descr="C:\Users\CHBIOSTECH\Desktop\APEM\IMG-20260320-WA005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3" t="23910" r="1"/>
          <a:stretch/>
        </p:blipFill>
        <p:spPr bwMode="auto">
          <a:xfrm>
            <a:off x="1727200" y="2148297"/>
            <a:ext cx="7772399" cy="441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6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048E489-13C1-AE4F-49C2-675059020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/>
            </a:r>
            <a:b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</a:br>
            <a: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/>
            </a:r>
            <a:b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</a:br>
            <a: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Structure et contenu du CHM de la RDC </a:t>
            </a:r>
            <a:b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</a:br>
            <a: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/>
            </a:r>
            <a:b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</a:br>
            <a:endParaRPr lang="fr-FR" b="1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Espace réservé du contenu 6">
            <a:extLst>
              <a:ext uri="{FF2B5EF4-FFF2-40B4-BE49-F238E27FC236}">
                <a16:creationId xmlns="" xmlns:a16="http://schemas.microsoft.com/office/drawing/2014/main" id="{12DCC3D3-AE3E-06F6-1D3F-315F478A17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25" y="1717053"/>
            <a:ext cx="12138575" cy="4645285"/>
          </a:xfrm>
        </p:spPr>
      </p:pic>
    </p:spTree>
    <p:extLst>
      <p:ext uri="{BB962C8B-B14F-4D97-AF65-F5344CB8AC3E}">
        <p14:creationId xmlns:p14="http://schemas.microsoft.com/office/powerpoint/2010/main" val="2225789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0D1701F-FC7D-C9B1-DCF6-53F00FFF0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19"/>
            <a:ext cx="105156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Types d’informations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C151F5E-C2B1-8C5C-8B57-8A61139C9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2082"/>
            <a:ext cx="10515600" cy="457948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Convention sur la Diversité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iologique et ses Protocoles</a:t>
            </a:r>
          </a:p>
          <a:p>
            <a:pPr>
              <a:lnSpc>
                <a:spcPct val="110000"/>
              </a:lnSpc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’état de la biodiversité de la RDC</a:t>
            </a:r>
          </a:p>
          <a:p>
            <a:pPr>
              <a:lnSpc>
                <a:spcPct val="110000"/>
              </a:lnSpc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apports Nationaux de la Biodiversité</a:t>
            </a:r>
          </a:p>
          <a:p>
            <a:pPr>
              <a:lnSpc>
                <a:spcPct val="110000"/>
              </a:lnSpc>
            </a:pP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Stratégie et Plan d’Actions</a:t>
            </a: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ationaux de la Biodiversité (SPANB)</a:t>
            </a:r>
          </a:p>
          <a:p>
            <a:pPr>
              <a:lnSpc>
                <a:spcPct val="110000"/>
              </a:lnSpc>
            </a:pP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législation nationale en rapport avec la biodiversité</a:t>
            </a:r>
          </a:p>
          <a:p>
            <a:pPr>
              <a:lnSpc>
                <a:spcPct val="110000"/>
              </a:lnSpc>
            </a:pP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projets relatifs à la biodiversité mis en œuvre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 pays</a:t>
            </a:r>
            <a:r>
              <a:rPr lang="fr-F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</a:rPr>
              <a:t>Autres réunions, ateliers, Conférences et Fora relatifs à la biodiversité organisée au niveau national</a:t>
            </a:r>
            <a:endParaRPr lang="fr-FR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1340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A1C619F-4D76-AB42-A575-240CC02D3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493"/>
            <a:ext cx="105156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Acteurs impliqués </a:t>
            </a:r>
            <a:endParaRPr lang="fr-FR" dirty="0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="" xmlns:a16="http://schemas.microsoft.com/office/drawing/2014/main" id="{9B2D15C8-4918-E6A8-7CC7-745F6EB81C3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469571"/>
          <a:ext cx="10515600" cy="5153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7667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7C8C744-3705-B4BA-5DC6-FC349497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Défis rencontrés  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8DC5E62-D669-0738-5B16-F51D6F30F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3" y="1825625"/>
            <a:ext cx="5704114" cy="43513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Absence d’un cadre harmonisé de collecte de données et de </a:t>
            </a:r>
            <a:r>
              <a:rPr lang="fr-FR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tri d’informations à poster</a:t>
            </a:r>
            <a:endParaRPr lang="fr-FR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Noto Sans Symbols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 Résistance de certains acteurs à partager les données et informations</a:t>
            </a:r>
            <a:endParaRPr lang="fr-FR" sz="2400" b="1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Faibles capacités de</a:t>
            </a: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 l’équipe CHM/RDC </a:t>
            </a:r>
            <a:endParaRPr lang="fr-FR" sz="2400" b="1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Absence</a:t>
            </a: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 d’une connexion internet dédiée au </a:t>
            </a:r>
            <a:r>
              <a:rPr lang="fr-FR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CHM</a:t>
            </a:r>
            <a:endParaRPr lang="fr-FR" sz="2400" b="1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="" xmlns:a16="http://schemas.microsoft.com/office/drawing/2014/main" id="{F0369168-9296-4A13-7B0C-66FBB3754351}"/>
              </a:ext>
            </a:extLst>
          </p:cNvPr>
          <p:cNvSpPr txBox="1">
            <a:spLocks/>
          </p:cNvSpPr>
          <p:nvPr/>
        </p:nvSpPr>
        <p:spPr>
          <a:xfrm>
            <a:off x="6302824" y="1825625"/>
            <a:ext cx="5704114" cy="43513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fr-FR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Difficultés d’accès à certaines informations pertinentes</a:t>
            </a:r>
            <a:endParaRPr lang="fr-FR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Insuffisance des ressources financières et des outils de travail pour mettre en place un réseau des Points Focaux provinciaux afin d’alimenter le site ;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Méconnaissance du site et des procédures par certaines personnes pouvant alimenter la plateforme.  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5874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D04D82D-E31C-3DF8-68A5-ED3D3D37C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31EAC21-DBB5-7189-8651-4D1AA3C79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19"/>
            <a:ext cx="105156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Bonnes pratiques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6F575D0-43D4-DEB9-589B-D589DED68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2082"/>
            <a:ext cx="10515600" cy="457948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Coopération, collaboration et partenariat </a:t>
            </a:r>
            <a:r>
              <a:rPr lang="fr-FR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(</a:t>
            </a:r>
            <a:r>
              <a:rPr lang="fr-FR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CSB, </a:t>
            </a:r>
            <a:r>
              <a:rPr lang="fr-FR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CEBioS</a:t>
            </a:r>
            <a:r>
              <a:rPr lang="fr-FR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Noto Sans Symbols"/>
              </a:rPr>
              <a:t>, GIZ…)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800" b="1" dirty="0">
                <a:solidFill>
                  <a:srgbClr val="000000"/>
                </a:solidFill>
                <a:latin typeface="Times New Roman" panose="02020603050405020304" pitchFamily="18" charset="0"/>
                <a:ea typeface="Noto Sans Symbols"/>
                <a:cs typeface="Noto Sans Symbols"/>
              </a:rPr>
              <a:t>Mise en ligne actualisée des informations disponibles</a:t>
            </a:r>
            <a:endParaRPr lang="fr-FR" sz="2800" b="1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Capitalisation des acquis de </a:t>
            </a:r>
            <a:r>
              <a:rPr lang="fr-FR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BioSE</a:t>
            </a:r>
            <a:r>
              <a:rPr lang="fr-FR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-RDC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Renforcement des capacités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fr-FR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Digitalisation </a:t>
            </a:r>
            <a:endParaRPr lang="fr-FR" sz="28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2921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1E1C8EB4-7A56-856C-161F-ED222DD1E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Poursuivre 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les actions de sensibilisation sur le CHM au niveau National  </a:t>
            </a:r>
          </a:p>
          <a:p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Publication des informations plus régulièrement notamment dans la mise en œuvre du cadre mondial sur la 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biodiversité </a:t>
            </a:r>
            <a:endParaRPr lang="fr-FR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fr" b="1" dirty="0"/>
          </a:p>
        </p:txBody>
      </p:sp>
      <p:sp>
        <p:nvSpPr>
          <p:cNvPr id="4" name="Arrondir un rectangle avec un coin diagonal 5">
            <a:extLst>
              <a:ext uri="{FF2B5EF4-FFF2-40B4-BE49-F238E27FC236}">
                <a16:creationId xmlns="" xmlns:a16="http://schemas.microsoft.com/office/drawing/2014/main" id="{CFD74407-CE9E-3068-5E64-E00F1C419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ound2DiagRect">
            <a:avLst/>
          </a:prstGeom>
          <a:gradFill>
            <a:gsLst>
              <a:gs pos="100000">
                <a:srgbClr val="00CC99"/>
              </a:gs>
              <a:gs pos="100000">
                <a:schemeClr val="accent5">
                  <a:tint val="50000"/>
                  <a:shade val="90000"/>
                  <a:satMod val="250000"/>
                </a:schemeClr>
              </a:gs>
              <a:gs pos="100000">
                <a:schemeClr val="accent5">
                  <a:tint val="85000"/>
                  <a:shade val="75000"/>
                  <a:satMod val="1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  </a:t>
            </a:r>
          </a:p>
        </p:txBody>
      </p:sp>
    </p:spTree>
    <p:extLst>
      <p:ext uri="{BB962C8B-B14F-4D97-AF65-F5344CB8AC3E}">
        <p14:creationId xmlns:p14="http://schemas.microsoft.com/office/powerpoint/2010/main" val="686895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B4CCC39-6947-EF68-B745-C8D968A9E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447" y="1622415"/>
            <a:ext cx="10515600" cy="108457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3600" b="1" dirty="0" smtClean="0">
                <a:latin typeface="Arial Narrow" panose="020B0606020202030204" pitchFamily="34" charset="0"/>
              </a:rPr>
              <a:t/>
            </a:r>
            <a:br>
              <a:rPr lang="fr-FR" sz="3600" b="1" dirty="0" smtClean="0">
                <a:latin typeface="Arial Narrow" panose="020B0606020202030204" pitchFamily="34" charset="0"/>
              </a:rPr>
            </a:br>
            <a:r>
              <a:rPr lang="fr-FR" sz="3600" b="1" dirty="0">
                <a:latin typeface="Arial Narrow" panose="020B0606020202030204" pitchFamily="34" charset="0"/>
              </a:rPr>
              <a:t/>
            </a:r>
            <a:br>
              <a:rPr lang="fr-FR" sz="3600" b="1" dirty="0">
                <a:latin typeface="Arial Narrow" panose="020B0606020202030204" pitchFamily="34" charset="0"/>
              </a:rPr>
            </a:br>
            <a:r>
              <a:rPr lang="fr-FR" sz="3600" b="1" dirty="0" smtClean="0">
                <a:latin typeface="Arial Narrow" panose="020B0606020202030204" pitchFamily="34" charset="0"/>
              </a:rPr>
              <a:t>Présentation </a:t>
            </a:r>
            <a:r>
              <a:rPr lang="fr-FR" sz="3600" b="1" dirty="0">
                <a:latin typeface="Arial Narrow" panose="020B0606020202030204" pitchFamily="34" charset="0"/>
              </a:rPr>
              <a:t>de Centre d’Echanges d’Informations sur la Biodiversité (CHM-RDC</a:t>
            </a:r>
            <a:r>
              <a:rPr lang="fr-FR" sz="2800" b="1" dirty="0">
                <a:latin typeface="Arial Narrow" panose="020B0606020202030204" pitchFamily="34" charset="0"/>
              </a:rPr>
              <a:t>)</a:t>
            </a:r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/>
            </a:r>
            <a:br>
              <a:rPr lang="fr-FR" sz="3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fr-FR" dirty="0"/>
          </a:p>
        </p:txBody>
      </p:sp>
      <p:pic>
        <p:nvPicPr>
          <p:cNvPr id="4" name="Image 3" descr="Congodemocratique">
            <a:extLst>
              <a:ext uri="{FF2B5EF4-FFF2-40B4-BE49-F238E27FC236}">
                <a16:creationId xmlns="" xmlns:a16="http://schemas.microsoft.com/office/drawing/2014/main" id="{447F8588-4025-1627-2380-E4F6383FBCE0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09332"/>
            <a:ext cx="1873087" cy="123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F3492B1D-062F-A73C-FE8C-1FA6A080F8C2}"/>
              </a:ext>
            </a:extLst>
          </p:cNvPr>
          <p:cNvSpPr txBox="1"/>
          <p:nvPr/>
        </p:nvSpPr>
        <p:spPr>
          <a:xfrm>
            <a:off x="101247" y="2883856"/>
            <a:ext cx="609600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" sz="3200" dirty="0"/>
              <a:t>Coordonnées</a:t>
            </a:r>
            <a:r>
              <a:rPr lang="fr" sz="3200" dirty="0" smtClean="0"/>
              <a:t>:</a:t>
            </a:r>
          </a:p>
          <a:p>
            <a:r>
              <a:rPr lang="fr" sz="3200" dirty="0" smtClean="0"/>
              <a:t> </a:t>
            </a:r>
            <a:r>
              <a:rPr lang="fr" sz="2000" b="1" dirty="0"/>
              <a:t>Jimmy Nzabi </a:t>
            </a:r>
            <a:r>
              <a:rPr lang="fr" sz="2000" b="1" dirty="0" smtClean="0"/>
              <a:t>Ekaka</a:t>
            </a:r>
          </a:p>
          <a:p>
            <a:r>
              <a:rPr lang="fr" sz="2000" dirty="0"/>
              <a:t>+</a:t>
            </a:r>
            <a:r>
              <a:rPr lang="fr" sz="2000" dirty="0" smtClean="0"/>
              <a:t>243906902899</a:t>
            </a:r>
            <a:endParaRPr lang="fr" sz="2000" b="1" dirty="0"/>
          </a:p>
          <a:p>
            <a:pPr>
              <a:lnSpc>
                <a:spcPct val="100000"/>
              </a:lnSpc>
            </a:pPr>
            <a:r>
              <a:rPr lang="fr-CD" sz="2000" dirty="0" smtClean="0">
                <a:hlinkClick r:id="rId3"/>
              </a:rPr>
              <a:t>nzabiekaka@gmail.com</a:t>
            </a:r>
            <a:endParaRPr lang="fr-CD" sz="2000" dirty="0" smtClean="0"/>
          </a:p>
          <a:p>
            <a:r>
              <a:rPr lang="fr" sz="2000" b="1" dirty="0"/>
              <a:t>Olivier Basa Dhed’a</a:t>
            </a:r>
          </a:p>
          <a:p>
            <a:r>
              <a:rPr lang="fr" sz="2000" dirty="0"/>
              <a:t>+243853553454</a:t>
            </a:r>
          </a:p>
          <a:p>
            <a:r>
              <a:rPr lang="fr" sz="2000" dirty="0">
                <a:hlinkClick r:id="rId4"/>
              </a:rPr>
              <a:t>olivier.basa@unikis.ac.cd</a:t>
            </a:r>
            <a:endParaRPr lang="fr" sz="2000" dirty="0"/>
          </a:p>
          <a:p>
            <a:r>
              <a:rPr lang="fr" sz="2000" dirty="0">
                <a:hlinkClick r:id="rId5"/>
              </a:rPr>
              <a:t>basa.csb@gmail.com</a:t>
            </a:r>
            <a:endParaRPr lang="fr" sz="2000" dirty="0"/>
          </a:p>
          <a:p>
            <a:r>
              <a:rPr lang="fr" sz="2000" dirty="0">
                <a:hlinkClick r:id="rId6"/>
              </a:rPr>
              <a:t>www.unikis.ac.cd</a:t>
            </a:r>
            <a:endParaRPr lang="fr" sz="2000" dirty="0"/>
          </a:p>
          <a:p>
            <a:r>
              <a:rPr lang="fr" sz="2000" dirty="0">
                <a:hlinkClick r:id="rId7"/>
              </a:rPr>
              <a:t>www.centresurveillancebiodiversite.org</a:t>
            </a:r>
            <a:endParaRPr lang="fr" sz="2000" dirty="0"/>
          </a:p>
          <a:p>
            <a:pPr algn="ctr"/>
            <a:endParaRPr lang="fr-FR" sz="2400" b="1" dirty="0">
              <a:solidFill>
                <a:srgbClr val="996600"/>
              </a:solidFill>
            </a:endParaRPr>
          </a:p>
          <a:p>
            <a:pPr algn="ctr"/>
            <a:endParaRPr lang="fr-FR" sz="2400" b="1" dirty="0">
              <a:solidFill>
                <a:srgbClr val="996600"/>
              </a:solidFill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="" xmlns:a16="http://schemas.microsoft.com/office/drawing/2014/main" id="{A03904E3-AAB2-6A53-34A0-C02C7DDF5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70618" y="2706985"/>
            <a:ext cx="4194633" cy="3056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A147023B-7DCA-EEAE-2885-4F5A809A5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098" y="218798"/>
            <a:ext cx="2058941" cy="95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01FDCAD4-6B72-EB5D-3F84-939D33C231EA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307" y="166670"/>
            <a:ext cx="1565910" cy="10744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4909098" y="5627861"/>
            <a:ext cx="47690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rgbClr val="996600"/>
                </a:solidFill>
              </a:rPr>
              <a:t>MATONDO </a:t>
            </a:r>
            <a:r>
              <a:rPr lang="fr-FR" sz="4400" b="1" dirty="0">
                <a:solidFill>
                  <a:srgbClr val="996600"/>
                </a:solidFill>
              </a:rPr>
              <a:t>MINGI !</a:t>
            </a:r>
          </a:p>
        </p:txBody>
      </p:sp>
    </p:spTree>
    <p:extLst>
      <p:ext uri="{BB962C8B-B14F-4D97-AF65-F5344CB8AC3E}">
        <p14:creationId xmlns:p14="http://schemas.microsoft.com/office/powerpoint/2010/main" val="2454038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360</Words>
  <Application>Microsoft Office PowerPoint</Application>
  <PresentationFormat>Personnalisé</PresentationFormat>
  <Paragraphs>89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     </vt:lpstr>
      <vt:lpstr>Plan de la Présentation </vt:lpstr>
      <vt:lpstr>Introduction</vt:lpstr>
      <vt:lpstr>Mise en œuvre en RDC  </vt:lpstr>
      <vt:lpstr>Atelier de Sensibilisation des Acteurs Nationaux pour appuyer le CHM en RDC  </vt:lpstr>
      <vt:lpstr> Dialogues de Consultations des parties prenantes clés sur les priorités du Centre d’Échanges d’Informations sur la Diversité Biologique (CHM-RDC) </vt:lpstr>
      <vt:lpstr> Formation sur la gestion des données dans le Centre d’échange d’information sur la biodiversité de la République Démocratique du Congo (CHM-RDC)</vt:lpstr>
      <vt:lpstr>   Structure et contenu du CHM de la RDC   </vt:lpstr>
      <vt:lpstr>Types d’informations</vt:lpstr>
      <vt:lpstr>Acteurs impliqués </vt:lpstr>
      <vt:lpstr>Défis rencontrés   </vt:lpstr>
      <vt:lpstr>Bonnes pratiques</vt:lpstr>
      <vt:lpstr>CONCLUSION  </vt:lpstr>
      <vt:lpstr>  Présentation de Centre d’Echanges d’Informations sur la Biodiversité (CHM-RDC)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</dc:title>
  <dc:creator>CHBIOSTECH</dc:creator>
  <cp:lastModifiedBy>CHBIOSTECH</cp:lastModifiedBy>
  <cp:revision>38</cp:revision>
  <dcterms:created xsi:type="dcterms:W3CDTF">2025-02-12T21:36:45Z</dcterms:created>
  <dcterms:modified xsi:type="dcterms:W3CDTF">2026-03-23T10:08:11Z</dcterms:modified>
</cp:coreProperties>
</file>