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34"/>
  </p:notesMasterIdLst>
  <p:handoutMasterIdLst>
    <p:handoutMasterId r:id="rId35"/>
  </p:handoutMasterIdLst>
  <p:sldIdLst>
    <p:sldId id="1788" r:id="rId5"/>
    <p:sldId id="391" r:id="rId6"/>
    <p:sldId id="413" r:id="rId7"/>
    <p:sldId id="415" r:id="rId8"/>
    <p:sldId id="423" r:id="rId9"/>
    <p:sldId id="425" r:id="rId10"/>
    <p:sldId id="417" r:id="rId11"/>
    <p:sldId id="427" r:id="rId12"/>
    <p:sldId id="419" r:id="rId13"/>
    <p:sldId id="503" r:id="rId14"/>
    <p:sldId id="421" r:id="rId15"/>
    <p:sldId id="408" r:id="rId16"/>
    <p:sldId id="440" r:id="rId17"/>
    <p:sldId id="436" r:id="rId18"/>
    <p:sldId id="445" r:id="rId19"/>
    <p:sldId id="441" r:id="rId20"/>
    <p:sldId id="454" r:id="rId21"/>
    <p:sldId id="456" r:id="rId22"/>
    <p:sldId id="458" r:id="rId23"/>
    <p:sldId id="442" r:id="rId24"/>
    <p:sldId id="470" r:id="rId25"/>
    <p:sldId id="469" r:id="rId26"/>
    <p:sldId id="472" r:id="rId27"/>
    <p:sldId id="464" r:id="rId28"/>
    <p:sldId id="465" r:id="rId29"/>
    <p:sldId id="474" r:id="rId30"/>
    <p:sldId id="475" r:id="rId31"/>
    <p:sldId id="473" r:id="rId32"/>
    <p:sldId id="1789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A107856-5554-42FB-B03E-39F5DBC370B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1226" autoAdjust="0"/>
  </p:normalViewPr>
  <p:slideViewPr>
    <p:cSldViewPr snapToGrid="0">
      <p:cViewPr varScale="1">
        <p:scale>
          <a:sx n="57" d="100"/>
          <a:sy n="57" d="100"/>
        </p:scale>
        <p:origin x="1016" y="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58" d="100"/>
          <a:sy n="58" d="100"/>
        </p:scale>
        <p:origin x="3240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A66EF9-B37E-487F-89EA-6BC17A0DE38D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CC2F7929-0716-4FB9-B58E-293B1F97E3DD}">
      <dgm:prSet phldrT="[Text]" custT="1"/>
      <dgm:spPr/>
      <dgm:t>
        <a:bodyPr/>
        <a:lstStyle/>
        <a:p>
          <a:r>
            <a:rPr lang="en-CA" sz="2000" dirty="0"/>
            <a:t>SPANB 1998</a:t>
          </a:r>
          <a:endParaRPr lang="en-US" sz="2000" dirty="0"/>
        </a:p>
      </dgm:t>
    </dgm:pt>
    <dgm:pt modelId="{FB96BCFE-5F88-4FC0-B8E0-6D105360E06F}" type="parTrans" cxnId="{0264A73E-45FF-4314-A54D-8A418E3BE8B3}">
      <dgm:prSet/>
      <dgm:spPr/>
      <dgm:t>
        <a:bodyPr/>
        <a:lstStyle/>
        <a:p>
          <a:endParaRPr lang="en-US"/>
        </a:p>
      </dgm:t>
    </dgm:pt>
    <dgm:pt modelId="{8250985B-5F30-4D89-A3DA-F57803C3E70A}" type="sibTrans" cxnId="{0264A73E-45FF-4314-A54D-8A418E3BE8B3}">
      <dgm:prSet/>
      <dgm:spPr/>
      <dgm:t>
        <a:bodyPr/>
        <a:lstStyle/>
        <a:p>
          <a:endParaRPr lang="en-US"/>
        </a:p>
      </dgm:t>
    </dgm:pt>
    <dgm:pt modelId="{037BF7B9-CC09-4497-8003-ABAE27E7193B}">
      <dgm:prSet phldrT="[Text]" custT="1"/>
      <dgm:spPr/>
      <dgm:t>
        <a:bodyPr/>
        <a:lstStyle/>
        <a:p>
          <a:r>
            <a:rPr lang="en-CA" sz="2000" dirty="0"/>
            <a:t>SPANB 2002-2010</a:t>
          </a:r>
          <a:endParaRPr lang="en-US" sz="2000" dirty="0"/>
        </a:p>
      </dgm:t>
    </dgm:pt>
    <dgm:pt modelId="{490AAE24-78DB-4085-A7B3-B91CB772B942}" type="parTrans" cxnId="{C9F60D39-3EB1-4D4A-9354-F589FE4B5C7D}">
      <dgm:prSet/>
      <dgm:spPr/>
      <dgm:t>
        <a:bodyPr/>
        <a:lstStyle/>
        <a:p>
          <a:endParaRPr lang="en-US"/>
        </a:p>
      </dgm:t>
    </dgm:pt>
    <dgm:pt modelId="{8D187022-D92D-43EB-8863-2778EAE445C6}" type="sibTrans" cxnId="{C9F60D39-3EB1-4D4A-9354-F589FE4B5C7D}">
      <dgm:prSet/>
      <dgm:spPr/>
      <dgm:t>
        <a:bodyPr/>
        <a:lstStyle/>
        <a:p>
          <a:endParaRPr lang="en-US"/>
        </a:p>
      </dgm:t>
    </dgm:pt>
    <dgm:pt modelId="{34189F68-5257-4AC5-9E4A-A2553D3F6ABA}">
      <dgm:prSet phldrT="[Text]" custT="1"/>
      <dgm:spPr/>
      <dgm:t>
        <a:bodyPr/>
        <a:lstStyle/>
        <a:p>
          <a:r>
            <a:rPr lang="en-CA" sz="2000" dirty="0"/>
            <a:t>SPANB 2016-2020</a:t>
          </a:r>
          <a:endParaRPr lang="en-US" sz="2000" dirty="0"/>
        </a:p>
      </dgm:t>
    </dgm:pt>
    <dgm:pt modelId="{BDA254C1-5DEE-4118-A9E6-DCBD798D9FDF}" type="parTrans" cxnId="{C7E2DD47-7611-4893-96C3-F45C67E49F7F}">
      <dgm:prSet/>
      <dgm:spPr/>
      <dgm:t>
        <a:bodyPr/>
        <a:lstStyle/>
        <a:p>
          <a:endParaRPr lang="en-US"/>
        </a:p>
      </dgm:t>
    </dgm:pt>
    <dgm:pt modelId="{C0C6056F-9F55-4898-803F-B407010660AB}" type="sibTrans" cxnId="{C7E2DD47-7611-4893-96C3-F45C67E49F7F}">
      <dgm:prSet/>
      <dgm:spPr/>
      <dgm:t>
        <a:bodyPr/>
        <a:lstStyle/>
        <a:p>
          <a:endParaRPr lang="en-US"/>
        </a:p>
      </dgm:t>
    </dgm:pt>
    <dgm:pt modelId="{6D4E8FEC-888B-441D-9A7F-E1C4F2B489CD}" type="pres">
      <dgm:prSet presAssocID="{9FA66EF9-B37E-487F-89EA-6BC17A0DE38D}" presName="CompostProcess" presStyleCnt="0">
        <dgm:presLayoutVars>
          <dgm:dir/>
          <dgm:resizeHandles val="exact"/>
        </dgm:presLayoutVars>
      </dgm:prSet>
      <dgm:spPr/>
    </dgm:pt>
    <dgm:pt modelId="{D95E34CB-9F0B-4A7D-A409-8771018F1DEE}" type="pres">
      <dgm:prSet presAssocID="{9FA66EF9-B37E-487F-89EA-6BC17A0DE38D}" presName="arrow" presStyleLbl="bgShp" presStyleIdx="0" presStyleCnt="1" custScaleX="117647"/>
      <dgm:spPr/>
    </dgm:pt>
    <dgm:pt modelId="{7BDB0061-D30F-462E-BC46-38D01F9E6AC0}" type="pres">
      <dgm:prSet presAssocID="{9FA66EF9-B37E-487F-89EA-6BC17A0DE38D}" presName="linearProcess" presStyleCnt="0"/>
      <dgm:spPr/>
    </dgm:pt>
    <dgm:pt modelId="{D2F3F0C5-198B-4B91-ACB1-4C69DA4C42BD}" type="pres">
      <dgm:prSet presAssocID="{CC2F7929-0716-4FB9-B58E-293B1F97E3DD}" presName="textNode" presStyleLbl="node1" presStyleIdx="0" presStyleCnt="3">
        <dgm:presLayoutVars>
          <dgm:bulletEnabled val="1"/>
        </dgm:presLayoutVars>
      </dgm:prSet>
      <dgm:spPr/>
    </dgm:pt>
    <dgm:pt modelId="{26819DBC-86AA-4C31-A044-B7370447AA4D}" type="pres">
      <dgm:prSet presAssocID="{8250985B-5F30-4D89-A3DA-F57803C3E70A}" presName="sibTrans" presStyleCnt="0"/>
      <dgm:spPr/>
    </dgm:pt>
    <dgm:pt modelId="{44C0CDC3-804A-48D5-8E4B-010984FC3DB2}" type="pres">
      <dgm:prSet presAssocID="{037BF7B9-CC09-4497-8003-ABAE27E7193B}" presName="textNode" presStyleLbl="node1" presStyleIdx="1" presStyleCnt="3">
        <dgm:presLayoutVars>
          <dgm:bulletEnabled val="1"/>
        </dgm:presLayoutVars>
      </dgm:prSet>
      <dgm:spPr/>
    </dgm:pt>
    <dgm:pt modelId="{C1A8AA99-4915-418A-AD80-EE0E537A6625}" type="pres">
      <dgm:prSet presAssocID="{8D187022-D92D-43EB-8863-2778EAE445C6}" presName="sibTrans" presStyleCnt="0"/>
      <dgm:spPr/>
    </dgm:pt>
    <dgm:pt modelId="{C8951A7D-72C9-484F-8840-ABCFE921234E}" type="pres">
      <dgm:prSet presAssocID="{34189F68-5257-4AC5-9E4A-A2553D3F6ABA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C9F60D39-3EB1-4D4A-9354-F589FE4B5C7D}" srcId="{9FA66EF9-B37E-487F-89EA-6BC17A0DE38D}" destId="{037BF7B9-CC09-4497-8003-ABAE27E7193B}" srcOrd="1" destOrd="0" parTransId="{490AAE24-78DB-4085-A7B3-B91CB772B942}" sibTransId="{8D187022-D92D-43EB-8863-2778EAE445C6}"/>
    <dgm:cxn modelId="{0264A73E-45FF-4314-A54D-8A418E3BE8B3}" srcId="{9FA66EF9-B37E-487F-89EA-6BC17A0DE38D}" destId="{CC2F7929-0716-4FB9-B58E-293B1F97E3DD}" srcOrd="0" destOrd="0" parTransId="{FB96BCFE-5F88-4FC0-B8E0-6D105360E06F}" sibTransId="{8250985B-5F30-4D89-A3DA-F57803C3E70A}"/>
    <dgm:cxn modelId="{E0831D40-C26A-4149-B495-AACF1E4D3063}" type="presOf" srcId="{9FA66EF9-B37E-487F-89EA-6BC17A0DE38D}" destId="{6D4E8FEC-888B-441D-9A7F-E1C4F2B489CD}" srcOrd="0" destOrd="0" presId="urn:microsoft.com/office/officeart/2005/8/layout/hProcess9"/>
    <dgm:cxn modelId="{923B6A66-3798-4822-85CD-1C2A27DB1327}" type="presOf" srcId="{CC2F7929-0716-4FB9-B58E-293B1F97E3DD}" destId="{D2F3F0C5-198B-4B91-ACB1-4C69DA4C42BD}" srcOrd="0" destOrd="0" presId="urn:microsoft.com/office/officeart/2005/8/layout/hProcess9"/>
    <dgm:cxn modelId="{C7E2DD47-7611-4893-96C3-F45C67E49F7F}" srcId="{9FA66EF9-B37E-487F-89EA-6BC17A0DE38D}" destId="{34189F68-5257-4AC5-9E4A-A2553D3F6ABA}" srcOrd="2" destOrd="0" parTransId="{BDA254C1-5DEE-4118-A9E6-DCBD798D9FDF}" sibTransId="{C0C6056F-9F55-4898-803F-B407010660AB}"/>
    <dgm:cxn modelId="{E2F157C0-C444-4901-8708-86189F24964E}" type="presOf" srcId="{037BF7B9-CC09-4497-8003-ABAE27E7193B}" destId="{44C0CDC3-804A-48D5-8E4B-010984FC3DB2}" srcOrd="0" destOrd="0" presId="urn:microsoft.com/office/officeart/2005/8/layout/hProcess9"/>
    <dgm:cxn modelId="{C988CDDD-1456-42C2-BD7B-F709291329E0}" type="presOf" srcId="{34189F68-5257-4AC5-9E4A-A2553D3F6ABA}" destId="{C8951A7D-72C9-484F-8840-ABCFE921234E}" srcOrd="0" destOrd="0" presId="urn:microsoft.com/office/officeart/2005/8/layout/hProcess9"/>
    <dgm:cxn modelId="{D0262B62-A63E-4D65-B38C-45611B63AB4B}" type="presParOf" srcId="{6D4E8FEC-888B-441D-9A7F-E1C4F2B489CD}" destId="{D95E34CB-9F0B-4A7D-A409-8771018F1DEE}" srcOrd="0" destOrd="0" presId="urn:microsoft.com/office/officeart/2005/8/layout/hProcess9"/>
    <dgm:cxn modelId="{381900CA-B933-4252-B362-844C6CF2802E}" type="presParOf" srcId="{6D4E8FEC-888B-441D-9A7F-E1C4F2B489CD}" destId="{7BDB0061-D30F-462E-BC46-38D01F9E6AC0}" srcOrd="1" destOrd="0" presId="urn:microsoft.com/office/officeart/2005/8/layout/hProcess9"/>
    <dgm:cxn modelId="{B3BB2947-F0CD-440D-9EEC-26638E624933}" type="presParOf" srcId="{7BDB0061-D30F-462E-BC46-38D01F9E6AC0}" destId="{D2F3F0C5-198B-4B91-ACB1-4C69DA4C42BD}" srcOrd="0" destOrd="0" presId="urn:microsoft.com/office/officeart/2005/8/layout/hProcess9"/>
    <dgm:cxn modelId="{D8D98E86-D652-474F-BE54-9C6DD3281969}" type="presParOf" srcId="{7BDB0061-D30F-462E-BC46-38D01F9E6AC0}" destId="{26819DBC-86AA-4C31-A044-B7370447AA4D}" srcOrd="1" destOrd="0" presId="urn:microsoft.com/office/officeart/2005/8/layout/hProcess9"/>
    <dgm:cxn modelId="{5FC59D9A-E610-429C-A510-85AD6809F4BE}" type="presParOf" srcId="{7BDB0061-D30F-462E-BC46-38D01F9E6AC0}" destId="{44C0CDC3-804A-48D5-8E4B-010984FC3DB2}" srcOrd="2" destOrd="0" presId="urn:microsoft.com/office/officeart/2005/8/layout/hProcess9"/>
    <dgm:cxn modelId="{2A0C2074-93D1-4FB2-A7DF-4EA77C222570}" type="presParOf" srcId="{7BDB0061-D30F-462E-BC46-38D01F9E6AC0}" destId="{C1A8AA99-4915-418A-AD80-EE0E537A6625}" srcOrd="3" destOrd="0" presId="urn:microsoft.com/office/officeart/2005/8/layout/hProcess9"/>
    <dgm:cxn modelId="{38CD1A2E-7547-498B-A698-CBBB22821499}" type="presParOf" srcId="{7BDB0061-D30F-462E-BC46-38D01F9E6AC0}" destId="{C8951A7D-72C9-484F-8840-ABCFE921234E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1654A5-1C1C-4B24-96A7-A8E92201D459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2E80FB-3386-424F-B7EF-7FE042FEF2F2}">
      <dgm:prSet phldrT="[Text]"/>
      <dgm:spPr>
        <a:solidFill>
          <a:schemeClr val="tx2">
            <a:lumMod val="75000"/>
          </a:schemeClr>
        </a:solidFill>
      </dgm:spPr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fr-FR" dirty="0"/>
            <a:t>Importance et </a:t>
          </a:r>
          <a:r>
            <a:rPr lang="fr-FR" b="1" dirty="0"/>
            <a:t>singularité</a:t>
          </a:r>
          <a:r>
            <a:rPr lang="fr-FR" dirty="0"/>
            <a:t> de la biodiversité dans  contexte mondial</a:t>
          </a:r>
          <a:endParaRPr lang="en-US" dirty="0"/>
        </a:p>
      </dgm:t>
    </dgm:pt>
    <dgm:pt modelId="{8094FB00-1D60-4443-B03E-0FE416357AF9}" type="parTrans" cxnId="{248927E7-A1E8-4A1B-B559-12633C9576A8}">
      <dgm:prSet/>
      <dgm:spPr/>
      <dgm:t>
        <a:bodyPr/>
        <a:lstStyle/>
        <a:p>
          <a:endParaRPr lang="en-US"/>
        </a:p>
      </dgm:t>
    </dgm:pt>
    <dgm:pt modelId="{1FA4C153-AAAA-4833-9EF7-9DF838D63C54}" type="sibTrans" cxnId="{248927E7-A1E8-4A1B-B559-12633C9576A8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  <dgm:pt modelId="{BF805E93-A1FC-4151-8E6E-BBF6D82C1C02}">
      <dgm:prSet phldrT="[Text]"/>
      <dgm:spPr/>
      <dgm:t>
        <a:bodyPr/>
        <a:lstStyle/>
        <a:p>
          <a:pPr>
            <a:buNone/>
          </a:pPr>
          <a:r>
            <a:rPr lang="fr-FR" dirty="0"/>
            <a:t>Une des plus grandes réserves de biodiversité mondiale + superficie</a:t>
          </a:r>
          <a:endParaRPr lang="en-US" dirty="0"/>
        </a:p>
      </dgm:t>
    </dgm:pt>
    <dgm:pt modelId="{9B9E964B-5C89-42CD-A074-9AF00E9D62D1}" type="parTrans" cxnId="{C8417DF3-9958-440F-B7FE-F73186EEDF12}">
      <dgm:prSet/>
      <dgm:spPr/>
      <dgm:t>
        <a:bodyPr/>
        <a:lstStyle/>
        <a:p>
          <a:endParaRPr lang="en-US"/>
        </a:p>
      </dgm:t>
    </dgm:pt>
    <dgm:pt modelId="{8457ADE4-D8B8-4CE3-9247-C623604188BD}" type="sibTrans" cxnId="{C8417DF3-9958-440F-B7FE-F73186EEDF12}">
      <dgm:prSet/>
      <dgm:spPr/>
      <dgm:t>
        <a:bodyPr/>
        <a:lstStyle/>
        <a:p>
          <a:endParaRPr lang="en-US"/>
        </a:p>
      </dgm:t>
    </dgm:pt>
    <dgm:pt modelId="{845D9ABE-2871-4F06-90B8-99B489D75E50}">
      <dgm:prSet phldrT="[Text]"/>
      <dgm:spPr>
        <a:solidFill>
          <a:schemeClr val="tx2">
            <a:lumMod val="75000"/>
          </a:schemeClr>
        </a:solidFill>
      </dgm:spPr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fr-FR" dirty="0"/>
            <a:t>État et tendances actuelles de la biodiversité et des services écosystémiques</a:t>
          </a:r>
          <a:endParaRPr lang="en-US" dirty="0"/>
        </a:p>
      </dgm:t>
    </dgm:pt>
    <dgm:pt modelId="{43CC19A2-3E5E-42E5-99E8-04855A3BFDCF}" type="parTrans" cxnId="{F83241FE-9056-4ABF-AF7F-FBFDDB2A96CE}">
      <dgm:prSet/>
      <dgm:spPr/>
      <dgm:t>
        <a:bodyPr/>
        <a:lstStyle/>
        <a:p>
          <a:endParaRPr lang="en-US"/>
        </a:p>
      </dgm:t>
    </dgm:pt>
    <dgm:pt modelId="{3A42B301-1491-45D0-B082-B1CB946E97FF}" type="sibTrans" cxnId="{F83241FE-9056-4ABF-AF7F-FBFDDB2A96CE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  <dgm:pt modelId="{DB45C61D-4CB2-4024-B740-19A922071FE8}">
      <dgm:prSet phldrT="[Text]"/>
      <dgm:spPr/>
      <dgm:t>
        <a:bodyPr/>
        <a:lstStyle/>
        <a:p>
          <a:pPr>
            <a:buFontTx/>
            <a:buNone/>
          </a:pPr>
          <a:r>
            <a:rPr lang="fr-FR" noProof="0" dirty="0"/>
            <a:t>Voir essentiellement le 6e rapport national a la CDB 2019:</a:t>
          </a:r>
        </a:p>
      </dgm:t>
    </dgm:pt>
    <dgm:pt modelId="{059A47C5-265F-4751-8519-CD6EC5843314}" type="parTrans" cxnId="{DF8C08DB-8230-43CA-9570-563ED17AD025}">
      <dgm:prSet/>
      <dgm:spPr/>
      <dgm:t>
        <a:bodyPr/>
        <a:lstStyle/>
        <a:p>
          <a:endParaRPr lang="en-US"/>
        </a:p>
      </dgm:t>
    </dgm:pt>
    <dgm:pt modelId="{44E0E61B-0496-474D-A091-16176ABF4194}" type="sibTrans" cxnId="{DF8C08DB-8230-43CA-9570-563ED17AD025}">
      <dgm:prSet/>
      <dgm:spPr/>
      <dgm:t>
        <a:bodyPr/>
        <a:lstStyle/>
        <a:p>
          <a:endParaRPr lang="en-US"/>
        </a:p>
      </dgm:t>
    </dgm:pt>
    <dgm:pt modelId="{B771940E-9717-408E-B108-69BBE1BA150C}">
      <dgm:prSet phldrT="[Text]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fr-FR" dirty="0"/>
            <a:t>État et tendances des principaux facteurs de perte de biodiversité </a:t>
          </a:r>
          <a:endParaRPr lang="en-US" dirty="0"/>
        </a:p>
      </dgm:t>
    </dgm:pt>
    <dgm:pt modelId="{FF688B79-9A8C-4680-9AF0-1E00A5B71543}" type="parTrans" cxnId="{850C917E-F862-4889-AB47-F2DA10382F14}">
      <dgm:prSet/>
      <dgm:spPr/>
      <dgm:t>
        <a:bodyPr/>
        <a:lstStyle/>
        <a:p>
          <a:endParaRPr lang="en-US"/>
        </a:p>
      </dgm:t>
    </dgm:pt>
    <dgm:pt modelId="{F288DFE7-5AC4-47C0-80F7-7F0EA1123E01}" type="sibTrans" cxnId="{850C917E-F862-4889-AB47-F2DA10382F14}">
      <dgm:prSet/>
      <dgm:spPr/>
      <dgm:t>
        <a:bodyPr/>
        <a:lstStyle/>
        <a:p>
          <a:endParaRPr lang="en-US"/>
        </a:p>
      </dgm:t>
    </dgm:pt>
    <dgm:pt modelId="{F786FFB5-8C3B-465C-8CE0-4F16812A4057}">
      <dgm:prSet phldrT="[Text]"/>
      <dgm:spPr/>
      <dgm:t>
        <a:bodyPr/>
        <a:lstStyle/>
        <a:p>
          <a:pPr>
            <a:buNone/>
          </a:pPr>
          <a:r>
            <a:rPr lang="fr-FR" dirty="0"/>
            <a:t>Fragmentation, dégradation et perte des habitats naturels accélérées</a:t>
          </a:r>
          <a:endParaRPr lang="en-US" dirty="0"/>
        </a:p>
      </dgm:t>
    </dgm:pt>
    <dgm:pt modelId="{D9AE6827-6000-410E-B52D-B6AE566F6ED5}" type="parTrans" cxnId="{8BFC4962-5D78-4247-8D31-35373C1A6ADE}">
      <dgm:prSet/>
      <dgm:spPr/>
      <dgm:t>
        <a:bodyPr/>
        <a:lstStyle/>
        <a:p>
          <a:endParaRPr lang="en-US"/>
        </a:p>
      </dgm:t>
    </dgm:pt>
    <dgm:pt modelId="{92B1DC66-A61B-463B-8EE0-D6327D1F3CFA}" type="sibTrans" cxnId="{8BFC4962-5D78-4247-8D31-35373C1A6ADE}">
      <dgm:prSet/>
      <dgm:spPr/>
      <dgm:t>
        <a:bodyPr/>
        <a:lstStyle/>
        <a:p>
          <a:endParaRPr lang="en-US"/>
        </a:p>
      </dgm:t>
    </dgm:pt>
    <dgm:pt modelId="{DB2A3F43-DF5A-45EA-8760-7BE0FCDCA1DB}">
      <dgm:prSet phldrT="[Text]"/>
      <dgm:spPr/>
      <dgm:t>
        <a:bodyPr/>
        <a:lstStyle/>
        <a:p>
          <a:pPr>
            <a:buNone/>
          </a:pPr>
          <a:r>
            <a:rPr lang="fr-FR" dirty="0"/>
            <a:t>Rôle clé dans la régulation du climat et des ressources en eau</a:t>
          </a:r>
          <a:endParaRPr lang="en-US" dirty="0"/>
        </a:p>
      </dgm:t>
    </dgm:pt>
    <dgm:pt modelId="{EAAACF8D-8D15-4785-8F7E-A2E878590364}" type="parTrans" cxnId="{7344ADCA-7112-4FEA-84DC-1EC368FFE463}">
      <dgm:prSet/>
      <dgm:spPr/>
      <dgm:t>
        <a:bodyPr/>
        <a:lstStyle/>
        <a:p>
          <a:endParaRPr lang="en-US"/>
        </a:p>
      </dgm:t>
    </dgm:pt>
    <dgm:pt modelId="{2CF9A2FC-DAC9-451F-AAEE-BA3A8420CCE4}" type="sibTrans" cxnId="{7344ADCA-7112-4FEA-84DC-1EC368FFE463}">
      <dgm:prSet/>
      <dgm:spPr/>
      <dgm:t>
        <a:bodyPr/>
        <a:lstStyle/>
        <a:p>
          <a:endParaRPr lang="en-US"/>
        </a:p>
      </dgm:t>
    </dgm:pt>
    <dgm:pt modelId="{3911B9E9-155F-4A3F-84FE-7A0534FDA677}">
      <dgm:prSet phldrT="[Text]"/>
      <dgm:spPr/>
      <dgm:t>
        <a:bodyPr/>
        <a:lstStyle/>
        <a:p>
          <a:pPr>
            <a:buNone/>
          </a:pPr>
          <a:r>
            <a:rPr lang="fr-FR" dirty="0"/>
            <a:t>Plusieurs services essentiels au bien-être et contributions économiques</a:t>
          </a:r>
          <a:endParaRPr lang="en-US" dirty="0"/>
        </a:p>
      </dgm:t>
    </dgm:pt>
    <dgm:pt modelId="{A7F8EDE1-244E-449D-8848-DC685B68E840}" type="parTrans" cxnId="{7F9F339D-1C3F-45B5-ABE6-9BC9D842580F}">
      <dgm:prSet/>
      <dgm:spPr/>
      <dgm:t>
        <a:bodyPr/>
        <a:lstStyle/>
        <a:p>
          <a:endParaRPr lang="en-US"/>
        </a:p>
      </dgm:t>
    </dgm:pt>
    <dgm:pt modelId="{09A96885-E131-4255-9566-02E1DFC72BB9}" type="sibTrans" cxnId="{7F9F339D-1C3F-45B5-ABE6-9BC9D842580F}">
      <dgm:prSet/>
      <dgm:spPr/>
      <dgm:t>
        <a:bodyPr/>
        <a:lstStyle/>
        <a:p>
          <a:endParaRPr lang="en-US"/>
        </a:p>
      </dgm:t>
    </dgm:pt>
    <dgm:pt modelId="{9E042378-1675-436B-938B-E8A6393E8714}">
      <dgm:prSet phldrT="[Text]"/>
      <dgm:spPr/>
      <dgm:t>
        <a:bodyPr/>
        <a:lstStyle/>
        <a:p>
          <a:pPr>
            <a:buNone/>
          </a:pPr>
          <a:r>
            <a:rPr lang="fr-FR" dirty="0"/>
            <a:t>Une biodiversité sous pression (+ </a:t>
          </a:r>
          <a:r>
            <a:rPr lang="fr-FR" b="1" dirty="0">
              <a:solidFill>
                <a:srgbClr val="0000CC"/>
              </a:solidFill>
            </a:rPr>
            <a:t>inondations, feux, sécheresses</a:t>
          </a:r>
          <a:r>
            <a:rPr lang="fr-FR" dirty="0"/>
            <a:t>)</a:t>
          </a:r>
          <a:endParaRPr lang="en-US" dirty="0"/>
        </a:p>
      </dgm:t>
    </dgm:pt>
    <dgm:pt modelId="{06248063-4188-42CB-A92A-488470D3A93D}" type="parTrans" cxnId="{02DEF25C-FA9C-4E26-8B99-C733CEBBD451}">
      <dgm:prSet/>
      <dgm:spPr/>
      <dgm:t>
        <a:bodyPr/>
        <a:lstStyle/>
        <a:p>
          <a:endParaRPr lang="en-US"/>
        </a:p>
      </dgm:t>
    </dgm:pt>
    <dgm:pt modelId="{45050CFE-DB89-43F5-BDD6-A101E1E75B36}" type="sibTrans" cxnId="{02DEF25C-FA9C-4E26-8B99-C733CEBBD451}">
      <dgm:prSet/>
      <dgm:spPr/>
      <dgm:t>
        <a:bodyPr/>
        <a:lstStyle/>
        <a:p>
          <a:endParaRPr lang="en-US"/>
        </a:p>
      </dgm:t>
    </dgm:pt>
    <dgm:pt modelId="{F9104CF3-C727-46EA-9EA6-22A50AD58038}">
      <dgm:prSet phldrT="[Text]"/>
      <dgm:spPr/>
      <dgm:t>
        <a:bodyPr/>
        <a:lstStyle/>
        <a:p>
          <a:pPr>
            <a:buNone/>
          </a:pPr>
          <a:r>
            <a:rPr lang="fr-FR" dirty="0"/>
            <a:t>RDC est très engagée sur la scène internationale (pays solution) </a:t>
          </a:r>
          <a:endParaRPr lang="en-US" dirty="0"/>
        </a:p>
      </dgm:t>
    </dgm:pt>
    <dgm:pt modelId="{0F5F6939-1149-4491-B039-EFF294F47AC4}" type="parTrans" cxnId="{E8397CD5-ABD3-417E-866E-DB704B485DEE}">
      <dgm:prSet/>
      <dgm:spPr/>
      <dgm:t>
        <a:bodyPr/>
        <a:lstStyle/>
        <a:p>
          <a:endParaRPr lang="en-US"/>
        </a:p>
      </dgm:t>
    </dgm:pt>
    <dgm:pt modelId="{710862CE-39D8-4E4F-A0B3-C2C0CFE0E69D}" type="sibTrans" cxnId="{E8397CD5-ABD3-417E-866E-DB704B485DEE}">
      <dgm:prSet/>
      <dgm:spPr/>
      <dgm:t>
        <a:bodyPr/>
        <a:lstStyle/>
        <a:p>
          <a:endParaRPr lang="en-US"/>
        </a:p>
      </dgm:t>
    </dgm:pt>
    <dgm:pt modelId="{1F988B53-2984-407E-8C01-0AFDAB395A68}">
      <dgm:prSet phldrT="[Text]"/>
      <dgm:spPr/>
      <dgm:t>
        <a:bodyPr/>
        <a:lstStyle/>
        <a:p>
          <a:r>
            <a:rPr lang="fr-FR" noProof="0" dirty="0"/>
            <a:t>Quelques progrès par ex. extension du réseau d’aires protégées;  projets de reboisement;  mise en œuvre de la REDD+, et  développement de cadres juridiques tels que Accès et Partage des Avantages (APA)</a:t>
          </a:r>
        </a:p>
      </dgm:t>
    </dgm:pt>
    <dgm:pt modelId="{20DC203C-AAAF-4F37-95D2-EA4DDCBDF201}" type="parTrans" cxnId="{0ED7FDE8-EB7B-40C4-A572-B041809BF1E2}">
      <dgm:prSet/>
      <dgm:spPr/>
      <dgm:t>
        <a:bodyPr/>
        <a:lstStyle/>
        <a:p>
          <a:endParaRPr lang="en-US"/>
        </a:p>
      </dgm:t>
    </dgm:pt>
    <dgm:pt modelId="{B08BA819-3B01-4949-B33D-DF5CB0813770}" type="sibTrans" cxnId="{0ED7FDE8-EB7B-40C4-A572-B041809BF1E2}">
      <dgm:prSet/>
      <dgm:spPr/>
      <dgm:t>
        <a:bodyPr/>
        <a:lstStyle/>
        <a:p>
          <a:endParaRPr lang="en-US"/>
        </a:p>
      </dgm:t>
    </dgm:pt>
    <dgm:pt modelId="{FB7D2F16-B6C3-463A-9EAE-A94F1971D9A4}">
      <dgm:prSet phldrT="[Text]"/>
      <dgm:spPr/>
      <dgm:t>
        <a:bodyPr/>
        <a:lstStyle/>
        <a:p>
          <a:r>
            <a:rPr lang="fr-FR" noProof="0" dirty="0"/>
            <a:t>Mais plusieurs obstacles</a:t>
          </a:r>
        </a:p>
      </dgm:t>
    </dgm:pt>
    <dgm:pt modelId="{BD2FF564-2615-41AE-B24C-F2B23585F640}" type="parTrans" cxnId="{1CA199D9-D39E-4161-8456-749162B4070D}">
      <dgm:prSet/>
      <dgm:spPr/>
      <dgm:t>
        <a:bodyPr/>
        <a:lstStyle/>
        <a:p>
          <a:endParaRPr lang="en-US"/>
        </a:p>
      </dgm:t>
    </dgm:pt>
    <dgm:pt modelId="{B48302CD-3348-4780-A56E-FC49E206AAFC}" type="sibTrans" cxnId="{1CA199D9-D39E-4161-8456-749162B4070D}">
      <dgm:prSet/>
      <dgm:spPr/>
      <dgm:t>
        <a:bodyPr/>
        <a:lstStyle/>
        <a:p>
          <a:endParaRPr lang="en-US"/>
        </a:p>
      </dgm:t>
    </dgm:pt>
    <dgm:pt modelId="{50C46104-F691-4F1E-BF89-03FB04072B5D}">
      <dgm:prSet phldrT="[Text]"/>
      <dgm:spPr/>
      <dgm:t>
        <a:bodyPr/>
        <a:lstStyle/>
        <a:p>
          <a:pPr>
            <a:buNone/>
          </a:pPr>
          <a:r>
            <a:rPr lang="fr-FR" dirty="0"/>
            <a:t>Impacts plus visibles des changements climatiques</a:t>
          </a:r>
          <a:endParaRPr lang="en-US" dirty="0"/>
        </a:p>
      </dgm:t>
    </dgm:pt>
    <dgm:pt modelId="{0FAFFF7A-0A96-45DC-B6CE-720AF9227321}" type="parTrans" cxnId="{DEAFAAEF-BC61-4B02-95AC-DD6A5A47C414}">
      <dgm:prSet/>
      <dgm:spPr/>
      <dgm:t>
        <a:bodyPr/>
        <a:lstStyle/>
        <a:p>
          <a:endParaRPr lang="en-US"/>
        </a:p>
      </dgm:t>
    </dgm:pt>
    <dgm:pt modelId="{2DFCB99B-F126-4432-B95F-520DC1167940}" type="sibTrans" cxnId="{DEAFAAEF-BC61-4B02-95AC-DD6A5A47C414}">
      <dgm:prSet/>
      <dgm:spPr/>
      <dgm:t>
        <a:bodyPr/>
        <a:lstStyle/>
        <a:p>
          <a:endParaRPr lang="en-US"/>
        </a:p>
      </dgm:t>
    </dgm:pt>
    <dgm:pt modelId="{5AE4F379-DBEB-41DA-BA39-A86247D01FDA}">
      <dgm:prSet phldrT="[Text]"/>
      <dgm:spPr/>
      <dgm:t>
        <a:bodyPr/>
        <a:lstStyle/>
        <a:p>
          <a:pPr>
            <a:buNone/>
          </a:pPr>
          <a:r>
            <a:rPr lang="fr-FR" dirty="0"/>
            <a:t>Surexploitation plus généralisée</a:t>
          </a:r>
          <a:endParaRPr lang="en-US" dirty="0"/>
        </a:p>
      </dgm:t>
    </dgm:pt>
    <dgm:pt modelId="{FF145EB8-C4E3-4AFE-989B-3C3CC3F62CE2}" type="parTrans" cxnId="{365EAD3A-2B36-4CAB-8E0C-4147114ECDE6}">
      <dgm:prSet/>
      <dgm:spPr/>
      <dgm:t>
        <a:bodyPr/>
        <a:lstStyle/>
        <a:p>
          <a:endParaRPr lang="en-US"/>
        </a:p>
      </dgm:t>
    </dgm:pt>
    <dgm:pt modelId="{603074F7-CF28-480A-9153-05D22DCAD3BB}" type="sibTrans" cxnId="{365EAD3A-2B36-4CAB-8E0C-4147114ECDE6}">
      <dgm:prSet/>
      <dgm:spPr/>
      <dgm:t>
        <a:bodyPr/>
        <a:lstStyle/>
        <a:p>
          <a:endParaRPr lang="en-US"/>
        </a:p>
      </dgm:t>
    </dgm:pt>
    <dgm:pt modelId="{056736A9-8B8A-4C80-B9BF-302414772B66}">
      <dgm:prSet phldrT="[Text]"/>
      <dgm:spPr/>
      <dgm:t>
        <a:bodyPr/>
        <a:lstStyle/>
        <a:p>
          <a:pPr>
            <a:buNone/>
          </a:pPr>
          <a:r>
            <a:rPr lang="fr-FR" dirty="0"/>
            <a:t>Pollution et espèces exotiques envahissantes et pathogènes en expansion</a:t>
          </a:r>
          <a:endParaRPr lang="en-US" dirty="0"/>
        </a:p>
      </dgm:t>
    </dgm:pt>
    <dgm:pt modelId="{6E2074EF-54A4-48A4-9EB0-100C4EBDC9A2}" type="parTrans" cxnId="{00500402-55DC-484A-8A62-0C7D71FCEDA9}">
      <dgm:prSet/>
      <dgm:spPr/>
      <dgm:t>
        <a:bodyPr/>
        <a:lstStyle/>
        <a:p>
          <a:endParaRPr lang="en-US"/>
        </a:p>
      </dgm:t>
    </dgm:pt>
    <dgm:pt modelId="{B07EF07D-E2C5-41C2-9BDC-3C65D5711322}" type="sibTrans" cxnId="{00500402-55DC-484A-8A62-0C7D71FCEDA9}">
      <dgm:prSet/>
      <dgm:spPr/>
      <dgm:t>
        <a:bodyPr/>
        <a:lstStyle/>
        <a:p>
          <a:endParaRPr lang="en-US"/>
        </a:p>
      </dgm:t>
    </dgm:pt>
    <dgm:pt modelId="{02342479-31B2-4979-993C-8DD5A8F9E842}">
      <dgm:prSet phldrT="[Text]"/>
      <dgm:spPr/>
      <dgm:t>
        <a:bodyPr/>
        <a:lstStyle/>
        <a:p>
          <a:pPr>
            <a:buNone/>
          </a:pPr>
          <a:endParaRPr lang="en-US" dirty="0"/>
        </a:p>
      </dgm:t>
    </dgm:pt>
    <dgm:pt modelId="{A7C505FB-F0B6-45B1-800A-FC3CE86C7292}" type="parTrans" cxnId="{E64C2559-C3AD-455A-B1A9-81BFF6B6A3A6}">
      <dgm:prSet/>
      <dgm:spPr/>
      <dgm:t>
        <a:bodyPr/>
        <a:lstStyle/>
        <a:p>
          <a:endParaRPr lang="en-US"/>
        </a:p>
      </dgm:t>
    </dgm:pt>
    <dgm:pt modelId="{CEE41178-31DD-4D54-8A53-BF246447C8FE}" type="sibTrans" cxnId="{E64C2559-C3AD-455A-B1A9-81BFF6B6A3A6}">
      <dgm:prSet/>
      <dgm:spPr/>
      <dgm:t>
        <a:bodyPr/>
        <a:lstStyle/>
        <a:p>
          <a:endParaRPr lang="en-US"/>
        </a:p>
      </dgm:t>
    </dgm:pt>
    <dgm:pt modelId="{B9D2EE95-4EE1-4632-951C-1BFA7B4102C6}">
      <dgm:prSet phldrT="[Text]"/>
      <dgm:spPr/>
      <dgm:t>
        <a:bodyPr/>
        <a:lstStyle/>
        <a:p>
          <a:pPr>
            <a:buNone/>
          </a:pPr>
          <a:r>
            <a:rPr lang="fr-FR" b="1" dirty="0">
              <a:solidFill>
                <a:srgbClr val="0000CC"/>
              </a:solidFill>
            </a:rPr>
            <a:t>Conflits armés </a:t>
          </a:r>
          <a:r>
            <a:rPr lang="fr-FR" dirty="0"/>
            <a:t>et autres facteurs sous-jacents</a:t>
          </a:r>
          <a:endParaRPr lang="en-US" dirty="0"/>
        </a:p>
      </dgm:t>
    </dgm:pt>
    <dgm:pt modelId="{F7A8A93D-2DD7-42D1-B44C-003E9F09599C}" type="parTrans" cxnId="{105DA494-4F26-43D6-8EED-49E85BDC0152}">
      <dgm:prSet/>
      <dgm:spPr/>
      <dgm:t>
        <a:bodyPr/>
        <a:lstStyle/>
        <a:p>
          <a:endParaRPr lang="en-US"/>
        </a:p>
      </dgm:t>
    </dgm:pt>
    <dgm:pt modelId="{943E4656-8855-42D0-8579-D1695A51C992}" type="sibTrans" cxnId="{105DA494-4F26-43D6-8EED-49E85BDC0152}">
      <dgm:prSet/>
      <dgm:spPr/>
      <dgm:t>
        <a:bodyPr/>
        <a:lstStyle/>
        <a:p>
          <a:endParaRPr lang="en-US"/>
        </a:p>
      </dgm:t>
    </dgm:pt>
    <dgm:pt modelId="{89A9BC15-EAEB-47A8-8C2E-633BBC5B0F66}">
      <dgm:prSet phldrT="[Text]"/>
      <dgm:spPr/>
      <dgm:t>
        <a:bodyPr/>
        <a:lstStyle/>
        <a:p>
          <a:pPr>
            <a:buNone/>
          </a:pPr>
          <a:r>
            <a:rPr lang="fr-FR" dirty="0"/>
            <a:t>Intensification prévisible de ces pressions à l’horizon 2030 </a:t>
          </a:r>
          <a:endParaRPr lang="en-US" dirty="0"/>
        </a:p>
      </dgm:t>
    </dgm:pt>
    <dgm:pt modelId="{60A4E0F8-25A4-461A-B9B9-88B0D8F31020}" type="parTrans" cxnId="{B54F30FD-F1C2-4BED-83DB-BFD5BE469A13}">
      <dgm:prSet/>
      <dgm:spPr/>
      <dgm:t>
        <a:bodyPr/>
        <a:lstStyle/>
        <a:p>
          <a:endParaRPr lang="en-US"/>
        </a:p>
      </dgm:t>
    </dgm:pt>
    <dgm:pt modelId="{4119D96F-3394-49B8-B8DD-9DC782B5F021}" type="sibTrans" cxnId="{B54F30FD-F1C2-4BED-83DB-BFD5BE469A13}">
      <dgm:prSet/>
      <dgm:spPr/>
      <dgm:t>
        <a:bodyPr/>
        <a:lstStyle/>
        <a:p>
          <a:endParaRPr lang="en-US"/>
        </a:p>
      </dgm:t>
    </dgm:pt>
    <dgm:pt modelId="{E2250B52-00D6-4A39-8FDE-30E589EF3ABF}" type="pres">
      <dgm:prSet presAssocID="{8F1654A5-1C1C-4B24-96A7-A8E92201D459}" presName="linearFlow" presStyleCnt="0">
        <dgm:presLayoutVars>
          <dgm:dir/>
          <dgm:animLvl val="lvl"/>
          <dgm:resizeHandles val="exact"/>
        </dgm:presLayoutVars>
      </dgm:prSet>
      <dgm:spPr/>
    </dgm:pt>
    <dgm:pt modelId="{25B79047-FFDA-4E2C-9403-1D20F88C2C24}" type="pres">
      <dgm:prSet presAssocID="{392E80FB-3386-424F-B7EF-7FE042FEF2F2}" presName="composite" presStyleCnt="0"/>
      <dgm:spPr/>
    </dgm:pt>
    <dgm:pt modelId="{8FA05C91-50B9-4FA6-97C6-CFDC4A2695F0}" type="pres">
      <dgm:prSet presAssocID="{392E80FB-3386-424F-B7EF-7FE042FEF2F2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CF877646-01C5-41B6-B6C5-53C24D7E5737}" type="pres">
      <dgm:prSet presAssocID="{392E80FB-3386-424F-B7EF-7FE042FEF2F2}" presName="parSh" presStyleLbl="node1" presStyleIdx="0" presStyleCnt="3"/>
      <dgm:spPr/>
    </dgm:pt>
    <dgm:pt modelId="{2F0369D7-99BE-4395-83D6-8515793EADA0}" type="pres">
      <dgm:prSet presAssocID="{392E80FB-3386-424F-B7EF-7FE042FEF2F2}" presName="desTx" presStyleLbl="fgAcc1" presStyleIdx="0" presStyleCnt="3">
        <dgm:presLayoutVars>
          <dgm:bulletEnabled val="1"/>
        </dgm:presLayoutVars>
      </dgm:prSet>
      <dgm:spPr/>
    </dgm:pt>
    <dgm:pt modelId="{3DBC3223-662E-40E1-A4C0-40ED501DECF6}" type="pres">
      <dgm:prSet presAssocID="{1FA4C153-AAAA-4833-9EF7-9DF838D63C54}" presName="sibTrans" presStyleLbl="sibTrans2D1" presStyleIdx="0" presStyleCnt="2"/>
      <dgm:spPr/>
    </dgm:pt>
    <dgm:pt modelId="{FE35FBD7-BA15-4FD7-9FEC-850258D7B98D}" type="pres">
      <dgm:prSet presAssocID="{1FA4C153-AAAA-4833-9EF7-9DF838D63C54}" presName="connTx" presStyleLbl="sibTrans2D1" presStyleIdx="0" presStyleCnt="2"/>
      <dgm:spPr/>
    </dgm:pt>
    <dgm:pt modelId="{8256683D-4918-4115-A7CF-7F9CCD7495B8}" type="pres">
      <dgm:prSet presAssocID="{845D9ABE-2871-4F06-90B8-99B489D75E50}" presName="composite" presStyleCnt="0"/>
      <dgm:spPr/>
    </dgm:pt>
    <dgm:pt modelId="{6DB19DD7-D5DD-4640-B620-DD5F06A291CB}" type="pres">
      <dgm:prSet presAssocID="{845D9ABE-2871-4F06-90B8-99B489D75E50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31ED794D-0DF5-4ED2-9484-7DC99769A81E}" type="pres">
      <dgm:prSet presAssocID="{845D9ABE-2871-4F06-90B8-99B489D75E50}" presName="parSh" presStyleLbl="node1" presStyleIdx="1" presStyleCnt="3"/>
      <dgm:spPr/>
    </dgm:pt>
    <dgm:pt modelId="{B6B20F81-A789-41D6-B726-589D2B533808}" type="pres">
      <dgm:prSet presAssocID="{845D9ABE-2871-4F06-90B8-99B489D75E50}" presName="desTx" presStyleLbl="fgAcc1" presStyleIdx="1" presStyleCnt="3">
        <dgm:presLayoutVars>
          <dgm:bulletEnabled val="1"/>
        </dgm:presLayoutVars>
      </dgm:prSet>
      <dgm:spPr/>
    </dgm:pt>
    <dgm:pt modelId="{970547D5-7C72-4101-B139-F83BC61F1FF2}" type="pres">
      <dgm:prSet presAssocID="{3A42B301-1491-45D0-B082-B1CB946E97FF}" presName="sibTrans" presStyleLbl="sibTrans2D1" presStyleIdx="1" presStyleCnt="2"/>
      <dgm:spPr/>
    </dgm:pt>
    <dgm:pt modelId="{E3627E72-2B64-469D-9253-01AE9C08FA0E}" type="pres">
      <dgm:prSet presAssocID="{3A42B301-1491-45D0-B082-B1CB946E97FF}" presName="connTx" presStyleLbl="sibTrans2D1" presStyleIdx="1" presStyleCnt="2"/>
      <dgm:spPr/>
    </dgm:pt>
    <dgm:pt modelId="{8253D22F-6F53-481D-8BF6-EBA31629024A}" type="pres">
      <dgm:prSet presAssocID="{B771940E-9717-408E-B108-69BBE1BA150C}" presName="composite" presStyleCnt="0"/>
      <dgm:spPr/>
    </dgm:pt>
    <dgm:pt modelId="{6F7EDE1E-8DCC-4B0F-8245-B83052A738FB}" type="pres">
      <dgm:prSet presAssocID="{B771940E-9717-408E-B108-69BBE1BA150C}" presName="par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876C12D6-87C4-4AED-963E-E5790DB6DCE4}" type="pres">
      <dgm:prSet presAssocID="{B771940E-9717-408E-B108-69BBE1BA150C}" presName="parSh" presStyleLbl="node1" presStyleIdx="2" presStyleCnt="3"/>
      <dgm:spPr/>
    </dgm:pt>
    <dgm:pt modelId="{0132A21B-B325-45EA-A150-68C0D64D469D}" type="pres">
      <dgm:prSet presAssocID="{B771940E-9717-408E-B108-69BBE1BA150C}" presName="desTx" presStyleLbl="fgAcc1" presStyleIdx="2" presStyleCnt="3">
        <dgm:presLayoutVars>
          <dgm:bulletEnabled val="1"/>
        </dgm:presLayoutVars>
      </dgm:prSet>
      <dgm:spPr/>
    </dgm:pt>
  </dgm:ptLst>
  <dgm:cxnLst>
    <dgm:cxn modelId="{00500402-55DC-484A-8A62-0C7D71FCEDA9}" srcId="{B771940E-9717-408E-B108-69BBE1BA150C}" destId="{056736A9-8B8A-4C80-B9BF-302414772B66}" srcOrd="3" destOrd="0" parTransId="{6E2074EF-54A4-48A4-9EB0-100C4EBDC9A2}" sibTransId="{B07EF07D-E2C5-41C2-9BDC-3C65D5711322}"/>
    <dgm:cxn modelId="{803A3904-C69C-449E-BC43-4E8CA0BA9823}" type="presOf" srcId="{5AE4F379-DBEB-41DA-BA39-A86247D01FDA}" destId="{0132A21B-B325-45EA-A150-68C0D64D469D}" srcOrd="0" destOrd="2" presId="urn:microsoft.com/office/officeart/2005/8/layout/process3"/>
    <dgm:cxn modelId="{9E07D108-6DD1-4B78-A4CB-44899CD5BA29}" type="presOf" srcId="{F786FFB5-8C3B-465C-8CE0-4F16812A4057}" destId="{0132A21B-B325-45EA-A150-68C0D64D469D}" srcOrd="0" destOrd="0" presId="urn:microsoft.com/office/officeart/2005/8/layout/process3"/>
    <dgm:cxn modelId="{6BA32214-8937-4158-8122-AD495EB8234D}" type="presOf" srcId="{F9104CF3-C727-46EA-9EA6-22A50AD58038}" destId="{2F0369D7-99BE-4395-83D6-8515793EADA0}" srcOrd="0" destOrd="4" presId="urn:microsoft.com/office/officeart/2005/8/layout/process3"/>
    <dgm:cxn modelId="{C7367114-AEE5-4578-981C-AA72377B6D65}" type="presOf" srcId="{1F988B53-2984-407E-8C01-0AFDAB395A68}" destId="{B6B20F81-A789-41D6-B726-589D2B533808}" srcOrd="0" destOrd="1" presId="urn:microsoft.com/office/officeart/2005/8/layout/process3"/>
    <dgm:cxn modelId="{A834B026-BB3D-4E96-9814-5443A0CB6D6A}" type="presOf" srcId="{392E80FB-3386-424F-B7EF-7FE042FEF2F2}" destId="{CF877646-01C5-41B6-B6C5-53C24D7E5737}" srcOrd="1" destOrd="0" presId="urn:microsoft.com/office/officeart/2005/8/layout/process3"/>
    <dgm:cxn modelId="{365EAD3A-2B36-4CAB-8E0C-4147114ECDE6}" srcId="{B771940E-9717-408E-B108-69BBE1BA150C}" destId="{5AE4F379-DBEB-41DA-BA39-A86247D01FDA}" srcOrd="2" destOrd="0" parTransId="{FF145EB8-C4E3-4AFE-989B-3C3CC3F62CE2}" sibTransId="{603074F7-CF28-480A-9153-05D22DCAD3BB}"/>
    <dgm:cxn modelId="{93D9025B-96D0-4030-8022-8AD40B88FAF3}" type="presOf" srcId="{3A42B301-1491-45D0-B082-B1CB946E97FF}" destId="{970547D5-7C72-4101-B139-F83BC61F1FF2}" srcOrd="0" destOrd="0" presId="urn:microsoft.com/office/officeart/2005/8/layout/process3"/>
    <dgm:cxn modelId="{02DEF25C-FA9C-4E26-8B99-C733CEBBD451}" srcId="{392E80FB-3386-424F-B7EF-7FE042FEF2F2}" destId="{9E042378-1675-436B-938B-E8A6393E8714}" srcOrd="3" destOrd="0" parTransId="{06248063-4188-42CB-A92A-488470D3A93D}" sibTransId="{45050CFE-DB89-43F5-BDD6-A101E1E75B36}"/>
    <dgm:cxn modelId="{8BFC4962-5D78-4247-8D31-35373C1A6ADE}" srcId="{B771940E-9717-408E-B108-69BBE1BA150C}" destId="{F786FFB5-8C3B-465C-8CE0-4F16812A4057}" srcOrd="0" destOrd="0" parTransId="{D9AE6827-6000-410E-B52D-B6AE566F6ED5}" sibTransId="{92B1DC66-A61B-463B-8EE0-D6327D1F3CFA}"/>
    <dgm:cxn modelId="{3C0DDB46-D973-43EE-9B25-C809D3960A91}" type="presOf" srcId="{50C46104-F691-4F1E-BF89-03FB04072B5D}" destId="{0132A21B-B325-45EA-A150-68C0D64D469D}" srcOrd="0" destOrd="1" presId="urn:microsoft.com/office/officeart/2005/8/layout/process3"/>
    <dgm:cxn modelId="{4BD2834C-91D9-4B2D-AC9F-473C0286C351}" type="presOf" srcId="{B771940E-9717-408E-B108-69BBE1BA150C}" destId="{876C12D6-87C4-4AED-963E-E5790DB6DCE4}" srcOrd="1" destOrd="0" presId="urn:microsoft.com/office/officeart/2005/8/layout/process3"/>
    <dgm:cxn modelId="{09905D77-42D8-4435-BA56-2CB2F0A2AD55}" type="presOf" srcId="{B771940E-9717-408E-B108-69BBE1BA150C}" destId="{6F7EDE1E-8DCC-4B0F-8245-B83052A738FB}" srcOrd="0" destOrd="0" presId="urn:microsoft.com/office/officeart/2005/8/layout/process3"/>
    <dgm:cxn modelId="{B4BFBD57-BB2B-4645-8015-AC742AA79016}" type="presOf" srcId="{8F1654A5-1C1C-4B24-96A7-A8E92201D459}" destId="{E2250B52-00D6-4A39-8FDE-30E589EF3ABF}" srcOrd="0" destOrd="0" presId="urn:microsoft.com/office/officeart/2005/8/layout/process3"/>
    <dgm:cxn modelId="{EB73F157-07E1-4716-B8EE-9BBBCC31F464}" type="presOf" srcId="{3A42B301-1491-45D0-B082-B1CB946E97FF}" destId="{E3627E72-2B64-469D-9253-01AE9C08FA0E}" srcOrd="1" destOrd="0" presId="urn:microsoft.com/office/officeart/2005/8/layout/process3"/>
    <dgm:cxn modelId="{E64C2559-C3AD-455A-B1A9-81BFF6B6A3A6}" srcId="{B771940E-9717-408E-B108-69BBE1BA150C}" destId="{02342479-31B2-4979-993C-8DD5A8F9E842}" srcOrd="6" destOrd="0" parTransId="{A7C505FB-F0B6-45B1-800A-FC3CE86C7292}" sibTransId="{CEE41178-31DD-4D54-8A53-BF246447C8FE}"/>
    <dgm:cxn modelId="{850C917E-F862-4889-AB47-F2DA10382F14}" srcId="{8F1654A5-1C1C-4B24-96A7-A8E92201D459}" destId="{B771940E-9717-408E-B108-69BBE1BA150C}" srcOrd="2" destOrd="0" parTransId="{FF688B79-9A8C-4680-9AF0-1E00A5B71543}" sibTransId="{F288DFE7-5AC4-47C0-80F7-7F0EA1123E01}"/>
    <dgm:cxn modelId="{29E2B780-CFD6-42F6-8126-14CE381095C3}" type="presOf" srcId="{DB2A3F43-DF5A-45EA-8760-7BE0FCDCA1DB}" destId="{2F0369D7-99BE-4395-83D6-8515793EADA0}" srcOrd="0" destOrd="1" presId="urn:microsoft.com/office/officeart/2005/8/layout/process3"/>
    <dgm:cxn modelId="{93410F87-811C-4F14-BD63-AABF51F111A2}" type="presOf" srcId="{3911B9E9-155F-4A3F-84FE-7A0534FDA677}" destId="{2F0369D7-99BE-4395-83D6-8515793EADA0}" srcOrd="0" destOrd="2" presId="urn:microsoft.com/office/officeart/2005/8/layout/process3"/>
    <dgm:cxn modelId="{F665DC8B-4DF0-4777-B471-1E2AF84D3AD6}" type="presOf" srcId="{FB7D2F16-B6C3-463A-9EAE-A94F1971D9A4}" destId="{B6B20F81-A789-41D6-B726-589D2B533808}" srcOrd="0" destOrd="2" presId="urn:microsoft.com/office/officeart/2005/8/layout/process3"/>
    <dgm:cxn modelId="{18E36F91-B9F3-4AC5-9C86-A08A224F7D10}" type="presOf" srcId="{392E80FB-3386-424F-B7EF-7FE042FEF2F2}" destId="{8FA05C91-50B9-4FA6-97C6-CFDC4A2695F0}" srcOrd="0" destOrd="0" presId="urn:microsoft.com/office/officeart/2005/8/layout/process3"/>
    <dgm:cxn modelId="{105DA494-4F26-43D6-8EED-49E85BDC0152}" srcId="{B771940E-9717-408E-B108-69BBE1BA150C}" destId="{B9D2EE95-4EE1-4632-951C-1BFA7B4102C6}" srcOrd="4" destOrd="0" parTransId="{F7A8A93D-2DD7-42D1-B44C-003E9F09599C}" sibTransId="{943E4656-8855-42D0-8579-D1695A51C992}"/>
    <dgm:cxn modelId="{9CCE5296-E375-4B4D-8453-8EAD5BB52F76}" type="presOf" srcId="{BF805E93-A1FC-4151-8E6E-BBF6D82C1C02}" destId="{2F0369D7-99BE-4395-83D6-8515793EADA0}" srcOrd="0" destOrd="0" presId="urn:microsoft.com/office/officeart/2005/8/layout/process3"/>
    <dgm:cxn modelId="{142DCA9B-5512-4D67-AB6F-71D38BD04499}" type="presOf" srcId="{B9D2EE95-4EE1-4632-951C-1BFA7B4102C6}" destId="{0132A21B-B325-45EA-A150-68C0D64D469D}" srcOrd="0" destOrd="4" presId="urn:microsoft.com/office/officeart/2005/8/layout/process3"/>
    <dgm:cxn modelId="{7F9F339D-1C3F-45B5-ABE6-9BC9D842580F}" srcId="{392E80FB-3386-424F-B7EF-7FE042FEF2F2}" destId="{3911B9E9-155F-4A3F-84FE-7A0534FDA677}" srcOrd="2" destOrd="0" parTransId="{A7F8EDE1-244E-449D-8848-DC685B68E840}" sibTransId="{09A96885-E131-4255-9566-02E1DFC72BB9}"/>
    <dgm:cxn modelId="{88D440B0-3F51-48CD-B6F3-43F9C308B2DE}" type="presOf" srcId="{845D9ABE-2871-4F06-90B8-99B489D75E50}" destId="{31ED794D-0DF5-4ED2-9484-7DC99769A81E}" srcOrd="1" destOrd="0" presId="urn:microsoft.com/office/officeart/2005/8/layout/process3"/>
    <dgm:cxn modelId="{42C9D8B3-6B0C-402A-9B7E-CECDB90F3763}" type="presOf" srcId="{9E042378-1675-436B-938B-E8A6393E8714}" destId="{2F0369D7-99BE-4395-83D6-8515793EADA0}" srcOrd="0" destOrd="3" presId="urn:microsoft.com/office/officeart/2005/8/layout/process3"/>
    <dgm:cxn modelId="{DF733FB6-7398-46BF-B104-357A2BD42D6F}" type="presOf" srcId="{DB45C61D-4CB2-4024-B740-19A922071FE8}" destId="{B6B20F81-A789-41D6-B726-589D2B533808}" srcOrd="0" destOrd="0" presId="urn:microsoft.com/office/officeart/2005/8/layout/process3"/>
    <dgm:cxn modelId="{AA59DCC2-E666-4ACD-9AA3-4DF105F11DB7}" type="presOf" srcId="{845D9ABE-2871-4F06-90B8-99B489D75E50}" destId="{6DB19DD7-D5DD-4640-B620-DD5F06A291CB}" srcOrd="0" destOrd="0" presId="urn:microsoft.com/office/officeart/2005/8/layout/process3"/>
    <dgm:cxn modelId="{48A615C9-E60A-4A9D-A782-140B2940FBB0}" type="presOf" srcId="{1FA4C153-AAAA-4833-9EF7-9DF838D63C54}" destId="{3DBC3223-662E-40E1-A4C0-40ED501DECF6}" srcOrd="0" destOrd="0" presId="urn:microsoft.com/office/officeart/2005/8/layout/process3"/>
    <dgm:cxn modelId="{391043CA-B529-44B5-B6EC-06745F31AFAC}" type="presOf" srcId="{89A9BC15-EAEB-47A8-8C2E-633BBC5B0F66}" destId="{0132A21B-B325-45EA-A150-68C0D64D469D}" srcOrd="0" destOrd="5" presId="urn:microsoft.com/office/officeart/2005/8/layout/process3"/>
    <dgm:cxn modelId="{7344ADCA-7112-4FEA-84DC-1EC368FFE463}" srcId="{392E80FB-3386-424F-B7EF-7FE042FEF2F2}" destId="{DB2A3F43-DF5A-45EA-8760-7BE0FCDCA1DB}" srcOrd="1" destOrd="0" parTransId="{EAAACF8D-8D15-4785-8F7E-A2E878590364}" sibTransId="{2CF9A2FC-DAC9-451F-AAEE-BA3A8420CCE4}"/>
    <dgm:cxn modelId="{E8397CD5-ABD3-417E-866E-DB704B485DEE}" srcId="{392E80FB-3386-424F-B7EF-7FE042FEF2F2}" destId="{F9104CF3-C727-46EA-9EA6-22A50AD58038}" srcOrd="4" destOrd="0" parTransId="{0F5F6939-1149-4491-B039-EFF294F47AC4}" sibTransId="{710862CE-39D8-4E4F-A0B3-C2C0CFE0E69D}"/>
    <dgm:cxn modelId="{8FE4EAD7-BC20-44FF-BE02-000DFD25A98D}" type="presOf" srcId="{1FA4C153-AAAA-4833-9EF7-9DF838D63C54}" destId="{FE35FBD7-BA15-4FD7-9FEC-850258D7B98D}" srcOrd="1" destOrd="0" presId="urn:microsoft.com/office/officeart/2005/8/layout/process3"/>
    <dgm:cxn modelId="{1CA199D9-D39E-4161-8456-749162B4070D}" srcId="{845D9ABE-2871-4F06-90B8-99B489D75E50}" destId="{FB7D2F16-B6C3-463A-9EAE-A94F1971D9A4}" srcOrd="2" destOrd="0" parTransId="{BD2FF564-2615-41AE-B24C-F2B23585F640}" sibTransId="{B48302CD-3348-4780-A56E-FC49E206AAFC}"/>
    <dgm:cxn modelId="{DF8C08DB-8230-43CA-9570-563ED17AD025}" srcId="{845D9ABE-2871-4F06-90B8-99B489D75E50}" destId="{DB45C61D-4CB2-4024-B740-19A922071FE8}" srcOrd="0" destOrd="0" parTransId="{059A47C5-265F-4751-8519-CD6EC5843314}" sibTransId="{44E0E61B-0496-474D-A091-16176ABF4194}"/>
    <dgm:cxn modelId="{248927E7-A1E8-4A1B-B559-12633C9576A8}" srcId="{8F1654A5-1C1C-4B24-96A7-A8E92201D459}" destId="{392E80FB-3386-424F-B7EF-7FE042FEF2F2}" srcOrd="0" destOrd="0" parTransId="{8094FB00-1D60-4443-B03E-0FE416357AF9}" sibTransId="{1FA4C153-AAAA-4833-9EF7-9DF838D63C54}"/>
    <dgm:cxn modelId="{0ED7FDE8-EB7B-40C4-A572-B041809BF1E2}" srcId="{845D9ABE-2871-4F06-90B8-99B489D75E50}" destId="{1F988B53-2984-407E-8C01-0AFDAB395A68}" srcOrd="1" destOrd="0" parTransId="{20DC203C-AAAF-4F37-95D2-EA4DDCBDF201}" sibTransId="{B08BA819-3B01-4949-B33D-DF5CB0813770}"/>
    <dgm:cxn modelId="{DEAFAAEF-BC61-4B02-95AC-DD6A5A47C414}" srcId="{B771940E-9717-408E-B108-69BBE1BA150C}" destId="{50C46104-F691-4F1E-BF89-03FB04072B5D}" srcOrd="1" destOrd="0" parTransId="{0FAFFF7A-0A96-45DC-B6CE-720AF9227321}" sibTransId="{2DFCB99B-F126-4432-B95F-520DC1167940}"/>
    <dgm:cxn modelId="{C8417DF3-9958-440F-B7FE-F73186EEDF12}" srcId="{392E80FB-3386-424F-B7EF-7FE042FEF2F2}" destId="{BF805E93-A1FC-4151-8E6E-BBF6D82C1C02}" srcOrd="0" destOrd="0" parTransId="{9B9E964B-5C89-42CD-A074-9AF00E9D62D1}" sibTransId="{8457ADE4-D8B8-4CE3-9247-C623604188BD}"/>
    <dgm:cxn modelId="{B77DA9F3-FB21-482E-B513-AAF87780C155}" type="presOf" srcId="{056736A9-8B8A-4C80-B9BF-302414772B66}" destId="{0132A21B-B325-45EA-A150-68C0D64D469D}" srcOrd="0" destOrd="3" presId="urn:microsoft.com/office/officeart/2005/8/layout/process3"/>
    <dgm:cxn modelId="{87F89BF9-843F-4F09-83E5-12E6F008381E}" type="presOf" srcId="{02342479-31B2-4979-993C-8DD5A8F9E842}" destId="{0132A21B-B325-45EA-A150-68C0D64D469D}" srcOrd="0" destOrd="6" presId="urn:microsoft.com/office/officeart/2005/8/layout/process3"/>
    <dgm:cxn modelId="{B54F30FD-F1C2-4BED-83DB-BFD5BE469A13}" srcId="{B771940E-9717-408E-B108-69BBE1BA150C}" destId="{89A9BC15-EAEB-47A8-8C2E-633BBC5B0F66}" srcOrd="5" destOrd="0" parTransId="{60A4E0F8-25A4-461A-B9B9-88B0D8F31020}" sibTransId="{4119D96F-3394-49B8-B8DD-9DC782B5F021}"/>
    <dgm:cxn modelId="{F83241FE-9056-4ABF-AF7F-FBFDDB2A96CE}" srcId="{8F1654A5-1C1C-4B24-96A7-A8E92201D459}" destId="{845D9ABE-2871-4F06-90B8-99B489D75E50}" srcOrd="1" destOrd="0" parTransId="{43CC19A2-3E5E-42E5-99E8-04855A3BFDCF}" sibTransId="{3A42B301-1491-45D0-B082-B1CB946E97FF}"/>
    <dgm:cxn modelId="{2D2CB8F8-7829-421D-ABE2-9626FE3D76BC}" type="presParOf" srcId="{E2250B52-00D6-4A39-8FDE-30E589EF3ABF}" destId="{25B79047-FFDA-4E2C-9403-1D20F88C2C24}" srcOrd="0" destOrd="0" presId="urn:microsoft.com/office/officeart/2005/8/layout/process3"/>
    <dgm:cxn modelId="{4C0948DC-BE4C-4049-8930-EE2857CC406F}" type="presParOf" srcId="{25B79047-FFDA-4E2C-9403-1D20F88C2C24}" destId="{8FA05C91-50B9-4FA6-97C6-CFDC4A2695F0}" srcOrd="0" destOrd="0" presId="urn:microsoft.com/office/officeart/2005/8/layout/process3"/>
    <dgm:cxn modelId="{82049806-78FD-42A3-BED8-E07C5CA3A0A8}" type="presParOf" srcId="{25B79047-FFDA-4E2C-9403-1D20F88C2C24}" destId="{CF877646-01C5-41B6-B6C5-53C24D7E5737}" srcOrd="1" destOrd="0" presId="urn:microsoft.com/office/officeart/2005/8/layout/process3"/>
    <dgm:cxn modelId="{0BB8EB56-9EB1-4BC7-88A9-02529E4B5870}" type="presParOf" srcId="{25B79047-FFDA-4E2C-9403-1D20F88C2C24}" destId="{2F0369D7-99BE-4395-83D6-8515793EADA0}" srcOrd="2" destOrd="0" presId="urn:microsoft.com/office/officeart/2005/8/layout/process3"/>
    <dgm:cxn modelId="{58D22F7F-D138-4412-89D6-A1F3884740BB}" type="presParOf" srcId="{E2250B52-00D6-4A39-8FDE-30E589EF3ABF}" destId="{3DBC3223-662E-40E1-A4C0-40ED501DECF6}" srcOrd="1" destOrd="0" presId="urn:microsoft.com/office/officeart/2005/8/layout/process3"/>
    <dgm:cxn modelId="{BDA32CFA-2151-4B6F-BD26-5CC32B742481}" type="presParOf" srcId="{3DBC3223-662E-40E1-A4C0-40ED501DECF6}" destId="{FE35FBD7-BA15-4FD7-9FEC-850258D7B98D}" srcOrd="0" destOrd="0" presId="urn:microsoft.com/office/officeart/2005/8/layout/process3"/>
    <dgm:cxn modelId="{BC9EBACA-FDAF-4C80-83CF-6F47AAE05474}" type="presParOf" srcId="{E2250B52-00D6-4A39-8FDE-30E589EF3ABF}" destId="{8256683D-4918-4115-A7CF-7F9CCD7495B8}" srcOrd="2" destOrd="0" presId="urn:microsoft.com/office/officeart/2005/8/layout/process3"/>
    <dgm:cxn modelId="{6576AE0C-2B0F-4F3B-9D69-B1811A9EB40E}" type="presParOf" srcId="{8256683D-4918-4115-A7CF-7F9CCD7495B8}" destId="{6DB19DD7-D5DD-4640-B620-DD5F06A291CB}" srcOrd="0" destOrd="0" presId="urn:microsoft.com/office/officeart/2005/8/layout/process3"/>
    <dgm:cxn modelId="{D17FD0F7-E297-402A-A3DF-6E220A64D126}" type="presParOf" srcId="{8256683D-4918-4115-A7CF-7F9CCD7495B8}" destId="{31ED794D-0DF5-4ED2-9484-7DC99769A81E}" srcOrd="1" destOrd="0" presId="urn:microsoft.com/office/officeart/2005/8/layout/process3"/>
    <dgm:cxn modelId="{318C4396-5D09-452A-A2A1-5CF5FD75B7A2}" type="presParOf" srcId="{8256683D-4918-4115-A7CF-7F9CCD7495B8}" destId="{B6B20F81-A789-41D6-B726-589D2B533808}" srcOrd="2" destOrd="0" presId="urn:microsoft.com/office/officeart/2005/8/layout/process3"/>
    <dgm:cxn modelId="{01A07C70-09BF-473C-B57D-5C43A300BBF0}" type="presParOf" srcId="{E2250B52-00D6-4A39-8FDE-30E589EF3ABF}" destId="{970547D5-7C72-4101-B139-F83BC61F1FF2}" srcOrd="3" destOrd="0" presId="urn:microsoft.com/office/officeart/2005/8/layout/process3"/>
    <dgm:cxn modelId="{CF8CC20A-ACC6-440C-A462-58BA3062EE4B}" type="presParOf" srcId="{970547D5-7C72-4101-B139-F83BC61F1FF2}" destId="{E3627E72-2B64-469D-9253-01AE9C08FA0E}" srcOrd="0" destOrd="0" presId="urn:microsoft.com/office/officeart/2005/8/layout/process3"/>
    <dgm:cxn modelId="{AFB1F2F6-E38B-4BD5-AC72-0966C1D7EF8B}" type="presParOf" srcId="{E2250B52-00D6-4A39-8FDE-30E589EF3ABF}" destId="{8253D22F-6F53-481D-8BF6-EBA31629024A}" srcOrd="4" destOrd="0" presId="urn:microsoft.com/office/officeart/2005/8/layout/process3"/>
    <dgm:cxn modelId="{E235E508-372D-461B-90AD-E09921FCB0A4}" type="presParOf" srcId="{8253D22F-6F53-481D-8BF6-EBA31629024A}" destId="{6F7EDE1E-8DCC-4B0F-8245-B83052A738FB}" srcOrd="0" destOrd="0" presId="urn:microsoft.com/office/officeart/2005/8/layout/process3"/>
    <dgm:cxn modelId="{B793B653-67C3-4976-A3A1-6884FBAF9386}" type="presParOf" srcId="{8253D22F-6F53-481D-8BF6-EBA31629024A}" destId="{876C12D6-87C4-4AED-963E-E5790DB6DCE4}" srcOrd="1" destOrd="0" presId="urn:microsoft.com/office/officeart/2005/8/layout/process3"/>
    <dgm:cxn modelId="{B9ABC056-9B08-4150-A1C4-6513721FE410}" type="presParOf" srcId="{8253D22F-6F53-481D-8BF6-EBA31629024A}" destId="{0132A21B-B325-45EA-A150-68C0D64D469D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385B4AD-FF11-4EAB-A81E-21AFC02F84F5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05B17D00-887E-41DF-B6BD-720A513E6FBF}">
      <dgm:prSet phldrT="[Text]" custT="1"/>
      <dgm:spPr/>
      <dgm:t>
        <a:bodyPr/>
        <a:lstStyle/>
        <a:p>
          <a:r>
            <a:rPr lang="fr-FR" sz="2000" b="1" noProof="0" dirty="0">
              <a:solidFill>
                <a:schemeClr val="bg1"/>
              </a:solidFill>
            </a:rPr>
            <a:t>(3) Actions à partir de 2025</a:t>
          </a:r>
        </a:p>
      </dgm:t>
    </dgm:pt>
    <dgm:pt modelId="{CAF422ED-C2AC-440A-9519-F388D095490D}" type="parTrans" cxnId="{89C359BE-702E-40AC-8AC7-A125A12194F4}">
      <dgm:prSet/>
      <dgm:spPr/>
      <dgm:t>
        <a:bodyPr/>
        <a:lstStyle/>
        <a:p>
          <a:endParaRPr lang="en-US"/>
        </a:p>
      </dgm:t>
    </dgm:pt>
    <dgm:pt modelId="{46586EC8-E23F-4227-B0E1-CE4EB65390AD}" type="sibTrans" cxnId="{89C359BE-702E-40AC-8AC7-A125A12194F4}">
      <dgm:prSet/>
      <dgm:spPr/>
      <dgm:t>
        <a:bodyPr/>
        <a:lstStyle/>
        <a:p>
          <a:endParaRPr lang="en-US"/>
        </a:p>
      </dgm:t>
    </dgm:pt>
    <dgm:pt modelId="{62F41FC5-880A-4F6C-8342-EE3EF64EFE8E}">
      <dgm:prSet phldrT="[Text]" custT="1"/>
      <dgm:spPr/>
      <dgm:t>
        <a:bodyPr/>
        <a:lstStyle/>
        <a:p>
          <a:r>
            <a:rPr lang="en-CA" sz="2000" b="1" dirty="0">
              <a:solidFill>
                <a:schemeClr val="bg1"/>
              </a:solidFill>
            </a:rPr>
            <a:t>(2) </a:t>
          </a:r>
          <a:r>
            <a:rPr lang="en-CA" sz="2000" b="1" dirty="0" err="1">
              <a:solidFill>
                <a:schemeClr val="bg1"/>
              </a:solidFill>
            </a:rPr>
            <a:t>Objectifs</a:t>
          </a:r>
          <a:r>
            <a:rPr lang="en-CA" sz="2000" b="1" dirty="0">
              <a:solidFill>
                <a:schemeClr val="bg1"/>
              </a:solidFill>
            </a:rPr>
            <a:t> pour 2030</a:t>
          </a:r>
          <a:endParaRPr lang="en-US" sz="2000" b="1" dirty="0">
            <a:solidFill>
              <a:schemeClr val="bg1"/>
            </a:solidFill>
          </a:endParaRPr>
        </a:p>
      </dgm:t>
    </dgm:pt>
    <dgm:pt modelId="{1F953F20-3E06-4FF6-8AC5-F4370C599490}" type="parTrans" cxnId="{F38A95C0-E9CE-4F61-A763-1F79C7C87FFD}">
      <dgm:prSet/>
      <dgm:spPr/>
      <dgm:t>
        <a:bodyPr/>
        <a:lstStyle/>
        <a:p>
          <a:endParaRPr lang="en-US"/>
        </a:p>
      </dgm:t>
    </dgm:pt>
    <dgm:pt modelId="{B4262516-F36B-4AD5-8E4E-7F200ECF3D28}" type="sibTrans" cxnId="{F38A95C0-E9CE-4F61-A763-1F79C7C87FFD}">
      <dgm:prSet/>
      <dgm:spPr/>
      <dgm:t>
        <a:bodyPr/>
        <a:lstStyle/>
        <a:p>
          <a:endParaRPr lang="en-US"/>
        </a:p>
      </dgm:t>
    </dgm:pt>
    <dgm:pt modelId="{970C1425-221C-46AD-90EB-5B4DF6CD844B}">
      <dgm:prSet phldrT="[Text]" custT="1"/>
      <dgm:spPr/>
      <dgm:t>
        <a:bodyPr/>
        <a:lstStyle/>
        <a:p>
          <a:r>
            <a:rPr lang="en-CA" sz="2000" b="1" dirty="0">
              <a:solidFill>
                <a:schemeClr val="bg1"/>
              </a:solidFill>
            </a:rPr>
            <a:t>(1) Vision de 2050</a:t>
          </a:r>
          <a:endParaRPr lang="en-US" sz="2000" b="1" dirty="0">
            <a:solidFill>
              <a:schemeClr val="bg1"/>
            </a:solidFill>
          </a:endParaRPr>
        </a:p>
      </dgm:t>
    </dgm:pt>
    <dgm:pt modelId="{9B0EE8D3-6C06-492B-A04A-81A6EC68B072}" type="parTrans" cxnId="{38E0FDFC-B288-4587-B13E-FCEF85C4BA97}">
      <dgm:prSet/>
      <dgm:spPr/>
      <dgm:t>
        <a:bodyPr/>
        <a:lstStyle/>
        <a:p>
          <a:endParaRPr lang="en-US"/>
        </a:p>
      </dgm:t>
    </dgm:pt>
    <dgm:pt modelId="{F9BB8E75-4896-4291-9AF0-CB2C53AC7010}" type="sibTrans" cxnId="{38E0FDFC-B288-4587-B13E-FCEF85C4BA97}">
      <dgm:prSet/>
      <dgm:spPr/>
      <dgm:t>
        <a:bodyPr/>
        <a:lstStyle/>
        <a:p>
          <a:endParaRPr lang="en-US"/>
        </a:p>
      </dgm:t>
    </dgm:pt>
    <dgm:pt modelId="{0EEF0112-1621-480E-8592-F97F544BD3DD}" type="pres">
      <dgm:prSet presAssocID="{4385B4AD-FF11-4EAB-A81E-21AFC02F84F5}" presName="arrowDiagram" presStyleCnt="0">
        <dgm:presLayoutVars>
          <dgm:chMax val="5"/>
          <dgm:dir/>
          <dgm:resizeHandles val="exact"/>
        </dgm:presLayoutVars>
      </dgm:prSet>
      <dgm:spPr/>
    </dgm:pt>
    <dgm:pt modelId="{4BFFB10A-9DE8-4AD9-B1A2-05D4323E9FB0}" type="pres">
      <dgm:prSet presAssocID="{4385B4AD-FF11-4EAB-A81E-21AFC02F84F5}" presName="arrow" presStyleLbl="bgShp" presStyleIdx="0" presStyleCnt="1"/>
      <dgm:spPr>
        <a:solidFill>
          <a:schemeClr val="tx2">
            <a:lumMod val="60000"/>
            <a:lumOff val="40000"/>
          </a:schemeClr>
        </a:solidFill>
      </dgm:spPr>
    </dgm:pt>
    <dgm:pt modelId="{83129764-2E86-474C-836F-8F183C6A76DC}" type="pres">
      <dgm:prSet presAssocID="{4385B4AD-FF11-4EAB-A81E-21AFC02F84F5}" presName="arrowDiagram3" presStyleCnt="0"/>
      <dgm:spPr/>
    </dgm:pt>
    <dgm:pt modelId="{C5A5253E-FD71-41BE-A633-475E26979C02}" type="pres">
      <dgm:prSet presAssocID="{05B17D00-887E-41DF-B6BD-720A513E6FBF}" presName="bullet3a" presStyleLbl="node1" presStyleIdx="0" presStyleCnt="3"/>
      <dgm:spPr>
        <a:solidFill>
          <a:schemeClr val="tx2">
            <a:lumMod val="50000"/>
          </a:schemeClr>
        </a:solidFill>
      </dgm:spPr>
    </dgm:pt>
    <dgm:pt modelId="{C268C6B2-47EB-4C44-8667-CF245DF38633}" type="pres">
      <dgm:prSet presAssocID="{05B17D00-887E-41DF-B6BD-720A513E6FBF}" presName="textBox3a" presStyleLbl="revTx" presStyleIdx="0" presStyleCnt="3">
        <dgm:presLayoutVars>
          <dgm:bulletEnabled val="1"/>
        </dgm:presLayoutVars>
      </dgm:prSet>
      <dgm:spPr/>
    </dgm:pt>
    <dgm:pt modelId="{F281CDBE-5F1E-4A4D-87F6-FD687F12813E}" type="pres">
      <dgm:prSet presAssocID="{62F41FC5-880A-4F6C-8342-EE3EF64EFE8E}" presName="bullet3b" presStyleLbl="node1" presStyleIdx="1" presStyleCnt="3"/>
      <dgm:spPr>
        <a:solidFill>
          <a:schemeClr val="tx2">
            <a:lumMod val="50000"/>
          </a:schemeClr>
        </a:solidFill>
      </dgm:spPr>
    </dgm:pt>
    <dgm:pt modelId="{467034EA-FFD6-4493-9B1F-70E6E32EA5D0}" type="pres">
      <dgm:prSet presAssocID="{62F41FC5-880A-4F6C-8342-EE3EF64EFE8E}" presName="textBox3b" presStyleLbl="revTx" presStyleIdx="1" presStyleCnt="3">
        <dgm:presLayoutVars>
          <dgm:bulletEnabled val="1"/>
        </dgm:presLayoutVars>
      </dgm:prSet>
      <dgm:spPr/>
    </dgm:pt>
    <dgm:pt modelId="{728FBCFF-A215-41FD-BA91-367F949578DB}" type="pres">
      <dgm:prSet presAssocID="{970C1425-221C-46AD-90EB-5B4DF6CD844B}" presName="bullet3c" presStyleLbl="node1" presStyleIdx="2" presStyleCnt="3"/>
      <dgm:spPr>
        <a:solidFill>
          <a:schemeClr val="tx2">
            <a:lumMod val="50000"/>
          </a:schemeClr>
        </a:solidFill>
      </dgm:spPr>
    </dgm:pt>
    <dgm:pt modelId="{CBEFD3E1-7654-47E2-AB83-426B3592B2A0}" type="pres">
      <dgm:prSet presAssocID="{970C1425-221C-46AD-90EB-5B4DF6CD844B}" presName="textBox3c" presStyleLbl="revTx" presStyleIdx="2" presStyleCnt="3">
        <dgm:presLayoutVars>
          <dgm:bulletEnabled val="1"/>
        </dgm:presLayoutVars>
      </dgm:prSet>
      <dgm:spPr/>
    </dgm:pt>
  </dgm:ptLst>
  <dgm:cxnLst>
    <dgm:cxn modelId="{9D16EF5B-1F71-4E9D-BD05-903CCCE8A646}" type="presOf" srcId="{970C1425-221C-46AD-90EB-5B4DF6CD844B}" destId="{CBEFD3E1-7654-47E2-AB83-426B3592B2A0}" srcOrd="0" destOrd="0" presId="urn:microsoft.com/office/officeart/2005/8/layout/arrow2"/>
    <dgm:cxn modelId="{A04ADF5F-978A-434E-9952-3D36F4E6A9E7}" type="presOf" srcId="{4385B4AD-FF11-4EAB-A81E-21AFC02F84F5}" destId="{0EEF0112-1621-480E-8592-F97F544BD3DD}" srcOrd="0" destOrd="0" presId="urn:microsoft.com/office/officeart/2005/8/layout/arrow2"/>
    <dgm:cxn modelId="{EAC49C79-1B4A-4A54-ABA6-C1CB767C7924}" type="presOf" srcId="{62F41FC5-880A-4F6C-8342-EE3EF64EFE8E}" destId="{467034EA-FFD6-4493-9B1F-70E6E32EA5D0}" srcOrd="0" destOrd="0" presId="urn:microsoft.com/office/officeart/2005/8/layout/arrow2"/>
    <dgm:cxn modelId="{89C359BE-702E-40AC-8AC7-A125A12194F4}" srcId="{4385B4AD-FF11-4EAB-A81E-21AFC02F84F5}" destId="{05B17D00-887E-41DF-B6BD-720A513E6FBF}" srcOrd="0" destOrd="0" parTransId="{CAF422ED-C2AC-440A-9519-F388D095490D}" sibTransId="{46586EC8-E23F-4227-B0E1-CE4EB65390AD}"/>
    <dgm:cxn modelId="{F38A95C0-E9CE-4F61-A763-1F79C7C87FFD}" srcId="{4385B4AD-FF11-4EAB-A81E-21AFC02F84F5}" destId="{62F41FC5-880A-4F6C-8342-EE3EF64EFE8E}" srcOrd="1" destOrd="0" parTransId="{1F953F20-3E06-4FF6-8AC5-F4370C599490}" sibTransId="{B4262516-F36B-4AD5-8E4E-7F200ECF3D28}"/>
    <dgm:cxn modelId="{37A471D0-6323-451C-BE4B-1FE14A234C4B}" type="presOf" srcId="{05B17D00-887E-41DF-B6BD-720A513E6FBF}" destId="{C268C6B2-47EB-4C44-8667-CF245DF38633}" srcOrd="0" destOrd="0" presId="urn:microsoft.com/office/officeart/2005/8/layout/arrow2"/>
    <dgm:cxn modelId="{38E0FDFC-B288-4587-B13E-FCEF85C4BA97}" srcId="{4385B4AD-FF11-4EAB-A81E-21AFC02F84F5}" destId="{970C1425-221C-46AD-90EB-5B4DF6CD844B}" srcOrd="2" destOrd="0" parTransId="{9B0EE8D3-6C06-492B-A04A-81A6EC68B072}" sibTransId="{F9BB8E75-4896-4291-9AF0-CB2C53AC7010}"/>
    <dgm:cxn modelId="{7587AF79-BD0C-457F-AABA-9C6DF040007E}" type="presParOf" srcId="{0EEF0112-1621-480E-8592-F97F544BD3DD}" destId="{4BFFB10A-9DE8-4AD9-B1A2-05D4323E9FB0}" srcOrd="0" destOrd="0" presId="urn:microsoft.com/office/officeart/2005/8/layout/arrow2"/>
    <dgm:cxn modelId="{59689DE2-B68B-4436-A20A-70E0A7C44066}" type="presParOf" srcId="{0EEF0112-1621-480E-8592-F97F544BD3DD}" destId="{83129764-2E86-474C-836F-8F183C6A76DC}" srcOrd="1" destOrd="0" presId="urn:microsoft.com/office/officeart/2005/8/layout/arrow2"/>
    <dgm:cxn modelId="{1FA0D923-B4ED-4B85-A81D-6BA5552FAEEB}" type="presParOf" srcId="{83129764-2E86-474C-836F-8F183C6A76DC}" destId="{C5A5253E-FD71-41BE-A633-475E26979C02}" srcOrd="0" destOrd="0" presId="urn:microsoft.com/office/officeart/2005/8/layout/arrow2"/>
    <dgm:cxn modelId="{1B6750E1-6999-484D-AC69-EA07AD7B75DE}" type="presParOf" srcId="{83129764-2E86-474C-836F-8F183C6A76DC}" destId="{C268C6B2-47EB-4C44-8667-CF245DF38633}" srcOrd="1" destOrd="0" presId="urn:microsoft.com/office/officeart/2005/8/layout/arrow2"/>
    <dgm:cxn modelId="{5827009B-3E54-4B03-9811-49BC304EBC09}" type="presParOf" srcId="{83129764-2E86-474C-836F-8F183C6A76DC}" destId="{F281CDBE-5F1E-4A4D-87F6-FD687F12813E}" srcOrd="2" destOrd="0" presId="urn:microsoft.com/office/officeart/2005/8/layout/arrow2"/>
    <dgm:cxn modelId="{175CC517-341F-4C3A-8C98-26BCE138D864}" type="presParOf" srcId="{83129764-2E86-474C-836F-8F183C6A76DC}" destId="{467034EA-FFD6-4493-9B1F-70E6E32EA5D0}" srcOrd="3" destOrd="0" presId="urn:microsoft.com/office/officeart/2005/8/layout/arrow2"/>
    <dgm:cxn modelId="{790028FB-498B-424B-AA00-7A510C662E16}" type="presParOf" srcId="{83129764-2E86-474C-836F-8F183C6A76DC}" destId="{728FBCFF-A215-41FD-BA91-367F949578DB}" srcOrd="4" destOrd="0" presId="urn:microsoft.com/office/officeart/2005/8/layout/arrow2"/>
    <dgm:cxn modelId="{D892452D-565C-47F5-9D21-DB26E62C5663}" type="presParOf" srcId="{83129764-2E86-474C-836F-8F183C6A76DC}" destId="{CBEFD3E1-7654-47E2-AB83-426B3592B2A0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97F5427-C726-43A9-AABC-288976C2427C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74A55B9-35DA-43A7-9C9A-C743099E7E28}">
      <dgm:prSet phldrT="[Text]"/>
      <dgm:spPr>
        <a:solidFill>
          <a:srgbClr val="7030A0"/>
        </a:solidFill>
      </dgm:spPr>
      <dgm:t>
        <a:bodyPr/>
        <a:lstStyle/>
        <a:p>
          <a:r>
            <a:rPr lang="fr-FR" dirty="0"/>
            <a:t>Mécanismes de mise en œuvre et de suivi</a:t>
          </a:r>
          <a:endParaRPr lang="en-US" dirty="0"/>
        </a:p>
      </dgm:t>
    </dgm:pt>
    <dgm:pt modelId="{13706F05-0711-4A9E-9BAD-AAFD6DFBB3A4}" type="parTrans" cxnId="{6065FFE2-6E33-46F3-B1C8-A61B8A9713B0}">
      <dgm:prSet/>
      <dgm:spPr/>
      <dgm:t>
        <a:bodyPr/>
        <a:lstStyle/>
        <a:p>
          <a:endParaRPr lang="en-US"/>
        </a:p>
      </dgm:t>
    </dgm:pt>
    <dgm:pt modelId="{A0212457-1E63-42F4-9187-0E7938BAA13A}" type="sibTrans" cxnId="{6065FFE2-6E33-46F3-B1C8-A61B8A9713B0}">
      <dgm:prSet/>
      <dgm:spPr/>
      <dgm:t>
        <a:bodyPr/>
        <a:lstStyle/>
        <a:p>
          <a:endParaRPr lang="en-US"/>
        </a:p>
      </dgm:t>
    </dgm:pt>
    <dgm:pt modelId="{74DB5DE2-74D6-4B07-BF94-0AD6CD65BDD7}">
      <dgm:prSet phldrT="[Text]"/>
      <dgm:spPr>
        <a:solidFill>
          <a:schemeClr val="tx2">
            <a:lumMod val="75000"/>
          </a:schemeClr>
        </a:solidFill>
      </dgm:spPr>
      <dgm:t>
        <a:bodyPr/>
        <a:lstStyle/>
        <a:p>
          <a:pPr>
            <a:buNone/>
          </a:pPr>
          <a:r>
            <a:rPr lang="fr-FR" dirty="0"/>
            <a:t>Un organe de pilotage et de coordination dédié à la mise en œuvre et au suivi</a:t>
          </a:r>
          <a:endParaRPr lang="en-US" dirty="0"/>
        </a:p>
      </dgm:t>
    </dgm:pt>
    <dgm:pt modelId="{DCD8B16B-B162-4E49-BD0E-DCCD49E802D5}" type="parTrans" cxnId="{8CE7CB10-12ED-45E6-AAAD-57ACFC549032}">
      <dgm:prSet/>
      <dgm:spPr>
        <a:solidFill>
          <a:schemeClr val="bg1"/>
        </a:solidFill>
      </dgm:spPr>
      <dgm:t>
        <a:bodyPr/>
        <a:lstStyle/>
        <a:p>
          <a:endParaRPr lang="en-US"/>
        </a:p>
      </dgm:t>
    </dgm:pt>
    <dgm:pt modelId="{D30A4B1E-00D9-4248-A138-B6ABFD1DC94C}" type="sibTrans" cxnId="{8CE7CB10-12ED-45E6-AAAD-57ACFC549032}">
      <dgm:prSet/>
      <dgm:spPr/>
      <dgm:t>
        <a:bodyPr/>
        <a:lstStyle/>
        <a:p>
          <a:endParaRPr lang="en-US"/>
        </a:p>
      </dgm:t>
    </dgm:pt>
    <dgm:pt modelId="{3C24EF74-2E7A-4853-A23B-E1B838CB4F23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pPr>
            <a:buNone/>
          </a:pPr>
          <a:r>
            <a:rPr lang="fr-FR" dirty="0"/>
            <a:t>Un Centre d’Échange d’Informations (CHM) efficace</a:t>
          </a:r>
          <a:endParaRPr lang="en-US" dirty="0"/>
        </a:p>
      </dgm:t>
    </dgm:pt>
    <dgm:pt modelId="{DEF03B2D-F708-4D41-91BD-72D13C6B50D9}" type="parTrans" cxnId="{89019EF8-1044-4F23-8035-DA1DEF07DE99}">
      <dgm:prSet/>
      <dgm:spPr>
        <a:solidFill>
          <a:schemeClr val="bg1"/>
        </a:solidFill>
      </dgm:spPr>
      <dgm:t>
        <a:bodyPr/>
        <a:lstStyle/>
        <a:p>
          <a:endParaRPr lang="en-US"/>
        </a:p>
      </dgm:t>
    </dgm:pt>
    <dgm:pt modelId="{60ACE133-D23B-413E-9990-0E0DCD75393E}" type="sibTrans" cxnId="{89019EF8-1044-4F23-8035-DA1DEF07DE99}">
      <dgm:prSet/>
      <dgm:spPr/>
      <dgm:t>
        <a:bodyPr/>
        <a:lstStyle/>
        <a:p>
          <a:endParaRPr lang="en-US"/>
        </a:p>
      </dgm:t>
    </dgm:pt>
    <dgm:pt modelId="{35D5AB69-2209-44E9-B3AE-39FF22763930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pPr>
            <a:buNone/>
          </a:pPr>
          <a:r>
            <a:rPr lang="fr-FR" dirty="0">
              <a:solidFill>
                <a:schemeClr val="bg1"/>
              </a:solidFill>
            </a:rPr>
            <a:t>Collecte des données et mise en place des outils de suivi</a:t>
          </a:r>
          <a:endParaRPr lang="en-US" dirty="0">
            <a:solidFill>
              <a:schemeClr val="bg1"/>
            </a:solidFill>
          </a:endParaRPr>
        </a:p>
      </dgm:t>
    </dgm:pt>
    <dgm:pt modelId="{532A8D6C-7BB8-41B6-B03A-DD04FEE743BF}" type="parTrans" cxnId="{3A3823BC-9ED3-4590-8F9D-F28DFF05135B}">
      <dgm:prSet/>
      <dgm:spPr>
        <a:solidFill>
          <a:schemeClr val="bg1"/>
        </a:solidFill>
      </dgm:spPr>
      <dgm:t>
        <a:bodyPr/>
        <a:lstStyle/>
        <a:p>
          <a:endParaRPr lang="en-US"/>
        </a:p>
      </dgm:t>
    </dgm:pt>
    <dgm:pt modelId="{11E18A36-E453-42C2-9B53-2BD83EAF240B}" type="sibTrans" cxnId="{3A3823BC-9ED3-4590-8F9D-F28DFF05135B}">
      <dgm:prSet/>
      <dgm:spPr/>
      <dgm:t>
        <a:bodyPr/>
        <a:lstStyle/>
        <a:p>
          <a:endParaRPr lang="en-US"/>
        </a:p>
      </dgm:t>
    </dgm:pt>
    <dgm:pt modelId="{4D0327D7-FC97-4AC4-BFDB-FF893A727E30}" type="pres">
      <dgm:prSet presAssocID="{297F5427-C726-43A9-AABC-288976C2427C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0617889-CFD2-4F65-AEE8-DC2618E2F898}" type="pres">
      <dgm:prSet presAssocID="{C74A55B9-35DA-43A7-9C9A-C743099E7E28}" presName="centerShape" presStyleLbl="node0" presStyleIdx="0" presStyleCnt="1"/>
      <dgm:spPr/>
    </dgm:pt>
    <dgm:pt modelId="{0C6507A5-C3A5-440A-B792-9687E7DD2D07}" type="pres">
      <dgm:prSet presAssocID="{532A8D6C-7BB8-41B6-B03A-DD04FEE743BF}" presName="parTrans" presStyleLbl="bgSibTrans2D1" presStyleIdx="0" presStyleCnt="3"/>
      <dgm:spPr/>
    </dgm:pt>
    <dgm:pt modelId="{3D47023E-B347-4B65-870B-915513A2A4E6}" type="pres">
      <dgm:prSet presAssocID="{35D5AB69-2209-44E9-B3AE-39FF22763930}" presName="node" presStyleLbl="node1" presStyleIdx="0" presStyleCnt="3">
        <dgm:presLayoutVars>
          <dgm:bulletEnabled val="1"/>
        </dgm:presLayoutVars>
      </dgm:prSet>
      <dgm:spPr/>
    </dgm:pt>
    <dgm:pt modelId="{F518DAF2-0B53-4CC4-B524-7E16DEC66191}" type="pres">
      <dgm:prSet presAssocID="{DCD8B16B-B162-4E49-BD0E-DCCD49E802D5}" presName="parTrans" presStyleLbl="bgSibTrans2D1" presStyleIdx="1" presStyleCnt="3"/>
      <dgm:spPr/>
    </dgm:pt>
    <dgm:pt modelId="{D16906C3-FE45-4427-A7E2-50CAAA024FBB}" type="pres">
      <dgm:prSet presAssocID="{74DB5DE2-74D6-4B07-BF94-0AD6CD65BDD7}" presName="node" presStyleLbl="node1" presStyleIdx="1" presStyleCnt="3">
        <dgm:presLayoutVars>
          <dgm:bulletEnabled val="1"/>
        </dgm:presLayoutVars>
      </dgm:prSet>
      <dgm:spPr/>
    </dgm:pt>
    <dgm:pt modelId="{5F3099CC-85C1-4FA8-A3DA-8F9737EC970F}" type="pres">
      <dgm:prSet presAssocID="{DEF03B2D-F708-4D41-91BD-72D13C6B50D9}" presName="parTrans" presStyleLbl="bgSibTrans2D1" presStyleIdx="2" presStyleCnt="3"/>
      <dgm:spPr/>
    </dgm:pt>
    <dgm:pt modelId="{31C33C4F-B1E4-44F4-A4B5-130A3814E7AB}" type="pres">
      <dgm:prSet presAssocID="{3C24EF74-2E7A-4853-A23B-E1B838CB4F23}" presName="node" presStyleLbl="node1" presStyleIdx="2" presStyleCnt="3">
        <dgm:presLayoutVars>
          <dgm:bulletEnabled val="1"/>
        </dgm:presLayoutVars>
      </dgm:prSet>
      <dgm:spPr/>
    </dgm:pt>
  </dgm:ptLst>
  <dgm:cxnLst>
    <dgm:cxn modelId="{8CE7CB10-12ED-45E6-AAAD-57ACFC549032}" srcId="{C74A55B9-35DA-43A7-9C9A-C743099E7E28}" destId="{74DB5DE2-74D6-4B07-BF94-0AD6CD65BDD7}" srcOrd="1" destOrd="0" parTransId="{DCD8B16B-B162-4E49-BD0E-DCCD49E802D5}" sibTransId="{D30A4B1E-00D9-4248-A138-B6ABFD1DC94C}"/>
    <dgm:cxn modelId="{8518C418-2AC7-43DA-9240-52A658CE4C77}" type="presOf" srcId="{297F5427-C726-43A9-AABC-288976C2427C}" destId="{4D0327D7-FC97-4AC4-BFDB-FF893A727E30}" srcOrd="0" destOrd="0" presId="urn:microsoft.com/office/officeart/2005/8/layout/radial4"/>
    <dgm:cxn modelId="{A97DD423-E706-4D10-9F95-B7829B1AE58F}" type="presOf" srcId="{DCD8B16B-B162-4E49-BD0E-DCCD49E802D5}" destId="{F518DAF2-0B53-4CC4-B524-7E16DEC66191}" srcOrd="0" destOrd="0" presId="urn:microsoft.com/office/officeart/2005/8/layout/radial4"/>
    <dgm:cxn modelId="{3B5B8765-9899-4815-A456-79CF240A617F}" type="presOf" srcId="{35D5AB69-2209-44E9-B3AE-39FF22763930}" destId="{3D47023E-B347-4B65-870B-915513A2A4E6}" srcOrd="0" destOrd="0" presId="urn:microsoft.com/office/officeart/2005/8/layout/radial4"/>
    <dgm:cxn modelId="{F1F4494F-A8DE-4F5F-B9D7-E96D2A70B7DF}" type="presOf" srcId="{74DB5DE2-74D6-4B07-BF94-0AD6CD65BDD7}" destId="{D16906C3-FE45-4427-A7E2-50CAAA024FBB}" srcOrd="0" destOrd="0" presId="urn:microsoft.com/office/officeart/2005/8/layout/radial4"/>
    <dgm:cxn modelId="{1FD2E555-6DCC-4A51-9D1E-8F504D9326A7}" type="presOf" srcId="{C74A55B9-35DA-43A7-9C9A-C743099E7E28}" destId="{20617889-CFD2-4F65-AEE8-DC2618E2F898}" srcOrd="0" destOrd="0" presId="urn:microsoft.com/office/officeart/2005/8/layout/radial4"/>
    <dgm:cxn modelId="{2605D159-8F72-4CEF-975C-3CE480A92C76}" type="presOf" srcId="{532A8D6C-7BB8-41B6-B03A-DD04FEE743BF}" destId="{0C6507A5-C3A5-440A-B792-9687E7DD2D07}" srcOrd="0" destOrd="0" presId="urn:microsoft.com/office/officeart/2005/8/layout/radial4"/>
    <dgm:cxn modelId="{3370A5A1-4969-4A16-BE4C-889975D12588}" type="presOf" srcId="{DEF03B2D-F708-4D41-91BD-72D13C6B50D9}" destId="{5F3099CC-85C1-4FA8-A3DA-8F9737EC970F}" srcOrd="0" destOrd="0" presId="urn:microsoft.com/office/officeart/2005/8/layout/radial4"/>
    <dgm:cxn modelId="{ACB388A4-9F57-47EA-BAAA-76C479DC4641}" type="presOf" srcId="{3C24EF74-2E7A-4853-A23B-E1B838CB4F23}" destId="{31C33C4F-B1E4-44F4-A4B5-130A3814E7AB}" srcOrd="0" destOrd="0" presId="urn:microsoft.com/office/officeart/2005/8/layout/radial4"/>
    <dgm:cxn modelId="{3A3823BC-9ED3-4590-8F9D-F28DFF05135B}" srcId="{C74A55B9-35DA-43A7-9C9A-C743099E7E28}" destId="{35D5AB69-2209-44E9-B3AE-39FF22763930}" srcOrd="0" destOrd="0" parTransId="{532A8D6C-7BB8-41B6-B03A-DD04FEE743BF}" sibTransId="{11E18A36-E453-42C2-9B53-2BD83EAF240B}"/>
    <dgm:cxn modelId="{6065FFE2-6E33-46F3-B1C8-A61B8A9713B0}" srcId="{297F5427-C726-43A9-AABC-288976C2427C}" destId="{C74A55B9-35DA-43A7-9C9A-C743099E7E28}" srcOrd="0" destOrd="0" parTransId="{13706F05-0711-4A9E-9BAD-AAFD6DFBB3A4}" sibTransId="{A0212457-1E63-42F4-9187-0E7938BAA13A}"/>
    <dgm:cxn modelId="{89019EF8-1044-4F23-8035-DA1DEF07DE99}" srcId="{C74A55B9-35DA-43A7-9C9A-C743099E7E28}" destId="{3C24EF74-2E7A-4853-A23B-E1B838CB4F23}" srcOrd="2" destOrd="0" parTransId="{DEF03B2D-F708-4D41-91BD-72D13C6B50D9}" sibTransId="{60ACE133-D23B-413E-9990-0E0DCD75393E}"/>
    <dgm:cxn modelId="{24EDE1AC-1F17-4305-8D66-B3A09E258633}" type="presParOf" srcId="{4D0327D7-FC97-4AC4-BFDB-FF893A727E30}" destId="{20617889-CFD2-4F65-AEE8-DC2618E2F898}" srcOrd="0" destOrd="0" presId="urn:microsoft.com/office/officeart/2005/8/layout/radial4"/>
    <dgm:cxn modelId="{8848819C-9F9B-4715-A0A2-D07CF362431F}" type="presParOf" srcId="{4D0327D7-FC97-4AC4-BFDB-FF893A727E30}" destId="{0C6507A5-C3A5-440A-B792-9687E7DD2D07}" srcOrd="1" destOrd="0" presId="urn:microsoft.com/office/officeart/2005/8/layout/radial4"/>
    <dgm:cxn modelId="{63752BE5-D44A-4029-B0E7-19CD0BE9A9CF}" type="presParOf" srcId="{4D0327D7-FC97-4AC4-BFDB-FF893A727E30}" destId="{3D47023E-B347-4B65-870B-915513A2A4E6}" srcOrd="2" destOrd="0" presId="urn:microsoft.com/office/officeart/2005/8/layout/radial4"/>
    <dgm:cxn modelId="{414749E6-F5E0-4BB4-8EF1-588DE4065DB5}" type="presParOf" srcId="{4D0327D7-FC97-4AC4-BFDB-FF893A727E30}" destId="{F518DAF2-0B53-4CC4-B524-7E16DEC66191}" srcOrd="3" destOrd="0" presId="urn:microsoft.com/office/officeart/2005/8/layout/radial4"/>
    <dgm:cxn modelId="{6E5B53AD-0D4A-4F76-8D3E-ABB8F778E114}" type="presParOf" srcId="{4D0327D7-FC97-4AC4-BFDB-FF893A727E30}" destId="{D16906C3-FE45-4427-A7E2-50CAAA024FBB}" srcOrd="4" destOrd="0" presId="urn:microsoft.com/office/officeart/2005/8/layout/radial4"/>
    <dgm:cxn modelId="{807F9535-8A4F-4A2D-8342-BD0EF1B389B5}" type="presParOf" srcId="{4D0327D7-FC97-4AC4-BFDB-FF893A727E30}" destId="{5F3099CC-85C1-4FA8-A3DA-8F9737EC970F}" srcOrd="5" destOrd="0" presId="urn:microsoft.com/office/officeart/2005/8/layout/radial4"/>
    <dgm:cxn modelId="{8AD5B197-A136-41CE-90C0-101A0877D835}" type="presParOf" srcId="{4D0327D7-FC97-4AC4-BFDB-FF893A727E30}" destId="{31C33C4F-B1E4-44F4-A4B5-130A3814E7AB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5E34CB-9F0B-4A7D-A409-8771018F1DEE}">
      <dsp:nvSpPr>
        <dsp:cNvPr id="0" name=""/>
        <dsp:cNvSpPr/>
      </dsp:nvSpPr>
      <dsp:spPr>
        <a:xfrm>
          <a:off x="2" y="0"/>
          <a:ext cx="8589005" cy="216916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F3F0C5-198B-4B91-ACB1-4C69DA4C42BD}">
      <dsp:nvSpPr>
        <dsp:cNvPr id="0" name=""/>
        <dsp:cNvSpPr/>
      </dsp:nvSpPr>
      <dsp:spPr>
        <a:xfrm>
          <a:off x="0" y="650747"/>
          <a:ext cx="2576703" cy="8676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000" kern="1200" dirty="0"/>
            <a:t>SPANB 1998</a:t>
          </a:r>
          <a:endParaRPr lang="en-US" sz="2000" kern="1200" dirty="0"/>
        </a:p>
      </dsp:txBody>
      <dsp:txXfrm>
        <a:off x="42356" y="693103"/>
        <a:ext cx="2491991" cy="782952"/>
      </dsp:txXfrm>
    </dsp:sp>
    <dsp:sp modelId="{44C0CDC3-804A-48D5-8E4B-010984FC3DB2}">
      <dsp:nvSpPr>
        <dsp:cNvPr id="0" name=""/>
        <dsp:cNvSpPr/>
      </dsp:nvSpPr>
      <dsp:spPr>
        <a:xfrm>
          <a:off x="3006153" y="650747"/>
          <a:ext cx="2576703" cy="8676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000" kern="1200" dirty="0"/>
            <a:t>SPANB 2002-2010</a:t>
          </a:r>
          <a:endParaRPr lang="en-US" sz="2000" kern="1200" dirty="0"/>
        </a:p>
      </dsp:txBody>
      <dsp:txXfrm>
        <a:off x="3048509" y="693103"/>
        <a:ext cx="2491991" cy="782952"/>
      </dsp:txXfrm>
    </dsp:sp>
    <dsp:sp modelId="{C8951A7D-72C9-484F-8840-ABCFE921234E}">
      <dsp:nvSpPr>
        <dsp:cNvPr id="0" name=""/>
        <dsp:cNvSpPr/>
      </dsp:nvSpPr>
      <dsp:spPr>
        <a:xfrm>
          <a:off x="6012307" y="650747"/>
          <a:ext cx="2576703" cy="8676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000" kern="1200" dirty="0"/>
            <a:t>SPANB 2016-2020</a:t>
          </a:r>
          <a:endParaRPr lang="en-US" sz="2000" kern="1200" dirty="0"/>
        </a:p>
      </dsp:txBody>
      <dsp:txXfrm>
        <a:off x="6054663" y="693103"/>
        <a:ext cx="2491991" cy="7829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877646-01C5-41B6-B6C5-53C24D7E5737}">
      <dsp:nvSpPr>
        <dsp:cNvPr id="0" name=""/>
        <dsp:cNvSpPr/>
      </dsp:nvSpPr>
      <dsp:spPr>
        <a:xfrm>
          <a:off x="5462" y="188260"/>
          <a:ext cx="2483651" cy="1121732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fr-FR" sz="1500" kern="1200" dirty="0"/>
            <a:t>Importance et </a:t>
          </a:r>
          <a:r>
            <a:rPr lang="fr-FR" sz="1500" b="1" kern="1200" dirty="0"/>
            <a:t>singularité</a:t>
          </a:r>
          <a:r>
            <a:rPr lang="fr-FR" sz="1500" kern="1200" dirty="0"/>
            <a:t> de la biodiversité dans  contexte mondial</a:t>
          </a:r>
          <a:endParaRPr lang="en-US" sz="1500" kern="1200" dirty="0"/>
        </a:p>
      </dsp:txBody>
      <dsp:txXfrm>
        <a:off x="5462" y="188260"/>
        <a:ext cx="2483651" cy="747821"/>
      </dsp:txXfrm>
    </dsp:sp>
    <dsp:sp modelId="{2F0369D7-99BE-4395-83D6-8515793EADA0}">
      <dsp:nvSpPr>
        <dsp:cNvPr id="0" name=""/>
        <dsp:cNvSpPr/>
      </dsp:nvSpPr>
      <dsp:spPr>
        <a:xfrm>
          <a:off x="514162" y="936081"/>
          <a:ext cx="2483651" cy="43605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sz="1500" kern="1200" dirty="0"/>
            <a:t>Une des plus grandes réserves de biodiversité mondiale + superficie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sz="1500" kern="1200" dirty="0"/>
            <a:t>Rôle clé dans la régulation du climat et des ressources en eau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sz="1500" kern="1200" dirty="0"/>
            <a:t>Plusieurs services essentiels au bien-être et contributions économiques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sz="1500" kern="1200" dirty="0"/>
            <a:t>Une biodiversité sous pression (+ </a:t>
          </a:r>
          <a:r>
            <a:rPr lang="fr-FR" sz="1500" b="1" kern="1200" dirty="0">
              <a:solidFill>
                <a:srgbClr val="0000CC"/>
              </a:solidFill>
            </a:rPr>
            <a:t>inondations, feux, sécheresses</a:t>
          </a:r>
          <a:r>
            <a:rPr lang="fr-FR" sz="1500" kern="1200" dirty="0"/>
            <a:t>)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sz="1500" kern="1200" dirty="0"/>
            <a:t>RDC est très engagée sur la scène internationale (pays solution) </a:t>
          </a:r>
          <a:endParaRPr lang="en-US" sz="1500" kern="1200" dirty="0"/>
        </a:p>
      </dsp:txBody>
      <dsp:txXfrm>
        <a:off x="586906" y="1008825"/>
        <a:ext cx="2338163" cy="4215012"/>
      </dsp:txXfrm>
    </dsp:sp>
    <dsp:sp modelId="{3DBC3223-662E-40E1-A4C0-40ED501DECF6}">
      <dsp:nvSpPr>
        <dsp:cNvPr id="0" name=""/>
        <dsp:cNvSpPr/>
      </dsp:nvSpPr>
      <dsp:spPr>
        <a:xfrm>
          <a:off x="2865626" y="252992"/>
          <a:ext cx="798206" cy="618357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2865626" y="376663"/>
        <a:ext cx="612699" cy="371015"/>
      </dsp:txXfrm>
    </dsp:sp>
    <dsp:sp modelId="{31ED794D-0DF5-4ED2-9484-7DC99769A81E}">
      <dsp:nvSpPr>
        <dsp:cNvPr id="0" name=""/>
        <dsp:cNvSpPr/>
      </dsp:nvSpPr>
      <dsp:spPr>
        <a:xfrm>
          <a:off x="3995163" y="188260"/>
          <a:ext cx="2483651" cy="1121732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fr-FR" sz="1500" kern="1200" dirty="0"/>
            <a:t>État et tendances actuelles de la biodiversité et des services écosystémiques</a:t>
          </a:r>
          <a:endParaRPr lang="en-US" sz="1500" kern="1200" dirty="0"/>
        </a:p>
      </dsp:txBody>
      <dsp:txXfrm>
        <a:off x="3995163" y="188260"/>
        <a:ext cx="2483651" cy="747821"/>
      </dsp:txXfrm>
    </dsp:sp>
    <dsp:sp modelId="{B6B20F81-A789-41D6-B726-589D2B533808}">
      <dsp:nvSpPr>
        <dsp:cNvPr id="0" name=""/>
        <dsp:cNvSpPr/>
      </dsp:nvSpPr>
      <dsp:spPr>
        <a:xfrm>
          <a:off x="4503863" y="936081"/>
          <a:ext cx="2483651" cy="43605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fr-FR" sz="1500" kern="1200" noProof="0" dirty="0"/>
            <a:t>Voir essentiellement le 6e rapport national a la CDB 2019: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500" kern="1200" noProof="0" dirty="0"/>
            <a:t>Quelques progrès par ex. extension du réseau d’aires protégées;  projets de reboisement;  mise en œuvre de la REDD+, et  développement de cadres juridiques tels que Accès et Partage des Avantages (APA)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500" kern="1200" noProof="0" dirty="0"/>
            <a:t>Mais plusieurs obstacles</a:t>
          </a:r>
        </a:p>
      </dsp:txBody>
      <dsp:txXfrm>
        <a:off x="4576607" y="1008825"/>
        <a:ext cx="2338163" cy="4215012"/>
      </dsp:txXfrm>
    </dsp:sp>
    <dsp:sp modelId="{970547D5-7C72-4101-B139-F83BC61F1FF2}">
      <dsp:nvSpPr>
        <dsp:cNvPr id="0" name=""/>
        <dsp:cNvSpPr/>
      </dsp:nvSpPr>
      <dsp:spPr>
        <a:xfrm>
          <a:off x="6855327" y="252992"/>
          <a:ext cx="798206" cy="618357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6855327" y="376663"/>
        <a:ext cx="612699" cy="371015"/>
      </dsp:txXfrm>
    </dsp:sp>
    <dsp:sp modelId="{876C12D6-87C4-4AED-963E-E5790DB6DCE4}">
      <dsp:nvSpPr>
        <dsp:cNvPr id="0" name=""/>
        <dsp:cNvSpPr/>
      </dsp:nvSpPr>
      <dsp:spPr>
        <a:xfrm>
          <a:off x="7984864" y="188260"/>
          <a:ext cx="2483651" cy="1121732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État et tendances des principaux facteurs de perte de biodiversité </a:t>
          </a:r>
          <a:endParaRPr lang="en-US" sz="1500" kern="1200" dirty="0"/>
        </a:p>
      </dsp:txBody>
      <dsp:txXfrm>
        <a:off x="7984864" y="188260"/>
        <a:ext cx="2483651" cy="747821"/>
      </dsp:txXfrm>
    </dsp:sp>
    <dsp:sp modelId="{0132A21B-B325-45EA-A150-68C0D64D469D}">
      <dsp:nvSpPr>
        <dsp:cNvPr id="0" name=""/>
        <dsp:cNvSpPr/>
      </dsp:nvSpPr>
      <dsp:spPr>
        <a:xfrm>
          <a:off x="8493564" y="936081"/>
          <a:ext cx="2483651" cy="43605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sz="1500" kern="1200" dirty="0"/>
            <a:t>Fragmentation, dégradation et perte des habitats naturels accélérées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sz="1500" kern="1200" dirty="0"/>
            <a:t>Impacts plus visibles des changements climatiques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sz="1500" kern="1200" dirty="0"/>
            <a:t>Surexploitation plus généralisée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sz="1500" kern="1200" dirty="0"/>
            <a:t>Pollution et espèces exotiques envahissantes et pathogènes en expansion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sz="1500" b="1" kern="1200" dirty="0">
              <a:solidFill>
                <a:srgbClr val="0000CC"/>
              </a:solidFill>
            </a:rPr>
            <a:t>Conflits armés </a:t>
          </a:r>
          <a:r>
            <a:rPr lang="fr-FR" sz="1500" kern="1200" dirty="0"/>
            <a:t>et autres facteurs sous-jacents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sz="1500" kern="1200" dirty="0"/>
            <a:t>Intensification prévisible de ces pressions à l’horizon 2030 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sz="1500" kern="1200" dirty="0"/>
        </a:p>
      </dsp:txBody>
      <dsp:txXfrm>
        <a:off x="8566308" y="1008825"/>
        <a:ext cx="2338163" cy="42150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FFB10A-9DE8-4AD9-B1A2-05D4323E9FB0}">
      <dsp:nvSpPr>
        <dsp:cNvPr id="0" name=""/>
        <dsp:cNvSpPr/>
      </dsp:nvSpPr>
      <dsp:spPr>
        <a:xfrm>
          <a:off x="1710054" y="0"/>
          <a:ext cx="6962140" cy="4351338"/>
        </a:xfrm>
        <a:prstGeom prst="swooshArrow">
          <a:avLst>
            <a:gd name="adj1" fmla="val 25000"/>
            <a:gd name="adj2" fmla="val 25000"/>
          </a:avLst>
        </a:prstGeom>
        <a:solidFill>
          <a:schemeClr val="tx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A5253E-FD71-41BE-A633-475E26979C02}">
      <dsp:nvSpPr>
        <dsp:cNvPr id="0" name=""/>
        <dsp:cNvSpPr/>
      </dsp:nvSpPr>
      <dsp:spPr>
        <a:xfrm>
          <a:off x="2594246" y="3003293"/>
          <a:ext cx="181015" cy="181015"/>
        </a:xfrm>
        <a:prstGeom prst="ellipse">
          <a:avLst/>
        </a:prstGeom>
        <a:solidFill>
          <a:schemeClr val="tx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68C6B2-47EB-4C44-8667-CF245DF38633}">
      <dsp:nvSpPr>
        <dsp:cNvPr id="0" name=""/>
        <dsp:cNvSpPr/>
      </dsp:nvSpPr>
      <dsp:spPr>
        <a:xfrm>
          <a:off x="2684754" y="3093801"/>
          <a:ext cx="1622178" cy="12575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916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noProof="0" dirty="0">
              <a:solidFill>
                <a:schemeClr val="bg1"/>
              </a:solidFill>
            </a:rPr>
            <a:t>(3) Actions à partir de 2025</a:t>
          </a:r>
        </a:p>
      </dsp:txBody>
      <dsp:txXfrm>
        <a:off x="2684754" y="3093801"/>
        <a:ext cx="1622178" cy="1257536"/>
      </dsp:txXfrm>
    </dsp:sp>
    <dsp:sp modelId="{F281CDBE-5F1E-4A4D-87F6-FD687F12813E}">
      <dsp:nvSpPr>
        <dsp:cNvPr id="0" name=""/>
        <dsp:cNvSpPr/>
      </dsp:nvSpPr>
      <dsp:spPr>
        <a:xfrm>
          <a:off x="4192057" y="1820599"/>
          <a:ext cx="327220" cy="327220"/>
        </a:xfrm>
        <a:prstGeom prst="ellipse">
          <a:avLst/>
        </a:prstGeom>
        <a:solidFill>
          <a:schemeClr val="tx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7034EA-FFD6-4493-9B1F-70E6E32EA5D0}">
      <dsp:nvSpPr>
        <dsp:cNvPr id="0" name=""/>
        <dsp:cNvSpPr/>
      </dsp:nvSpPr>
      <dsp:spPr>
        <a:xfrm>
          <a:off x="4355668" y="1984210"/>
          <a:ext cx="1670913" cy="23671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3387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000" b="1" kern="1200" dirty="0">
              <a:solidFill>
                <a:schemeClr val="bg1"/>
              </a:solidFill>
            </a:rPr>
            <a:t>(2) </a:t>
          </a:r>
          <a:r>
            <a:rPr lang="en-CA" sz="2000" b="1" kern="1200" dirty="0" err="1">
              <a:solidFill>
                <a:schemeClr val="bg1"/>
              </a:solidFill>
            </a:rPr>
            <a:t>Objectifs</a:t>
          </a:r>
          <a:r>
            <a:rPr lang="en-CA" sz="2000" b="1" kern="1200" dirty="0">
              <a:solidFill>
                <a:schemeClr val="bg1"/>
              </a:solidFill>
            </a:rPr>
            <a:t> pour 2030</a:t>
          </a:r>
          <a:endParaRPr lang="en-US" sz="2000" b="1" kern="1200" dirty="0">
            <a:solidFill>
              <a:schemeClr val="bg1"/>
            </a:solidFill>
          </a:endParaRPr>
        </a:p>
      </dsp:txBody>
      <dsp:txXfrm>
        <a:off x="4355668" y="1984210"/>
        <a:ext cx="1670913" cy="2367127"/>
      </dsp:txXfrm>
    </dsp:sp>
    <dsp:sp modelId="{728FBCFF-A215-41FD-BA91-367F949578DB}">
      <dsp:nvSpPr>
        <dsp:cNvPr id="0" name=""/>
        <dsp:cNvSpPr/>
      </dsp:nvSpPr>
      <dsp:spPr>
        <a:xfrm>
          <a:off x="6113608" y="1100888"/>
          <a:ext cx="452539" cy="452539"/>
        </a:xfrm>
        <a:prstGeom prst="ellipse">
          <a:avLst/>
        </a:prstGeom>
        <a:solidFill>
          <a:schemeClr val="tx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EFD3E1-7654-47E2-AB83-426B3592B2A0}">
      <dsp:nvSpPr>
        <dsp:cNvPr id="0" name=""/>
        <dsp:cNvSpPr/>
      </dsp:nvSpPr>
      <dsp:spPr>
        <a:xfrm>
          <a:off x="6339878" y="1327158"/>
          <a:ext cx="1670913" cy="30241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9791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000" b="1" kern="1200" dirty="0">
              <a:solidFill>
                <a:schemeClr val="bg1"/>
              </a:solidFill>
            </a:rPr>
            <a:t>(1) Vision de 2050</a:t>
          </a:r>
          <a:endParaRPr lang="en-US" sz="2000" b="1" kern="1200" dirty="0">
            <a:solidFill>
              <a:schemeClr val="bg1"/>
            </a:solidFill>
          </a:endParaRPr>
        </a:p>
      </dsp:txBody>
      <dsp:txXfrm>
        <a:off x="6339878" y="1327158"/>
        <a:ext cx="1670913" cy="302417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617889-CFD2-4F65-AEE8-DC2618E2F898}">
      <dsp:nvSpPr>
        <dsp:cNvPr id="0" name=""/>
        <dsp:cNvSpPr/>
      </dsp:nvSpPr>
      <dsp:spPr>
        <a:xfrm>
          <a:off x="3693546" y="3074708"/>
          <a:ext cx="2580995" cy="2580995"/>
        </a:xfrm>
        <a:prstGeom prst="ellipse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Mécanismes de mise en œuvre et de suivi</a:t>
          </a:r>
          <a:endParaRPr lang="en-US" sz="2600" kern="1200" dirty="0"/>
        </a:p>
      </dsp:txBody>
      <dsp:txXfrm>
        <a:off x="4071524" y="3452686"/>
        <a:ext cx="1825039" cy="1825039"/>
      </dsp:txXfrm>
    </dsp:sp>
    <dsp:sp modelId="{0C6507A5-C3A5-440A-B792-9687E7DD2D07}">
      <dsp:nvSpPr>
        <dsp:cNvPr id="0" name=""/>
        <dsp:cNvSpPr/>
      </dsp:nvSpPr>
      <dsp:spPr>
        <a:xfrm rot="12900000">
          <a:off x="2032781" y="2623680"/>
          <a:ext cx="1978737" cy="735583"/>
        </a:xfrm>
        <a:prstGeom prst="leftArrow">
          <a:avLst>
            <a:gd name="adj1" fmla="val 60000"/>
            <a:gd name="adj2" fmla="val 50000"/>
          </a:avLst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47023E-B347-4B65-870B-915513A2A4E6}">
      <dsp:nvSpPr>
        <dsp:cNvPr id="0" name=""/>
        <dsp:cNvSpPr/>
      </dsp:nvSpPr>
      <dsp:spPr>
        <a:xfrm>
          <a:off x="985734" y="1443216"/>
          <a:ext cx="2451945" cy="1961556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kern="1200" dirty="0">
              <a:solidFill>
                <a:schemeClr val="bg1"/>
              </a:solidFill>
            </a:rPr>
            <a:t>Collecte des données et mise en place des outils de suivi</a:t>
          </a:r>
          <a:endParaRPr lang="en-US" sz="2200" kern="1200" dirty="0">
            <a:solidFill>
              <a:schemeClr val="bg1"/>
            </a:solidFill>
          </a:endParaRPr>
        </a:p>
      </dsp:txBody>
      <dsp:txXfrm>
        <a:off x="1043186" y="1500668"/>
        <a:ext cx="2337041" cy="1846652"/>
      </dsp:txXfrm>
    </dsp:sp>
    <dsp:sp modelId="{F518DAF2-0B53-4CC4-B524-7E16DEC66191}">
      <dsp:nvSpPr>
        <dsp:cNvPr id="0" name=""/>
        <dsp:cNvSpPr/>
      </dsp:nvSpPr>
      <dsp:spPr>
        <a:xfrm rot="16200000">
          <a:off x="3994675" y="1602383"/>
          <a:ext cx="1978737" cy="735583"/>
        </a:xfrm>
        <a:prstGeom prst="leftArrow">
          <a:avLst>
            <a:gd name="adj1" fmla="val 60000"/>
            <a:gd name="adj2" fmla="val 50000"/>
          </a:avLst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6906C3-FE45-4427-A7E2-50CAAA024FBB}">
      <dsp:nvSpPr>
        <dsp:cNvPr id="0" name=""/>
        <dsp:cNvSpPr/>
      </dsp:nvSpPr>
      <dsp:spPr>
        <a:xfrm>
          <a:off x="3758071" y="28"/>
          <a:ext cx="2451945" cy="1961556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kern="1200" dirty="0"/>
            <a:t>Un organe de pilotage et de coordination dédié à la mise en œuvre et au suivi</a:t>
          </a:r>
          <a:endParaRPr lang="en-US" sz="2200" kern="1200" dirty="0"/>
        </a:p>
      </dsp:txBody>
      <dsp:txXfrm>
        <a:off x="3815523" y="57480"/>
        <a:ext cx="2337041" cy="1846652"/>
      </dsp:txXfrm>
    </dsp:sp>
    <dsp:sp modelId="{5F3099CC-85C1-4FA8-A3DA-8F9737EC970F}">
      <dsp:nvSpPr>
        <dsp:cNvPr id="0" name=""/>
        <dsp:cNvSpPr/>
      </dsp:nvSpPr>
      <dsp:spPr>
        <a:xfrm rot="19500000">
          <a:off x="5956570" y="2623680"/>
          <a:ext cx="1978737" cy="735583"/>
        </a:xfrm>
        <a:prstGeom prst="leftArrow">
          <a:avLst>
            <a:gd name="adj1" fmla="val 60000"/>
            <a:gd name="adj2" fmla="val 50000"/>
          </a:avLst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C33C4F-B1E4-44F4-A4B5-130A3814E7AB}">
      <dsp:nvSpPr>
        <dsp:cNvPr id="0" name=""/>
        <dsp:cNvSpPr/>
      </dsp:nvSpPr>
      <dsp:spPr>
        <a:xfrm>
          <a:off x="6530409" y="1443216"/>
          <a:ext cx="2451945" cy="196155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kern="1200" dirty="0"/>
            <a:t>Un Centre d’Échange d’Informations (CHM) efficace</a:t>
          </a:r>
          <a:endParaRPr lang="en-US" sz="2200" kern="1200" dirty="0"/>
        </a:p>
      </dsp:txBody>
      <dsp:txXfrm>
        <a:off x="6587861" y="1500668"/>
        <a:ext cx="2337041" cy="18466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F6756E-81DA-9FAC-70D8-556F658BDD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BEDD12-BCD5-485B-BCBC-34BB01D7923C}" type="datetimeFigureOut">
              <a:rPr lang="en-US" smtClean="0"/>
              <a:t>4/1/2026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71D415-D05A-7067-CCD3-457153D96C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C230DF-5933-439D-898F-38E9AC9BA688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97095E3-54D2-CFD2-4F49-7536FC8641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" name="Header Placeholder 7">
            <a:extLst>
              <a:ext uri="{FF2B5EF4-FFF2-40B4-BE49-F238E27FC236}">
                <a16:creationId xmlns:a16="http://schemas.microsoft.com/office/drawing/2014/main" id="{521EE01A-C0B5-5ECF-96DD-768F86AA15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A52F-9D89-7442-A8E9-48D1527B5F6B}" type="datetimeFigureOut">
              <a:rPr lang="en-US" smtClean="0"/>
              <a:t>4/1/2026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C7E07-3C67-C64C-8DA0-0404F6303970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EA8EED-D740-4B32-BC3A-CE0CC7E35D49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4404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2765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7112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386A5C-08D8-8D9A-8FAC-860825C88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81FF92-F84A-CA8C-674C-FBABA68443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A1986A-A351-68BB-BA3E-8CA82372A7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898FC6-1DDA-542C-A9C2-2F47A94D7F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3071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2874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85032-7574-AD02-FB82-10563C9FC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073D25-9376-6E66-C117-71803CC0D5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B6C6DE-02E8-42E0-C5FB-87CEAA66A9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F53766-636E-3F57-FA90-BEF6164ECD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2920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A58906-D70D-8A24-0D3F-626F3C378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E2BD31-B5B9-D48A-7CFB-5717FAA5D0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74E303-2B78-B8BE-47A4-F3E5596055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AF820-AAB7-C4CE-F6C8-00B21745D7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1658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496FF7-584A-C3DE-335F-ED53C9A6E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70306B-2623-9876-E4B9-50EE4A7468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EAEC05-308F-0FF5-2B94-AA8B14F9A9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A884BC-E784-3E90-42E0-9AE009DC85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4941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D470FB-00DA-8101-E481-A2C53584D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5D2CD9-60BC-9BD0-68B8-A6327F969F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B0A20B-39AE-B06A-80A1-D27FEE7E5F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BE324A-924B-4055-042D-DB106D2AE4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4400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1837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74D2C0-C145-EFDA-454E-152696A8E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D7E6E8-279C-5F49-2397-C82EBDA589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34315B-E756-A943-012F-85DAD1C2A1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FE89A7-018F-B733-61A4-5417887D6E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2278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CF051-433A-1100-A994-ADD30FF92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6584C6-0D0B-B821-E763-69CEF4837C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5E919B-DFB2-D874-4044-4A8532393E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C119F4-42F4-0D6E-C5D9-5D72A0CF53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6521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2623C-52CE-DEAC-D648-CA1E96488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4D010B-2013-F2F7-305C-8C2C51E8F9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4B15F1-2812-B6D6-9AAB-8D319E060A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9A5171-7992-9218-CADB-46CD507713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1318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83D69C-B624-127A-6A2A-1A5F93C0C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F97C83-7446-B1C4-23A5-F7D3873AE4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385AC1-D2EA-0DBE-3770-3A107B7A92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8F54A7-2478-5758-411E-BED652BD51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2706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82202F-9BF0-7266-DB98-EA0414E81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00A22F-B064-D1F2-F296-1971A16E88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1206EA-5202-C150-5A70-BF207F245B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3B663E-8698-D8CE-0815-05353374FD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0503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5A425E-8ED3-A48F-8897-677365230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5911F4-97CB-6479-F851-3E50DF9230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89D6A9-7E37-5340-6FDE-4406CE67ED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3B7118-52F3-B99A-533B-97021CC874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9782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24D2A-FAFC-9CE6-C570-D1A32B533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810BF4-6322-878E-F06D-7B38B7A833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44B7D0-B28D-78AC-DF71-7362B0087B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4607C0-4288-0765-4292-B50C9549F1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7199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D196DC-1759-6B7A-AED6-DBB5FFDB6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6FA030-753C-5C2C-9C92-ABDA6F6697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14889F-4AED-F283-48C3-0854AC2E24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EBB517-076F-1627-A4AB-2600C98127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5629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372E80-E6C0-CA15-841E-44767EEDD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BAA9FD-384B-94EB-324D-6E6A84279D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9CB081-9644-1A35-B595-A7876397B2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7DBBD1-33E6-D0FA-7BC6-D178D46B11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2254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51C144-03B0-F9E5-9F0D-BF470403B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B9C725-E6A7-2D97-9661-CEDE384EDE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E74FD9-88CC-F56D-05F9-8CBDD02B8D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26D50B-46E1-1255-B340-2F20B3B827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011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F9BF88-C9A2-3C83-FC68-24B82A9CB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E995F9-C473-60CC-0EAB-FE5818B232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1963A3-C5F9-5278-7953-804AC2424D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4E730A-1712-C544-13B9-EE372E2A3D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5551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0FB0D-FE14-FBB1-F919-450712709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A5DCCF-8EBE-CCDE-20DA-2DFD35AC2C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4FA86A-7780-057E-EAAD-0873A99699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9BB8C7-6637-58AB-D432-A4FB1F7458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675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C63A92-2EA0-6A53-6FB3-513D46D97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F04CB6-0F3D-2A19-8945-78A0504B54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7ACE54-9616-918B-C7BC-ADF0632D53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2ADEE2-12F4-0E57-8913-DEA80AC087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405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75421-EC1C-AC67-D04A-F0C53B876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D0545A-02AE-CB76-3B98-603C92DB40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250AE8-FA4E-9F56-39D3-EFAE07B9A2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7B5471-04AE-3ADD-0292-4DB6024658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265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E4B36-1027-1994-E05B-BEBA859E6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9DFC7EB-6A28-816C-D7F6-EE3AF14DAB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EDC21DE-8982-DE8A-428A-71D489716D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02C327C-B345-3741-1061-0C5A4C2A67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EA8EED-D740-4B32-BC3A-CE0CC7E35D49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4717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132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06C6F65-35CD-D64B-992A-0C1C1E003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AutoShape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89572"/>
            <a:ext cx="6787747" cy="159350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 spc="50" baseline="0"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186153BD-9D2B-47EB-3553-1D3F6663B2A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4359" y="2281918"/>
            <a:ext cx="6787747" cy="3708517"/>
          </a:xfrm>
        </p:spPr>
        <p:txBody>
          <a:bodyPr lIns="0" tIns="228600" rIns="0" bIns="0">
            <a:normAutofit/>
          </a:bodyPr>
          <a:lstStyle>
            <a:lvl1pPr marL="283464" indent="-283464">
              <a:lnSpc>
                <a:spcPct val="80000"/>
              </a:lnSpc>
              <a:spcBef>
                <a:spcPts val="2200"/>
              </a:spcBef>
              <a:buFont typeface="Arial" panose="020B0604020202020204" pitchFamily="34" charset="0"/>
              <a:buChar char="•"/>
              <a:defRPr lang="en-US" sz="2400" b="1" i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-283464">
              <a:spcBef>
                <a:spcPts val="6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3" name="Slide Number Placeholder 42">
            <a:extLst>
              <a:ext uri="{FF2B5EF4-FFF2-40B4-BE49-F238E27FC236}">
                <a16:creationId xmlns:a16="http://schemas.microsoft.com/office/drawing/2014/main" id="{D80CCC8F-9CF1-9621-04EB-DFA68FEE42D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‹N°›</a:t>
            </a:fld>
            <a:endParaRPr lang="en-US" dirty="0">
              <a:latin typeface="+mn-lt"/>
            </a:endParaRPr>
          </a:p>
        </p:txBody>
      </p:sp>
      <p:sp>
        <p:nvSpPr>
          <p:cNvPr id="42" name="Date Placeholder 41">
            <a:extLst>
              <a:ext uri="{FF2B5EF4-FFF2-40B4-BE49-F238E27FC236}">
                <a16:creationId xmlns:a16="http://schemas.microsoft.com/office/drawing/2014/main" id="{29CE2856-DB8F-5603-C085-74C70560FAC8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79826C1-7A52-DA25-F422-EE62DED7D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0552" cy="0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8089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79D0555-EBDC-B53A-212D-A5921795FE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80543"/>
          </a:xfrm>
          <a:custGeom>
            <a:avLst/>
            <a:gdLst>
              <a:gd name="connsiteX0" fmla="*/ 6309360 w 12192000"/>
              <a:gd name="connsiteY0" fmla="*/ 3951843 h 6880543"/>
              <a:gd name="connsiteX1" fmla="*/ 6309360 w 12192000"/>
              <a:gd name="connsiteY1" fmla="*/ 4052427 h 6880543"/>
              <a:gd name="connsiteX2" fmla="*/ 8442960 w 12192000"/>
              <a:gd name="connsiteY2" fmla="*/ 4052427 h 6880543"/>
              <a:gd name="connsiteX3" fmla="*/ 8442960 w 12192000"/>
              <a:gd name="connsiteY3" fmla="*/ 3951843 h 6880543"/>
              <a:gd name="connsiteX4" fmla="*/ 0 w 12192000"/>
              <a:gd name="connsiteY4" fmla="*/ 0 h 6880543"/>
              <a:gd name="connsiteX5" fmla="*/ 12192000 w 12192000"/>
              <a:gd name="connsiteY5" fmla="*/ 0 h 6880543"/>
              <a:gd name="connsiteX6" fmla="*/ 12192000 w 12192000"/>
              <a:gd name="connsiteY6" fmla="*/ 6880543 h 6880543"/>
              <a:gd name="connsiteX7" fmla="*/ 0 w 12192000"/>
              <a:gd name="connsiteY7" fmla="*/ 6880543 h 6880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80543">
                <a:moveTo>
                  <a:pt x="6309360" y="3951843"/>
                </a:moveTo>
                <a:lnTo>
                  <a:pt x="6309360" y="4052427"/>
                </a:lnTo>
                <a:lnTo>
                  <a:pt x="8442960" y="4052427"/>
                </a:lnTo>
                <a:lnTo>
                  <a:pt x="8442960" y="395184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80543"/>
                </a:lnTo>
                <a:lnTo>
                  <a:pt x="0" y="6880543"/>
                </a:lnTo>
                <a:close/>
              </a:path>
            </a:pathLst>
          </a:custGeom>
        </p:spPr>
        <p:txBody>
          <a:bodyPr wrap="square" tIns="182880">
            <a:no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9359" y="444933"/>
            <a:ext cx="5477479" cy="329184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6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6BA398-1ED2-1FCA-63B9-8915A8C7A5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09360" y="3951843"/>
            <a:ext cx="2133600" cy="10058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169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9835" y="43052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973BC6-F6E5-0B3B-C8AB-0AC4020D4E8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-11113"/>
            <a:ext cx="5791200" cy="6880226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99835" y="456860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9169ED6-4B82-6844-119F-AC15CDF2D3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7914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57F1500-1A16-D1EF-4F0C-030852B29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2D07A0BE-3890-193E-9439-F294E61A7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C05217ED-C258-E6CE-BA7F-28A6EA41BCD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20">
              <a:extLst>
                <a:ext uri="{FF2B5EF4-FFF2-40B4-BE49-F238E27FC236}">
                  <a16:creationId xmlns:a16="http://schemas.microsoft.com/office/drawing/2014/main" id="{F3E11A1F-14DD-BA35-D7D7-4D4ADEAA348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21">
              <a:extLst>
                <a:ext uri="{FF2B5EF4-FFF2-40B4-BE49-F238E27FC236}">
                  <a16:creationId xmlns:a16="http://schemas.microsoft.com/office/drawing/2014/main" id="{F14541B0-973F-7E21-1019-D2FB83C8C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02875"/>
            <a:ext cx="10873740" cy="168020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F6FE0DC0-B0D7-F4D6-8038-177AD7A8C21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57600" y="2282008"/>
            <a:ext cx="7810500" cy="3699328"/>
          </a:xfrm>
        </p:spPr>
        <p:txBody>
          <a:bodyPr lIns="0" tIns="228600" rIns="0" bIns="0">
            <a:normAutofit/>
          </a:bodyPr>
          <a:lstStyle>
            <a:lvl1pPr marL="283464" indent="-283464">
              <a:spcBef>
                <a:spcPts val="1800"/>
              </a:spcBef>
              <a:buFont typeface="Arial" panose="020B0604020202020204" pitchFamily="34" charset="0"/>
              <a:buChar char="•"/>
              <a:defRPr sz="2000"/>
            </a:lvl1pPr>
            <a:lvl2pPr indent="-283464">
              <a:spcBef>
                <a:spcPts val="18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ED58739-4346-5104-B1AC-89ED035912A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‹N°›</a:t>
            </a:fld>
            <a:endParaRPr lang="en-US" dirty="0">
              <a:latin typeface="+mn-lt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272B8D-F380-9F1A-C8E6-BDD2352B1763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029641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09905" y="454955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78129"/>
            <a:ext cx="9778365" cy="1494596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36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r-FR" noProof="0" dirty="0"/>
              <a:t>Click to </a:t>
            </a:r>
            <a:r>
              <a:rPr lang="fr-FR" noProof="0" dirty="0" err="1"/>
              <a:t>add</a:t>
            </a:r>
            <a:r>
              <a:rPr lang="fr-FR" noProof="0" dirty="0"/>
              <a:t> </a:t>
            </a:r>
            <a:r>
              <a:rPr lang="fr-FR" noProof="0" dirty="0" err="1"/>
              <a:t>title</a:t>
            </a:r>
            <a:r>
              <a:rPr lang="fr-FR" noProof="0" dirty="0"/>
              <a:t>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F14DA3C5-63E4-BAFB-1D68-47F71EEEE53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676525"/>
            <a:ext cx="4490827" cy="3597470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9436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BD11386D-847E-8CF5-E56A-42E80A65A08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881898" y="2676525"/>
            <a:ext cx="4490827" cy="3597470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4864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‹N°›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10569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42E558A9-6DD6-E21D-3A8F-6707E1DD1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2" name="AutoShape 24">
              <a:extLst>
                <a:ext uri="{FF2B5EF4-FFF2-40B4-BE49-F238E27FC236}">
                  <a16:creationId xmlns:a16="http://schemas.microsoft.com/office/drawing/2014/main" id="{3FC994E4-318C-1E66-B4E4-8F8FD08E0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17C00E6B-F625-6D6C-8364-9DD9F3C36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C6197B87-4F65-7981-9463-84830CD36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86AA517C-7217-D864-B7E7-40984A288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524013C6-491C-CAA2-5BD6-7C7359671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8885" y="3499667"/>
            <a:ext cx="4939666" cy="254281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47460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457201"/>
            <a:ext cx="5198269" cy="2305050"/>
          </a:xfrm>
        </p:spPr>
        <p:txBody>
          <a:bodyPr lIns="0" tIns="274320">
            <a:normAutofit/>
          </a:bodyPr>
          <a:lstStyle>
            <a:lvl1pPr marL="457200" indent="-457200">
              <a:spcBef>
                <a:spcPts val="1800"/>
              </a:spcBef>
              <a:buFont typeface="+mj-lt"/>
              <a:buAutoNum type="arabicPeriod"/>
              <a:defRPr sz="2000"/>
            </a:lvl1pPr>
            <a:lvl2pPr marL="914400" indent="-457200">
              <a:spcBef>
                <a:spcPts val="1800"/>
              </a:spcBef>
              <a:buFont typeface="+mj-lt"/>
              <a:buAutoNum type="alphaLcPeriod"/>
              <a:defRPr sz="2000"/>
            </a:lvl2pPr>
            <a:lvl3pPr marL="1371600" indent="-457200">
              <a:spcBef>
                <a:spcPts val="1800"/>
              </a:spcBef>
              <a:buFont typeface="+mj-lt"/>
              <a:buAutoNum type="arabicParenR"/>
              <a:defRPr sz="2000"/>
            </a:lvl3pPr>
            <a:lvl4pPr marL="1371600" indent="0">
              <a:spcBef>
                <a:spcPts val="1800"/>
              </a:spcBef>
              <a:buFont typeface="+mj-lt"/>
              <a:buNone/>
              <a:defRPr sz="2000"/>
            </a:lvl4pPr>
            <a:lvl5pPr marL="2286000" indent="-457200">
              <a:spcBef>
                <a:spcPts val="1800"/>
              </a:spcBef>
              <a:buFont typeface="+mj-lt"/>
              <a:buAutoNum type="arabicPeriod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endParaRPr lang="en-US" dirty="0"/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3AC171DA-232D-44C1-6B93-40BACB298F4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810595"/>
            <a:ext cx="5198269" cy="3319513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4864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‹N°›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546068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Pictu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310" y="278129"/>
            <a:ext cx="5063490" cy="2354026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1EF4505D-6803-3813-7738-04996342781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94360" y="3279579"/>
            <a:ext cx="5044440" cy="2994415"/>
          </a:xfrm>
        </p:spPr>
        <p:txBody>
          <a:bodyPr lIns="0" tIns="22860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indent="-283464">
              <a:spcBef>
                <a:spcPts val="18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997459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658637A-5D36-6127-19BC-C203E23FA4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6118225" cy="68580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‹N°›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293197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F555767-B3D8-BD57-1D42-7F6E1E668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9" name="Freeform 13">
              <a:extLst>
                <a:ext uri="{FF2B5EF4-FFF2-40B4-BE49-F238E27FC236}">
                  <a16:creationId xmlns:a16="http://schemas.microsoft.com/office/drawing/2014/main" id="{BC972B6D-098C-52F6-E990-52623B368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3F0D3EE3-9A8C-531D-1EEE-1AFAB9F3BCA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A2BE192C-1768-890B-EC1B-5ED6E1F82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1409" y="4661717"/>
            <a:ext cx="7936230" cy="138076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70935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584005"/>
            <a:ext cx="2825115" cy="3999060"/>
          </a:xfrm>
        </p:spPr>
        <p:txBody>
          <a:bodyPr lIns="0" tIns="27432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457200" indent="0">
              <a:spcBef>
                <a:spcPts val="1800"/>
              </a:spcBef>
              <a:buNone/>
              <a:defRPr sz="2000"/>
            </a:lvl2pPr>
            <a:lvl3pPr marL="914400" indent="0">
              <a:spcBef>
                <a:spcPts val="1800"/>
              </a:spcBef>
              <a:buNone/>
              <a:defRPr sz="2000"/>
            </a:lvl3pPr>
            <a:lvl4pPr marL="1371600" indent="0">
              <a:spcBef>
                <a:spcPts val="1800"/>
              </a:spcBef>
              <a:buNone/>
              <a:defRPr sz="2000"/>
            </a:lvl4pPr>
            <a:lvl5pPr marL="1828800" indent="0">
              <a:spcBef>
                <a:spcPts val="1800"/>
              </a:spcBef>
              <a:buNone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70934" y="584005"/>
            <a:ext cx="7926705" cy="3999060"/>
          </a:xfrm>
        </p:spPr>
        <p:txBody>
          <a:bodyPr lIns="0">
            <a:normAutofit/>
          </a:bodyPr>
          <a:lstStyle>
            <a:lvl1pPr marL="0" indent="0">
              <a:spcBef>
                <a:spcPts val="1800"/>
              </a:spcBef>
              <a:buNone/>
              <a:defRPr sz="2000"/>
            </a:lvl1pPr>
            <a:lvl2pPr>
              <a:spcBef>
                <a:spcPts val="6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‹N°›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443291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98408"/>
            <a:ext cx="10972800" cy="157431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5523" y="2676525"/>
            <a:ext cx="5746750" cy="3597470"/>
          </a:xfrm>
        </p:spPr>
        <p:txBody>
          <a:bodyPr lIns="0">
            <a:normAutofit/>
          </a:bodyPr>
          <a:lstStyle>
            <a:lvl1pPr marL="0" indent="0">
              <a:spcBef>
                <a:spcPts val="1800"/>
              </a:spcBef>
              <a:buNone/>
              <a:defRPr sz="2000"/>
            </a:lvl1pPr>
            <a:lvl2pPr>
              <a:spcBef>
                <a:spcPts val="6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20000" y="2676525"/>
            <a:ext cx="3947160" cy="3597470"/>
          </a:xfrm>
        </p:spPr>
        <p:txBody>
          <a:bodyPr lIns="0">
            <a:normAutofit/>
          </a:bodyPr>
          <a:lstStyle>
            <a:lvl1pPr marL="342900" indent="-342900">
              <a:spcBef>
                <a:spcPts val="1800"/>
              </a:spcBef>
              <a:buFont typeface="Arial" panose="020B0604020202020204" pitchFamily="34" charset="0"/>
              <a:buChar char="•"/>
              <a:defRPr sz="2000"/>
            </a:lvl1pPr>
            <a:lvl2pPr>
              <a:spcBef>
                <a:spcPts val="18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‹N°›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9744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02400"/>
            <a:ext cx="10972800" cy="157032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9" name="Table Placeholder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594360" y="2628629"/>
            <a:ext cx="10972800" cy="363674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‹N°›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4109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4360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flipH="1" flipV="1">
            <a:off x="6092752" y="0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4360" y="454955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8B149C6-5AAC-B8E5-5411-EA38821F67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927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64389-35FE-A00E-0137-4D11CF53D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92559E-CFDE-B02D-7F3A-6288DC0C15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49CAC4-FC68-F019-502B-65DD7CE21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EACA1-39B0-44E7-B71E-6CFC86B855DB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E81A9B-1CBA-063F-A0A9-3DB4ACC2C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3787C8-0EBA-D335-C363-DF6465F58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0FC18-A636-4C53-9357-375686DD13E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596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36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33648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436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1" i="0">
                <a:solidFill>
                  <a:schemeClr val="bg1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1" r:id="rId1"/>
    <p:sldLayoutId id="2147483698" r:id="rId2"/>
    <p:sldLayoutId id="2147483710" r:id="rId3"/>
    <p:sldLayoutId id="2147483700" r:id="rId4"/>
    <p:sldLayoutId id="2147483701" r:id="rId5"/>
    <p:sldLayoutId id="2147483659" r:id="rId6"/>
    <p:sldLayoutId id="2147483709" r:id="rId7"/>
    <p:sldLayoutId id="2147483708" r:id="rId8"/>
    <p:sldLayoutId id="2147483707" r:id="rId9"/>
    <p:sldLayoutId id="2147483706" r:id="rId10"/>
    <p:sldLayoutId id="2147483705" r:id="rId11"/>
    <p:sldLayoutId id="2147483704" r:id="rId12"/>
    <p:sldLayoutId id="2147483703" r:id="rId13"/>
    <p:sldLayoutId id="2147483712" r:id="rId14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83464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 userDrawn="1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5.sv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sv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Relationship Id="rId9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B2DB7F89-3067-0D93-6D34-DD49C2D51B0F}"/>
              </a:ext>
            </a:extLst>
          </p:cNvPr>
          <p:cNvSpPr txBox="1">
            <a:spLocks/>
          </p:cNvSpPr>
          <p:nvPr/>
        </p:nvSpPr>
        <p:spPr>
          <a:xfrm>
            <a:off x="323208" y="2337305"/>
            <a:ext cx="1966504" cy="2134553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450"/>
              </a:spcAft>
            </a:pPr>
            <a:r>
              <a:rPr lang="fr-FR" sz="4800" b="1" dirty="0">
                <a:solidFill>
                  <a:prstClr val="black"/>
                </a:solidFill>
                <a:latin typeface="Britannic Bold" panose="020B0903060703020204" pitchFamily="34" charset="0"/>
              </a:rPr>
              <a:t>S</a:t>
            </a:r>
            <a:r>
              <a:rPr lang="en-US" sz="4800" b="1" dirty="0">
                <a:solidFill>
                  <a:prstClr val="black"/>
                </a:solidFill>
                <a:latin typeface="Britannic Bold" panose="020B0903060703020204" pitchFamily="34" charset="0"/>
              </a:rPr>
              <a:t>PANB 2025-2030</a:t>
            </a:r>
          </a:p>
        </p:txBody>
      </p:sp>
      <p:pic>
        <p:nvPicPr>
          <p:cNvPr id="13" name="Image 12" descr="Une image contenant plein air, habits, personne, arbre&#10;&#10;Le contenu généré par l’IA peut être incorrect.">
            <a:extLst>
              <a:ext uri="{FF2B5EF4-FFF2-40B4-BE49-F238E27FC236}">
                <a16:creationId xmlns:a16="http://schemas.microsoft.com/office/drawing/2014/main" id="{EF938A30-3923-0705-FF67-FAD5B207BE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79" b="3"/>
          <a:stretch/>
        </p:blipFill>
        <p:spPr>
          <a:xfrm>
            <a:off x="3817560" y="1519847"/>
            <a:ext cx="2791206" cy="1906524"/>
          </a:xfrm>
          <a:prstGeom prst="rect">
            <a:avLst/>
          </a:prstGeom>
        </p:spPr>
      </p:pic>
      <p:pic>
        <p:nvPicPr>
          <p:cNvPr id="7" name="Image 6" descr="Une image contenant habits, personne, plein air, fille&#10;&#10;Le contenu généré par l’IA peut être incorrect.">
            <a:extLst>
              <a:ext uri="{FF2B5EF4-FFF2-40B4-BE49-F238E27FC236}">
                <a16:creationId xmlns:a16="http://schemas.microsoft.com/office/drawing/2014/main" id="{D927E8B5-3EC5-7673-0A75-FFFAE502E6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42" b="3"/>
          <a:stretch/>
        </p:blipFill>
        <p:spPr>
          <a:xfrm>
            <a:off x="6710082" y="1519847"/>
            <a:ext cx="2789394" cy="1906524"/>
          </a:xfrm>
          <a:prstGeom prst="rect">
            <a:avLst/>
          </a:prstGeom>
        </p:spPr>
      </p:pic>
      <p:pic>
        <p:nvPicPr>
          <p:cNvPr id="11" name="Image 10" descr="Une image contenant arbre, plein air, végétation, jungle&#10;&#10;Le contenu généré par l’IA peut être incorrect.">
            <a:extLst>
              <a:ext uri="{FF2B5EF4-FFF2-40B4-BE49-F238E27FC236}">
                <a16:creationId xmlns:a16="http://schemas.microsoft.com/office/drawing/2014/main" id="{6BA05C28-1CAA-318C-A47B-3DFE9F0C20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7" r="602" b="3"/>
          <a:stretch/>
        </p:blipFill>
        <p:spPr>
          <a:xfrm>
            <a:off x="3817560" y="3518511"/>
            <a:ext cx="2791206" cy="1906524"/>
          </a:xfrm>
          <a:prstGeom prst="rect">
            <a:avLst/>
          </a:prstGeom>
        </p:spPr>
      </p:pic>
      <p:pic>
        <p:nvPicPr>
          <p:cNvPr id="9" name="Image 8" descr="Une image contenant mammifère, primate, arbre, plein air&#10;&#10;Le contenu généré par l’IA peut être incorrect.">
            <a:extLst>
              <a:ext uri="{FF2B5EF4-FFF2-40B4-BE49-F238E27FC236}">
                <a16:creationId xmlns:a16="http://schemas.microsoft.com/office/drawing/2014/main" id="{5FD85026-9B8A-4DC9-AEB7-CDB1F0CEA6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42" b="3"/>
          <a:stretch/>
        </p:blipFill>
        <p:spPr>
          <a:xfrm>
            <a:off x="6714151" y="3518510"/>
            <a:ext cx="2789394" cy="1906524"/>
          </a:xfrm>
          <a:prstGeom prst="rect">
            <a:avLst/>
          </a:prstGeom>
        </p:spPr>
      </p:pic>
      <p:sp>
        <p:nvSpPr>
          <p:cNvPr id="15" name="Sous-titre 2">
            <a:extLst>
              <a:ext uri="{FF2B5EF4-FFF2-40B4-BE49-F238E27FC236}">
                <a16:creationId xmlns:a16="http://schemas.microsoft.com/office/drawing/2014/main" id="{A7DE58C1-4CE2-16FC-248B-D076B50AF1F1}"/>
              </a:ext>
            </a:extLst>
          </p:cNvPr>
          <p:cNvSpPr txBox="1">
            <a:spLocks/>
          </p:cNvSpPr>
          <p:nvPr/>
        </p:nvSpPr>
        <p:spPr>
          <a:xfrm>
            <a:off x="3863901" y="5616184"/>
            <a:ext cx="5640836" cy="414502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800" b="1" i="1" dirty="0">
                <a:solidFill>
                  <a:srgbClr val="0000CC"/>
                </a:solidFill>
                <a:latin typeface="Arial Narrow" panose="020B0606020202030204" pitchFamily="34" charset="0"/>
              </a:rPr>
              <a:t>Cercle Elaïs, Kinshasa, le 24 mars 2026</a:t>
            </a:r>
            <a:endParaRPr lang="en-US" sz="1800" b="1" i="1" dirty="0">
              <a:solidFill>
                <a:srgbClr val="0000CC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AutoShape 4" descr="Drapeau de la république démocratique du Congo — Wikipédia">
            <a:extLst>
              <a:ext uri="{FF2B5EF4-FFF2-40B4-BE49-F238E27FC236}">
                <a16:creationId xmlns:a16="http://schemas.microsoft.com/office/drawing/2014/main" id="{EAA91636-1E8E-9A8B-8901-A4CDA825B03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81700" y="33147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3139C9E-3793-C878-2548-FC68A22CD09D}"/>
              </a:ext>
            </a:extLst>
          </p:cNvPr>
          <p:cNvSpPr/>
          <p:nvPr/>
        </p:nvSpPr>
        <p:spPr>
          <a:xfrm>
            <a:off x="2603124" y="2812305"/>
            <a:ext cx="114287" cy="1286609"/>
          </a:xfrm>
          <a:prstGeom prst="rect">
            <a:avLst/>
          </a:prstGeom>
          <a:solidFill>
            <a:srgbClr val="007FFF"/>
          </a:solidFill>
          <a:ln>
            <a:solidFill>
              <a:srgbClr val="007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6CA64DC-1A00-D1D8-CEAE-814737F43E1A}"/>
              </a:ext>
            </a:extLst>
          </p:cNvPr>
          <p:cNvSpPr/>
          <p:nvPr/>
        </p:nvSpPr>
        <p:spPr>
          <a:xfrm>
            <a:off x="10407985" y="2812305"/>
            <a:ext cx="141070" cy="1286609"/>
          </a:xfrm>
          <a:prstGeom prst="rect">
            <a:avLst/>
          </a:prstGeom>
          <a:solidFill>
            <a:srgbClr val="007FFF"/>
          </a:solidFill>
          <a:ln>
            <a:solidFill>
              <a:srgbClr val="007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sz="135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8" name="Image 7" descr="Une image contenant texte, Police, logo, symbole&#10;&#10;Le contenu généré par l’IA peut être incorrect.">
            <a:extLst>
              <a:ext uri="{FF2B5EF4-FFF2-40B4-BE49-F238E27FC236}">
                <a16:creationId xmlns:a16="http://schemas.microsoft.com/office/drawing/2014/main" id="{4B785B39-F41C-4118-28CC-372623F9D0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10" y="119743"/>
            <a:ext cx="3695579" cy="1286609"/>
          </a:xfrm>
          <a:prstGeom prst="rect">
            <a:avLst/>
          </a:prstGeom>
        </p:spPr>
      </p:pic>
      <p:pic>
        <p:nvPicPr>
          <p:cNvPr id="2" name="Image 7" descr="Congodemocratique">
            <a:extLst>
              <a:ext uri="{FF2B5EF4-FFF2-40B4-BE49-F238E27FC236}">
                <a16:creationId xmlns:a16="http://schemas.microsoft.com/office/drawing/2014/main" id="{0316CD57-B5BA-179F-C80E-7CA616524E0C}"/>
              </a:ext>
            </a:extLst>
          </p:cNvPr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0597843" y="119742"/>
            <a:ext cx="1569926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5EAE0E7-9545-02E7-B3AF-8C214214FE79}"/>
              </a:ext>
            </a:extLst>
          </p:cNvPr>
          <p:cNvSpPr txBox="1"/>
          <p:nvPr/>
        </p:nvSpPr>
        <p:spPr>
          <a:xfrm>
            <a:off x="446049" y="5096107"/>
            <a:ext cx="25134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Par </a:t>
            </a:r>
            <a:r>
              <a:rPr lang="fr-FR" b="1" dirty="0">
                <a:solidFill>
                  <a:schemeClr val="bg1"/>
                </a:solidFill>
              </a:rPr>
              <a:t>Joe MULONGOY</a:t>
            </a:r>
          </a:p>
          <a:p>
            <a:r>
              <a:rPr lang="fr-FR" b="1" dirty="0">
                <a:solidFill>
                  <a:schemeClr val="bg1"/>
                </a:solidFill>
              </a:rPr>
              <a:t>                   &amp;</a:t>
            </a:r>
          </a:p>
          <a:p>
            <a:r>
              <a:rPr lang="fr-FR" b="1" dirty="0">
                <a:solidFill>
                  <a:schemeClr val="bg1"/>
                </a:solidFill>
              </a:rPr>
              <a:t>       Daniel MUKUBI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652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45D3755-C3E2-975E-DE68-CDECC4B52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</p:spPr>
        <p:txBody>
          <a:bodyPr/>
          <a:lstStyle/>
          <a:p>
            <a:r>
              <a:rPr lang="fr-FR" noProof="0" dirty="0"/>
              <a:t>Introduction générale: </a:t>
            </a:r>
            <a:br>
              <a:rPr lang="fr-FR" noProof="0" dirty="0"/>
            </a:br>
            <a:r>
              <a:rPr lang="fr-FR" b="0" noProof="0" dirty="0"/>
              <a:t>Point </a:t>
            </a:r>
            <a:r>
              <a:rPr lang="fr-FR" b="0" dirty="0"/>
              <a:t>sur l’état </a:t>
            </a:r>
            <a:r>
              <a:rPr lang="fr-FR" b="0" noProof="0" dirty="0"/>
              <a:t>des lieux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70BD87D-F7DA-961B-4024-A354DC87D1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68354" y="2315473"/>
            <a:ext cx="10252794" cy="323564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r-FR" sz="2400" noProof="0" dirty="0"/>
              <a:t>RDC: un des pays les plus riches en biodiversité au monde (notre capital naturel = atout majeur pour le développement de la RDC) 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fr-FR" sz="2400" noProof="0" dirty="0"/>
              <a:t>Déclin inquiétant et accéléré, malgré des efforts, notamment SPANB 1998, 2002 et 2016 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fr-FR" sz="2400" noProof="0" dirty="0"/>
              <a:t>Pressions toujours croissantes, 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fr-FR" sz="2400" noProof="0" dirty="0"/>
              <a:t>Réponses insuffisantes 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78CEA4F-D72A-C069-6A51-328B103CA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7E473402-19FD-A5B0-5CB6-E5F3926D3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79D1CAD-2EA2-9376-7B64-0C3AC590F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16F8906-918C-BE0B-A4AB-6A1D48150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E35EB653-A06D-5B1C-0AC1-54FB55DAEB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09605039"/>
              </p:ext>
            </p:extLst>
          </p:nvPr>
        </p:nvGraphicFramePr>
        <p:xfrm>
          <a:off x="2231390" y="5029136"/>
          <a:ext cx="8589010" cy="2169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2" descr="A sad girl with a hand on her face has Bipolar Disorder, which can occur in children with ADHD">
            <a:extLst>
              <a:ext uri="{FF2B5EF4-FFF2-40B4-BE49-F238E27FC236}">
                <a16:creationId xmlns:a16="http://schemas.microsoft.com/office/drawing/2014/main" id="{F2CB7A8F-B1C5-22EC-822C-D730755AFC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5" r="21888"/>
          <a:stretch>
            <a:fillRect/>
          </a:stretch>
        </p:blipFill>
        <p:spPr bwMode="auto">
          <a:xfrm>
            <a:off x="10696567" y="4928707"/>
            <a:ext cx="1985874" cy="192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2927DFE-79C5-3DFA-9E20-8B6F13A7F131}"/>
              </a:ext>
            </a:extLst>
          </p:cNvPr>
          <p:cNvSpPr txBox="1"/>
          <p:nvPr/>
        </p:nvSpPr>
        <p:spPr>
          <a:xfrm>
            <a:off x="10640574" y="6477000"/>
            <a:ext cx="16452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800" dirty="0">
                <a:solidFill>
                  <a:srgbClr val="FFFF00"/>
                </a:solidFill>
              </a:rPr>
              <a:t>https://www.additudemag.com/depression-in-children-recognizing-symptoms/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0312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entreprises publiques minières">
            <a:extLst>
              <a:ext uri="{FF2B5EF4-FFF2-40B4-BE49-F238E27FC236}">
                <a16:creationId xmlns:a16="http://schemas.microsoft.com/office/drawing/2014/main" id="{F38DC990-CC49-60E8-155F-E89F91EC78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7645" y="4608041"/>
            <a:ext cx="3964355" cy="223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En décembre 2012, les députés de la République démocratique du Congo réunis au Parlement assistent à un discours du président de l’époque, Joseph Kabila.">
            <a:extLst>
              <a:ext uri="{FF2B5EF4-FFF2-40B4-BE49-F238E27FC236}">
                <a16:creationId xmlns:a16="http://schemas.microsoft.com/office/drawing/2014/main" id="{6D7EE49E-8F8F-2AC7-5869-983EA0932D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8543" y="4608041"/>
            <a:ext cx="3349625" cy="223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3A891051-D9F2-6A4F-49D7-DE1E1714DF1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55"/>
          <a:stretch>
            <a:fillRect/>
          </a:stretch>
        </p:blipFill>
        <p:spPr bwMode="auto">
          <a:xfrm>
            <a:off x="0" y="4608041"/>
            <a:ext cx="2842700" cy="223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E2F883D-F77E-19DD-7A4F-4359A375E54D}"/>
              </a:ext>
            </a:extLst>
          </p:cNvPr>
          <p:cNvSpPr txBox="1">
            <a:spLocks/>
          </p:cNvSpPr>
          <p:nvPr/>
        </p:nvSpPr>
        <p:spPr>
          <a:xfrm>
            <a:off x="727037" y="798336"/>
            <a:ext cx="6394525" cy="11327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83464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fr-FR" b="1" dirty="0"/>
              <a:t>Biodiversité </a:t>
            </a:r>
            <a:br>
              <a:rPr lang="fr-FR" dirty="0"/>
            </a:br>
            <a:r>
              <a:rPr lang="fr-FR" dirty="0"/>
              <a:t>= affaire de tous pour tous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8B9D5E0-53CD-BD87-2D43-2EE4EAE36F59}"/>
              </a:ext>
            </a:extLst>
          </p:cNvPr>
          <p:cNvSpPr txBox="1">
            <a:spLocks/>
          </p:cNvSpPr>
          <p:nvPr/>
        </p:nvSpPr>
        <p:spPr>
          <a:xfrm>
            <a:off x="4848111" y="3123781"/>
            <a:ext cx="6394525" cy="128333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fr-FR" b="1" dirty="0">
                <a:solidFill>
                  <a:schemeClr val="bg1"/>
                </a:solidFill>
              </a:rPr>
              <a:t>SPANB</a:t>
            </a:r>
            <a:r>
              <a:rPr lang="fr-FR" dirty="0">
                <a:solidFill>
                  <a:schemeClr val="bg1"/>
                </a:solidFill>
              </a:rPr>
              <a:t> </a:t>
            </a:r>
          </a:p>
          <a:p>
            <a:pPr marL="0" indent="0" algn="r">
              <a:spcBef>
                <a:spcPts val="1200"/>
              </a:spcBef>
              <a:buNone/>
            </a:pPr>
            <a:r>
              <a:rPr lang="fr-FR" dirty="0">
                <a:solidFill>
                  <a:schemeClr val="bg1"/>
                </a:solidFill>
              </a:rPr>
              <a:t>= pangouvernementale et pan sociétale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0E534F-FFFF-9643-6387-2F9968D90899}"/>
              </a:ext>
            </a:extLst>
          </p:cNvPr>
          <p:cNvSpPr txBox="1"/>
          <p:nvPr/>
        </p:nvSpPr>
        <p:spPr>
          <a:xfrm>
            <a:off x="8839200" y="6581001"/>
            <a:ext cx="33138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/>
              <a:t>https://zoom-eco.net/a-la-une/rdc-entre-2020-et-2021-les-entreprises-publiques-minieres-ont-encaisse-plus-de-1896-millions-usd-au-titre-de-royalties-et-pas-de-porte/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AD9549-579D-652D-0A9D-A497CCD76036}"/>
              </a:ext>
            </a:extLst>
          </p:cNvPr>
          <p:cNvSpPr txBox="1"/>
          <p:nvPr/>
        </p:nvSpPr>
        <p:spPr>
          <a:xfrm>
            <a:off x="5756031" y="6581001"/>
            <a:ext cx="304420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dirty="0">
                <a:solidFill>
                  <a:srgbClr val="FFFF00"/>
                </a:solidFill>
              </a:rPr>
              <a:t>https://www.courrierinternational.com/article/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839C84-134D-8B89-3C17-D65C81DCAA7A}"/>
              </a:ext>
            </a:extLst>
          </p:cNvPr>
          <p:cNvSpPr txBox="1"/>
          <p:nvPr/>
        </p:nvSpPr>
        <p:spPr>
          <a:xfrm>
            <a:off x="0" y="6581001"/>
            <a:ext cx="23869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u="sng" dirty="0">
                <a:latin typeface="Roboto" panose="02000000000000000000" pitchFamily="2" charset="0"/>
              </a:rPr>
              <a:t>fr.fsc.org</a:t>
            </a:r>
            <a:endParaRPr lang="en-US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80DD981F-5844-0751-1061-ECBFC593C1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7" b="8679"/>
          <a:stretch>
            <a:fillRect/>
          </a:stretch>
        </p:blipFill>
        <p:spPr bwMode="auto">
          <a:xfrm>
            <a:off x="2721637" y="4608041"/>
            <a:ext cx="2842699" cy="2249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89A61DD-4B84-1DDE-2C05-314A8DC08146}"/>
              </a:ext>
            </a:extLst>
          </p:cNvPr>
          <p:cNvSpPr txBox="1"/>
          <p:nvPr/>
        </p:nvSpPr>
        <p:spPr>
          <a:xfrm>
            <a:off x="2721637" y="6581001"/>
            <a:ext cx="2842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1"/>
                </a:solidFill>
              </a:rPr>
              <a:t>https://www.alamyimages.fr/une-femme-congolaise-remplit-un-recipient-d-huile-de-palme-maison-appelee-seketa-stir-fabrique-par-des-femmes-dans-le-village-de-mpety-a-walikale-au-nord-kivu-est-de-la-rd-congo-15-decembre-2021-une-congolaise-ayant-un-excipient-de-l-aile-de-palme-de-fabrication-artisanale-en-langue-locale-seketa-remuer-fait-par-des-femmes-du-village-mpety-a-walikale-a</a:t>
            </a:r>
            <a:r>
              <a:rPr lang="en-US" sz="600" dirty="0"/>
              <a:t>u-nord-kivu-est-de-la-rd-congo-le-15-decembre-2021-image478935030.html</a:t>
            </a:r>
          </a:p>
        </p:txBody>
      </p:sp>
    </p:spTree>
    <p:extLst>
      <p:ext uri="{BB962C8B-B14F-4D97-AF65-F5344CB8AC3E}">
        <p14:creationId xmlns:p14="http://schemas.microsoft.com/office/powerpoint/2010/main" val="2612581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A11401-A5FA-BD4E-85D3-C07685113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A25DC0F-11A9-D59A-A683-33BFA44D1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</p:spPr>
        <p:txBody>
          <a:bodyPr/>
          <a:lstStyle/>
          <a:p>
            <a:r>
              <a:rPr lang="fr-FR" noProof="0" dirty="0"/>
              <a:t>Pourquoi une autre Stratégie et plan d’action nationaux pour la biodiversité (SPANB)?</a:t>
            </a:r>
            <a:endParaRPr lang="fr-FR" b="0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3129D64-4961-AA34-2297-97A126170C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52500" y="2190573"/>
            <a:ext cx="10252794" cy="323564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r-FR" sz="2400" noProof="0" dirty="0"/>
              <a:t>Engagement de 2022 au niveau mondial:  Cadre mondial de la biodiversité de Kunming-</a:t>
            </a:r>
            <a:r>
              <a:rPr lang="fr-FR" sz="2400" noProof="0" dirty="0" err="1"/>
              <a:t>Montr</a:t>
            </a:r>
            <a:r>
              <a:rPr lang="fr-FR" sz="2400" dirty="0"/>
              <a:t>é</a:t>
            </a:r>
            <a:r>
              <a:rPr lang="fr-FR" sz="2400" noProof="0" dirty="0"/>
              <a:t>al </a:t>
            </a:r>
            <a:r>
              <a:rPr lang="fr-FR" sz="2400" dirty="0"/>
              <a:t>(CMBKM)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23 </a:t>
            </a:r>
            <a:r>
              <a:rPr lang="en-US" sz="2400" dirty="0" err="1"/>
              <a:t>cibles</a:t>
            </a:r>
            <a:r>
              <a:rPr lang="en-US" sz="2400" dirty="0"/>
              <a:t> </a:t>
            </a:r>
            <a:r>
              <a:rPr lang="en-US" sz="2400" dirty="0" err="1"/>
              <a:t>mondiales</a:t>
            </a:r>
            <a:r>
              <a:rPr lang="en-US" sz="2400" dirty="0"/>
              <a:t>;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ligne</a:t>
            </a:r>
            <a:r>
              <a:rPr lang="en-US" sz="2400" dirty="0"/>
              <a:t> avec les </a:t>
            </a:r>
            <a:r>
              <a:rPr lang="en-US" sz="2400" dirty="0" err="1"/>
              <a:t>besoins</a:t>
            </a:r>
            <a:r>
              <a:rPr lang="en-US" sz="2400" dirty="0"/>
              <a:t> du pays</a:t>
            </a:r>
            <a:endParaRPr lang="fr-FR" sz="2400" noProof="0" dirty="0"/>
          </a:p>
          <a:p>
            <a:pPr>
              <a:buFont typeface="Wingdings" panose="05000000000000000000" pitchFamily="2" charset="2"/>
              <a:buChar char="§"/>
            </a:pPr>
            <a:r>
              <a:rPr lang="fr-FR" sz="2400" noProof="0" dirty="0"/>
              <a:t>Plusieurs leçons utiles des SPANB précédentes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400" noProof="0" dirty="0"/>
              <a:t>RDC: pays-solution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55AD0D6-19B9-15EA-E46E-350FD611F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63FF2FB4-B73B-23C0-15F2-ACB029D07D2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3DD0EF4-BC90-3BE6-E2F4-3136AF13910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99716889-5F9A-B3BC-6936-DCE1519F62A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182355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C1AE2-653E-170B-D9E8-FEB4ABA2D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9067" y="276698"/>
            <a:ext cx="9298093" cy="1570325"/>
          </a:xfrm>
        </p:spPr>
        <p:txBody>
          <a:bodyPr/>
          <a:lstStyle/>
          <a:p>
            <a:r>
              <a:rPr lang="fr-FR" dirty="0"/>
              <a:t>Défis majeurs et enseignements des précédentes SPANB</a:t>
            </a:r>
            <a:endParaRPr lang="en-US" dirty="0"/>
          </a:p>
        </p:txBody>
      </p:sp>
      <p:graphicFrame>
        <p:nvGraphicFramePr>
          <p:cNvPr id="4" name="Table Placeholder 3">
            <a:extLst>
              <a:ext uri="{FF2B5EF4-FFF2-40B4-BE49-F238E27FC236}">
                <a16:creationId xmlns:a16="http://schemas.microsoft.com/office/drawing/2014/main" id="{567A30F4-7258-B909-8989-2FAF27CBBF21}"/>
              </a:ext>
            </a:extLst>
          </p:cNvPr>
          <p:cNvGraphicFramePr>
            <a:graphicFrameLocks noGrp="1"/>
          </p:cNvGraphicFramePr>
          <p:nvPr>
            <p:ph type="tbl" sz="quarter" idx="10"/>
            <p:extLst>
              <p:ext uri="{D42A27DB-BD31-4B8C-83A1-F6EECF244321}">
                <p14:modId xmlns:p14="http://schemas.microsoft.com/office/powerpoint/2010/main" val="1367185129"/>
              </p:ext>
            </p:extLst>
          </p:nvPr>
        </p:nvGraphicFramePr>
        <p:xfrm>
          <a:off x="594360" y="2033411"/>
          <a:ext cx="10972800" cy="4865229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245445166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3599111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noProof="0" dirty="0"/>
                        <a:t>Ressources limitées</a:t>
                      </a:r>
                      <a:endParaRPr lang="fr-FR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0" noProof="0" dirty="0"/>
                        <a:t>Moyens humains, techniques et institutionnels insuffisants pour mettre en œuvre les actions.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569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noProof="0" dirty="0"/>
                        <a:t>Financements peu prévisibles</a:t>
                      </a:r>
                      <a:endParaRPr lang="fr-FR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noProof="0" dirty="0"/>
                        <a:t>Budgets non durables et difficilement planifiables, freinant les efforts à long terme.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879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b="1" noProof="0" dirty="0"/>
                        <a:t>Manque </a:t>
                      </a:r>
                      <a:r>
                        <a:rPr lang="fr-FR" sz="1800" b="1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pilotage national et </a:t>
                      </a:r>
                      <a:r>
                        <a:rPr lang="fr-FR" b="1" noProof="0" dirty="0"/>
                        <a:t>de coordination</a:t>
                      </a:r>
                      <a:endParaRPr lang="fr-FR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noProof="0" dirty="0"/>
                        <a:t>Faible synergie entre secteurs, limitant l’intégration de la biodiversité dans les politiques publiques.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101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Absence d’hiérarchisation claire des actions</a:t>
                      </a:r>
                      <a:endParaRPr lang="fr-FR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noProof="0" dirty="0"/>
                        <a:t>Cela a 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entraîné une dispersion des efforts et l’oubli de l’essentiel aux dépens des opportunités de financement</a:t>
                      </a:r>
                      <a:endParaRPr lang="fr-FR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6346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b="1" noProof="0" dirty="0"/>
                        <a:t>Valeur de la biodiversité méconnue</a:t>
                      </a:r>
                      <a:endParaRPr lang="fr-FR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noProof="0" dirty="0"/>
                        <a:t>Faible prise de conscience chez les décideurs et la population du rôle vital de la biodiversité.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33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noProof="0" dirty="0"/>
                        <a:t>Conflit entre survie immédiate et durabilité</a:t>
                      </a:r>
                      <a:br>
                        <a:rPr lang="fr-FR" noProof="0" dirty="0"/>
                      </a:br>
                      <a:endParaRPr lang="fr-FR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noProof="0" dirty="0"/>
                        <a:t>Exploitation non durable des ressources dictée par des besoins de court terme et l’absence d’alternatives.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911774"/>
                  </a:ext>
                </a:extLst>
              </a:tr>
              <a:tr h="3795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Faible appropriation par les secteurs et les provinces</a:t>
                      </a:r>
                      <a:endParaRPr lang="fr-FR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noProof="0" dirty="0"/>
                        <a:t>Communication et sensibilisation insuffisantes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6400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Données insuffisantes pour le suivi et la redevabilité</a:t>
                      </a:r>
                      <a:endParaRPr lang="fr-FR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noProof="0" dirty="0"/>
                        <a:t>Peu de travaux basés sur les SPANB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682106"/>
                  </a:ext>
                </a:extLst>
              </a:tr>
            </a:tbl>
          </a:graphicData>
        </a:graphic>
      </p:graphicFrame>
      <p:pic>
        <p:nvPicPr>
          <p:cNvPr id="3" name="Picture 2" descr="This may contain: a young boy is looking at the camera">
            <a:extLst>
              <a:ext uri="{FF2B5EF4-FFF2-40B4-BE49-F238E27FC236}">
                <a16:creationId xmlns:a16="http://schemas.microsoft.com/office/drawing/2014/main" id="{03FDC209-8148-067C-DC24-1F55BA6A7B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56" y="90311"/>
            <a:ext cx="1943100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A2948F4-D037-2521-54C9-DEF3BB521C1E}"/>
              </a:ext>
            </a:extLst>
          </p:cNvPr>
          <p:cNvSpPr txBox="1"/>
          <p:nvPr/>
        </p:nvSpPr>
        <p:spPr>
          <a:xfrm>
            <a:off x="235656" y="1883615"/>
            <a:ext cx="19431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/>
              <a:t>https://ca.pinterest.com/pin/58223105805900305/</a:t>
            </a:r>
          </a:p>
        </p:txBody>
      </p:sp>
    </p:spTree>
    <p:extLst>
      <p:ext uri="{BB962C8B-B14F-4D97-AF65-F5344CB8AC3E}">
        <p14:creationId xmlns:p14="http://schemas.microsoft.com/office/powerpoint/2010/main" val="1335440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ED9590-6EAA-48F2-BC35-E78B99AB7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AA104AB-33D6-1D6F-BC49-41DB0040C6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1852" y="16011"/>
            <a:ext cx="167640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820DCB-58E8-BD75-2C9A-6D6AC56FD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-170135"/>
            <a:ext cx="10972800" cy="1570325"/>
          </a:xfrm>
        </p:spPr>
        <p:txBody>
          <a:bodyPr/>
          <a:lstStyle/>
          <a:p>
            <a:r>
              <a:rPr lang="fr-FR" dirty="0"/>
              <a:t>Prise en compte dans la nouvelle SPANB des défis des précédentes SPANB</a:t>
            </a:r>
            <a:endParaRPr lang="en-US" dirty="0"/>
          </a:p>
        </p:txBody>
      </p:sp>
      <p:graphicFrame>
        <p:nvGraphicFramePr>
          <p:cNvPr id="4" name="Table Placeholder 3">
            <a:extLst>
              <a:ext uri="{FF2B5EF4-FFF2-40B4-BE49-F238E27FC236}">
                <a16:creationId xmlns:a16="http://schemas.microsoft.com/office/drawing/2014/main" id="{B3132EFE-CB17-0788-2E6B-A9F239F0A0F5}"/>
              </a:ext>
            </a:extLst>
          </p:cNvPr>
          <p:cNvGraphicFramePr>
            <a:graphicFrameLocks noGrp="1"/>
          </p:cNvGraphicFramePr>
          <p:nvPr>
            <p:ph type="tbl" sz="quarter" idx="10"/>
            <p:extLst>
              <p:ext uri="{D42A27DB-BD31-4B8C-83A1-F6EECF244321}">
                <p14:modId xmlns:p14="http://schemas.microsoft.com/office/powerpoint/2010/main" val="2905100598"/>
              </p:ext>
            </p:extLst>
          </p:nvPr>
        </p:nvGraphicFramePr>
        <p:xfrm>
          <a:off x="112889" y="1433324"/>
          <a:ext cx="11966221" cy="5424676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3356379">
                  <a:extLst>
                    <a:ext uri="{9D8B030D-6E8A-4147-A177-3AD203B41FA5}">
                      <a16:colId xmlns:a16="http://schemas.microsoft.com/office/drawing/2014/main" val="2245445166"/>
                    </a:ext>
                  </a:extLst>
                </a:gridCol>
                <a:gridCol w="8609842">
                  <a:extLst>
                    <a:ext uri="{9D8B030D-6E8A-4147-A177-3AD203B41FA5}">
                      <a16:colId xmlns:a16="http://schemas.microsoft.com/office/drawing/2014/main" val="3599111885"/>
                    </a:ext>
                  </a:extLst>
                </a:gridCol>
              </a:tblGrid>
              <a:tr h="5665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Défis</a:t>
                      </a:r>
                      <a:r>
                        <a:rPr lang="en-US" sz="18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rencontrés</a:t>
                      </a:r>
                      <a:endParaRPr lang="en-US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Réponses concrètes dans la nouvelle SPANB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900569691"/>
                  </a:ext>
                </a:extLst>
              </a:tr>
              <a:tr h="6557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1. Ressources humaines, techniques et institutionnelles insuffisantes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• Implication active des chercheurs</a:t>
                      </a:r>
                      <a:br>
                        <a:rPr lang="fr-FR" sz="1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fr-FR" sz="1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• Intégration de la biodiversité dans les programmes éducatifs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430879103"/>
                  </a:ext>
                </a:extLst>
              </a:tr>
              <a:tr h="9770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2. Financements limités et imprévisibles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• Introduction de financements innovants (ex. crédits biodiversité)</a:t>
                      </a:r>
                      <a:br>
                        <a:rPr lang="fr-FR" sz="1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fr-FR" sz="1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• Appui du FONAREDD et du Fonds vert pour le climat (FVC)</a:t>
                      </a:r>
                      <a:br>
                        <a:rPr lang="fr-FR" sz="1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fr-FR" sz="1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• Intégration dans la comptabilité nationale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018101692"/>
                  </a:ext>
                </a:extLst>
              </a:tr>
              <a:tr h="6557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3. Faible coordination intersectorielle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• Mise en place d’un organe de pilotage avec points focaux sectoriels et provinciaux</a:t>
                      </a:r>
                      <a:br>
                        <a:rPr lang="fr-FR" sz="1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fr-FR" sz="1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• Approche pangouvernementale et pan-sociétale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12133497"/>
                  </a:ext>
                </a:extLst>
              </a:tr>
              <a:tr h="9770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4. Faible reconnaissance de la valeur de la biodiversité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• Valorisation économique et culturelle par les chercheurs</a:t>
                      </a:r>
                      <a:br>
                        <a:rPr lang="fr-FR" sz="1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fr-FR" sz="1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• Intégration dans l’enseignement pour un changement de mentalité</a:t>
                      </a:r>
                      <a:br>
                        <a:rPr lang="fr-FR" sz="1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fr-FR" sz="1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• Valorisation des produits de la biodiversité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892911774"/>
                  </a:ext>
                </a:extLst>
              </a:tr>
              <a:tr h="12983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5. Logiques court-termistes menant à la surexploitation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• Promotion des incitations (ex. paiements pour services écosystémiques)</a:t>
                      </a:r>
                      <a:br>
                        <a:rPr lang="fr-FR" sz="1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fr-FR" sz="1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• Partage équitable des avantages (écotourisme, ressources génétiques)</a:t>
                      </a:r>
                      <a:br>
                        <a:rPr lang="fr-FR" sz="1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fr-FR" sz="1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• Soutien à la gestion communautaire durable</a:t>
                      </a:r>
                      <a:br>
                        <a:rPr lang="fr-FR" sz="1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fr-FR" sz="1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• Transformation pour prolonger la durée de conservation et faciliter la distribution</a:t>
                      </a:r>
                      <a:endParaRPr lang="en-US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5966012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2121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26120-5DD1-0D22-959D-47F11EC91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6E2DE3C-23D2-BF6A-1928-0A7555519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</p:spPr>
        <p:txBody>
          <a:bodyPr/>
          <a:lstStyle/>
          <a:p>
            <a:r>
              <a:rPr lang="fr-FR" noProof="0" dirty="0"/>
              <a:t>Chapitre I: </a:t>
            </a:r>
            <a:r>
              <a:rPr lang="fr-FR" b="0" dirty="0"/>
              <a:t>Approche méthodologique de la mise à jour des SPANB</a:t>
            </a:r>
            <a:endParaRPr lang="fr-FR" b="0" noProof="0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9288F53-58AD-E016-9C27-6996F866A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987F663A-7411-FC67-60D8-3FDD7BD2FE0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8A43A65-E3EB-C2F8-80EF-EA103C4DC01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D0810F54-0FE7-29F1-CABE-77B88E4388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6970A327-DECC-BD57-0A18-EA03CD4A04A3}"/>
              </a:ext>
            </a:extLst>
          </p:cNvPr>
          <p:cNvSpPr txBox="1"/>
          <p:nvPr/>
        </p:nvSpPr>
        <p:spPr>
          <a:xfrm>
            <a:off x="1562025" y="2948327"/>
            <a:ext cx="8240889" cy="83099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2400" dirty="0">
                <a:solidFill>
                  <a:schemeClr val="bg1"/>
                </a:solidFill>
              </a:rPr>
              <a:t>Pour </a:t>
            </a:r>
            <a:r>
              <a:rPr lang="fr-FR" sz="2400" dirty="0">
                <a:solidFill>
                  <a:schemeClr val="bg1"/>
                </a:solidFill>
              </a:rPr>
              <a:t>une stratégie </a:t>
            </a:r>
            <a:r>
              <a:rPr lang="fr-FR" sz="2400" b="1" dirty="0">
                <a:solidFill>
                  <a:schemeClr val="bg1"/>
                </a:solidFill>
              </a:rPr>
              <a:t>crédible</a:t>
            </a:r>
            <a:r>
              <a:rPr lang="fr-FR" sz="2400" dirty="0">
                <a:solidFill>
                  <a:schemeClr val="bg1"/>
                </a:solidFill>
              </a:rPr>
              <a:t>, </a:t>
            </a:r>
            <a:r>
              <a:rPr lang="fr-FR" sz="2400" b="1" dirty="0">
                <a:solidFill>
                  <a:schemeClr val="bg1"/>
                </a:solidFill>
              </a:rPr>
              <a:t>ambitieuse</a:t>
            </a:r>
            <a:r>
              <a:rPr lang="fr-FR" sz="2400" dirty="0">
                <a:solidFill>
                  <a:schemeClr val="bg1"/>
                </a:solidFill>
              </a:rPr>
              <a:t> et </a:t>
            </a:r>
            <a:r>
              <a:rPr lang="fr-FR" sz="2400" b="1" dirty="0">
                <a:solidFill>
                  <a:schemeClr val="bg1"/>
                </a:solidFill>
              </a:rPr>
              <a:t>opérationnelle</a:t>
            </a:r>
            <a:r>
              <a:rPr lang="fr-FR" sz="2400" dirty="0">
                <a:solidFill>
                  <a:schemeClr val="bg1"/>
                </a:solidFill>
              </a:rPr>
              <a:t> pour la période 2025-2030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5F3E231-EFA5-F817-46CA-86E9900BB62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52500" y="2190573"/>
            <a:ext cx="10252794" cy="3700158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r-FR" sz="2400" dirty="0"/>
              <a:t>Processus suivi pour les SPANB 2025-2030: </a:t>
            </a:r>
            <a:r>
              <a:rPr lang="fr-FR" sz="2400" dirty="0" err="1"/>
              <a:t>cfr</a:t>
            </a:r>
            <a:r>
              <a:rPr lang="fr-FR" sz="2400" dirty="0"/>
              <a:t>. Présentation par le Point Focal CDB</a:t>
            </a:r>
          </a:p>
          <a:p>
            <a:pPr>
              <a:buFont typeface="Wingdings" panose="05000000000000000000" pitchFamily="2" charset="2"/>
              <a:buChar char="§"/>
            </a:pPr>
            <a:endParaRPr lang="fr-FR" sz="2400" dirty="0"/>
          </a:p>
          <a:p>
            <a:pPr>
              <a:buFont typeface="Wingdings" panose="05000000000000000000" pitchFamily="2" charset="2"/>
              <a:buChar char="§"/>
            </a:pPr>
            <a:endParaRPr lang="fr-FR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fr-FR" sz="2400" noProof="0" dirty="0"/>
              <a:t>Notons: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400" dirty="0"/>
              <a:t>Conformité avec recommandations des CDB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400" noProof="0" dirty="0"/>
              <a:t>Rigueur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400" dirty="0"/>
              <a:t>Participation </a:t>
            </a:r>
            <a:endParaRPr lang="fr-FR" sz="2400" noProof="0" dirty="0"/>
          </a:p>
        </p:txBody>
      </p:sp>
    </p:spTree>
    <p:extLst>
      <p:ext uri="{BB962C8B-B14F-4D97-AF65-F5344CB8AC3E}">
        <p14:creationId xmlns:p14="http://schemas.microsoft.com/office/powerpoint/2010/main" val="4226601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28443-093C-DBBB-F2F5-1ED655110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404163"/>
            <a:ext cx="10972800" cy="1570325"/>
          </a:xfrm>
        </p:spPr>
        <p:txBody>
          <a:bodyPr/>
          <a:lstStyle/>
          <a:p>
            <a:r>
              <a:rPr lang="fr-FR" dirty="0"/>
              <a:t>Caractéristiques clés du processus d’élaboration de la SPANB 2025–2030</a:t>
            </a:r>
            <a:endParaRPr lang="en-US" dirty="0"/>
          </a:p>
        </p:txBody>
      </p:sp>
      <p:graphicFrame>
        <p:nvGraphicFramePr>
          <p:cNvPr id="4" name="Table Placeholder 3">
            <a:extLst>
              <a:ext uri="{FF2B5EF4-FFF2-40B4-BE49-F238E27FC236}">
                <a16:creationId xmlns:a16="http://schemas.microsoft.com/office/drawing/2014/main" id="{6B2A2BC5-3913-5F06-C3DE-3B495F02B21A}"/>
              </a:ext>
            </a:extLst>
          </p:cNvPr>
          <p:cNvGraphicFramePr>
            <a:graphicFrameLocks noGrp="1"/>
          </p:cNvGraphicFramePr>
          <p:nvPr>
            <p:ph type="tbl" sz="quarter" idx="10"/>
            <p:extLst>
              <p:ext uri="{D42A27DB-BD31-4B8C-83A1-F6EECF244321}">
                <p14:modId xmlns:p14="http://schemas.microsoft.com/office/powerpoint/2010/main" val="4077611087"/>
              </p:ext>
            </p:extLst>
          </p:nvPr>
        </p:nvGraphicFramePr>
        <p:xfrm>
          <a:off x="530577" y="1166162"/>
          <a:ext cx="10972800" cy="567436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164497">
                  <a:extLst>
                    <a:ext uri="{9D8B030D-6E8A-4147-A177-3AD203B41FA5}">
                      <a16:colId xmlns:a16="http://schemas.microsoft.com/office/drawing/2014/main" val="2902441581"/>
                    </a:ext>
                  </a:extLst>
                </a:gridCol>
                <a:gridCol w="8808303">
                  <a:extLst>
                    <a:ext uri="{9D8B030D-6E8A-4147-A177-3AD203B41FA5}">
                      <a16:colId xmlns:a16="http://schemas.microsoft.com/office/drawing/2014/main" val="12870465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Inclusif :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Forte participation des ministères, chercheurs, société civile, secteur privé, Peuples Autochtones et Communautés Locales (PACL), jeunes, femmes</a:t>
                      </a:r>
                      <a:endParaRPr lang="en-US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151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Pangouvernemental et pan-sociétal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Implication active de multiples secteurs et couches sociales à chaque étape</a:t>
                      </a:r>
                      <a:endParaRPr lang="en-US" b="1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942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Rigoureux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Fondé sur une analyse approfondie du 6e Rapport National sur la Biodiversité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057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Basé sur les leçons du passé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Prise en compte explicite des lacunes des SPANB précédentes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911662"/>
                  </a:ext>
                </a:extLst>
              </a:tr>
              <a:tr h="511669">
                <a:tc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Standards internationaux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Respect des recommandations </a:t>
                      </a:r>
                      <a:r>
                        <a:rPr lang="fr-FR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CdP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CDB et du Cadre mondial pour la biodiversité de Kunming-Montréal (CMBKM).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631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Transversal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Cohérence avec politiques sectorielles, REDD+, CDN, neutralité de la dégradation des terres, ODD, CITES, Convention de Ramsar, et engagements régionaux comme </a:t>
                      </a:r>
                      <a:r>
                        <a:rPr lang="fr-FR" sz="1800" b="1" kern="1200" dirty="0"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l’Agenda 2063 et Stratégie de l’UA et plan d’action pour la biodiversité 2023-2030</a:t>
                      </a:r>
                      <a:endParaRPr lang="en-US" b="1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902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Scientifiquement fondé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Mobilisation des réseaux de recherche comme </a:t>
                      </a:r>
                      <a:r>
                        <a:rPr lang="fr-FR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BioSE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-RDC, contribution d’universitaires, intégration de la recherche dans le suivi-évaluation</a:t>
                      </a:r>
                    </a:p>
                    <a:p>
                      <a:r>
                        <a:rPr lang="fr-FR" sz="1800" b="1" kern="1200" dirty="0"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Intégration d’objectifs absents du CMBKM mais importants pour la RDC</a:t>
                      </a:r>
                      <a:endParaRPr lang="en-US" b="1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046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Soutenu techniquement et financièrement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Appui de partenaires internationaux (PNUE, PNUD, CDB Secrétariat, GIZ, UE/Natura </a:t>
                      </a:r>
                      <a:r>
                        <a:rPr lang="fr-FR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Africa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CAFI, WCS, WWF etc.)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6888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39273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7F9A00-F202-EDFD-8C57-835F03FE2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7283AE-FEC7-15D6-348A-7E19B39C6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071" y="-459103"/>
            <a:ext cx="10873740" cy="1680205"/>
          </a:xfrm>
        </p:spPr>
        <p:txBody>
          <a:bodyPr/>
          <a:lstStyle/>
          <a:p>
            <a:r>
              <a:rPr lang="fr-FR" dirty="0"/>
              <a:t>Démarche scientifiquement solide pour </a:t>
            </a:r>
            <a:r>
              <a:rPr lang="fr-FR" noProof="0" dirty="0"/>
              <a:t>identifier les enjeux</a:t>
            </a:r>
            <a:endParaRPr lang="fr-FR" b="0" noProof="0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1B54811-8FC5-128E-55E5-0CB8548E3C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BC68665F-C1B2-3C0F-F7DC-A39F20BFFF0A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CE6BDB03-F707-CD34-F311-7D6C69551E3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F593F6D0-49C8-B25F-E9A1-AB7520A095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C90D64DA-68BD-B53C-AB84-330055D9421D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291923491"/>
              </p:ext>
            </p:extLst>
          </p:nvPr>
        </p:nvGraphicFramePr>
        <p:xfrm>
          <a:off x="485422" y="1270284"/>
          <a:ext cx="10982678" cy="54848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045453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058A6B-6FE9-6770-E087-6257E9D10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5258FAF-FFD8-72C9-3967-C816765FA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</p:spPr>
        <p:txBody>
          <a:bodyPr/>
          <a:lstStyle/>
          <a:p>
            <a:r>
              <a:rPr lang="fr-FR" dirty="0"/>
              <a:t>Chapitre II: Identification des enjeux</a:t>
            </a:r>
            <a:endParaRPr lang="fr-FR" b="0" noProof="0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3D1AF7C-9B3C-8B2D-343D-A9F0F973D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69360959-2D48-30CB-D498-3314E21E5DC6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D75C885-4169-668F-AD26-7624BAB7293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4801EF05-CF91-DDDE-B97E-48A32DE6D4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911D0399-B71E-D823-04E5-D1E02D399F10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7840466"/>
              </p:ext>
            </p:extLst>
          </p:nvPr>
        </p:nvGraphicFramePr>
        <p:xfrm>
          <a:off x="1779411" y="2610774"/>
          <a:ext cx="8950678" cy="347472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4475339">
                  <a:extLst>
                    <a:ext uri="{9D8B030D-6E8A-4147-A177-3AD203B41FA5}">
                      <a16:colId xmlns:a16="http://schemas.microsoft.com/office/drawing/2014/main" val="612185342"/>
                    </a:ext>
                  </a:extLst>
                </a:gridCol>
                <a:gridCol w="4475339">
                  <a:extLst>
                    <a:ext uri="{9D8B030D-6E8A-4147-A177-3AD203B41FA5}">
                      <a16:colId xmlns:a16="http://schemas.microsoft.com/office/drawing/2014/main" val="386754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fr-FR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Enjeux écologiques </a:t>
                      </a:r>
                      <a:endParaRPr lang="en-US" sz="2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Perte d’habitats, espèces menacées</a:t>
                      </a:r>
                      <a:endParaRPr lang="en-US" sz="2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563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fr-FR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Enjeux socio-économiques</a:t>
                      </a:r>
                      <a:endParaRPr lang="en-US" sz="2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Communautés défavorisées</a:t>
                      </a:r>
                      <a:endParaRPr lang="en-US" sz="2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869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Enjeux institutionnels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Fragmentation, manque de coordination</a:t>
                      </a:r>
                      <a:endParaRPr lang="en-US" sz="2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571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fr-FR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Enjeux financiers</a:t>
                      </a:r>
                      <a:endParaRPr lang="en-US" sz="2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Dépendance à l’aide extérieure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3491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fr-FR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Enjeux politiques</a:t>
                      </a:r>
                      <a:endParaRPr lang="en-US" sz="2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Faible visibilité de la biodiversité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697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Enjeux de données</a:t>
                      </a:r>
                      <a:endParaRPr lang="en-US" sz="2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Manque d’information accessible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861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40000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31984-FE3E-0B52-A417-DB3EBD478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2BB3679-2E02-2234-1817-7CFA53E42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</p:spPr>
        <p:txBody>
          <a:bodyPr/>
          <a:lstStyle/>
          <a:p>
            <a:r>
              <a:rPr lang="fr-FR" dirty="0"/>
              <a:t>Chapitre III: Stratégie et Plan d’Action</a:t>
            </a:r>
            <a:endParaRPr lang="fr-FR" b="0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A05CF29-EC80-8292-19A1-FE39C829C47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52500" y="2190573"/>
            <a:ext cx="10252794" cy="323564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fr-FR" sz="2400" dirty="0"/>
              <a:t>Vision, mission et principes directeurs de la SPANB 2025–2030</a:t>
            </a:r>
          </a:p>
          <a:p>
            <a:pPr marL="457200" indent="-457200">
              <a:buFont typeface="+mj-lt"/>
              <a:buAutoNum type="arabicPeriod"/>
            </a:pPr>
            <a:r>
              <a:rPr lang="fr-FR" sz="2400" dirty="0"/>
              <a:t>Objectifs nationaux pour la biodiversité : cadre stratégique pour 2025-2030</a:t>
            </a:r>
          </a:p>
          <a:p>
            <a:pPr marL="457200" indent="-457200">
              <a:buFont typeface="+mj-lt"/>
              <a:buAutoNum type="arabicPeriod"/>
            </a:pPr>
            <a:r>
              <a:rPr lang="fr-FR" sz="2400" dirty="0"/>
              <a:t>Plan d’Action et indicateurs pour 2025-2030 </a:t>
            </a:r>
            <a:endParaRPr lang="fr-FR" sz="2400" noProof="0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2F395EB-AFFD-4064-C64D-A69E009701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E0700E62-70C1-5E70-1707-F3129559C32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F43B63A6-ED72-1DFC-79BE-EFC8AED5315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90CEAFE9-E7D4-95FA-75FA-7DCEEF6C1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35458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346ED-721D-85EE-2F1B-A31D0912D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78129"/>
            <a:ext cx="9778365" cy="1494596"/>
          </a:xfrm>
        </p:spPr>
        <p:txBody>
          <a:bodyPr/>
          <a:lstStyle/>
          <a:p>
            <a:r>
              <a:rPr lang="fr-FR" dirty="0"/>
              <a:t>Vision 2050, mission 2030 et principes directeurs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097449-5B72-ADA0-3B2D-1CBC160D6B9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94360" y="2412805"/>
            <a:ext cx="5208129" cy="4064195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 dirty="0"/>
              <a:t>D’ici à 2050,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 dirty="0"/>
              <a:t>la biodiversité en RDC est 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b="1" dirty="0">
                <a:solidFill>
                  <a:srgbClr val="0000CC"/>
                </a:solidFill>
              </a:rPr>
              <a:t>valorisée,</a:t>
            </a:r>
            <a:r>
              <a:rPr lang="fr-FR" dirty="0"/>
              <a:t> 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dirty="0"/>
              <a:t>conservée, 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dirty="0"/>
              <a:t>restaurée, 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dirty="0"/>
              <a:t>utilisée et 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dirty="0"/>
              <a:t>gérée de manière durable,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 dirty="0"/>
              <a:t>afin de 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dirty="0"/>
              <a:t>préserver les services écosystémiques, 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dirty="0"/>
              <a:t>renforcer la résilience écologique et 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dirty="0"/>
              <a:t>garantir les bénéfices essentiels pour le </a:t>
            </a:r>
            <a:r>
              <a:rPr lang="fr-FR" b="1" dirty="0"/>
              <a:t>bien-être des populations</a:t>
            </a:r>
            <a:r>
              <a:rPr lang="fr-FR" dirty="0"/>
              <a:t>, tout en soutenant la </a:t>
            </a:r>
            <a:r>
              <a:rPr lang="fr-FR" b="1" dirty="0"/>
              <a:t>santé de la planète</a:t>
            </a:r>
            <a:r>
              <a:rPr lang="fr-FR" dirty="0"/>
              <a:t>. 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FC7B50-71A6-D8BE-C032-5EB4CF5706D5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905500" y="1943100"/>
            <a:ext cx="5651554" cy="1016195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200" b="1" dirty="0"/>
              <a:t>Mission 2030: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fr-FR" sz="2200" dirty="0"/>
              <a:t>Mettre en œuvre à tous les niveaux des actions coordonnées, inclusives et efficaces </a:t>
            </a:r>
            <a:endParaRPr lang="en-US" sz="2200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055191B-0743-5FD2-DA95-5DD7668E7713}"/>
              </a:ext>
            </a:extLst>
          </p:cNvPr>
          <p:cNvSpPr txBox="1">
            <a:spLocks/>
          </p:cNvSpPr>
          <p:nvPr/>
        </p:nvSpPr>
        <p:spPr>
          <a:xfrm>
            <a:off x="5946086" y="3129670"/>
            <a:ext cx="5651554" cy="363237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0" tIns="45720" rIns="0" bIns="0" rtlCol="0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83464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548640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822960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005840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100" b="1" dirty="0"/>
              <a:t>Principes </a:t>
            </a:r>
            <a:r>
              <a:rPr lang="en-US" sz="2100" b="1" dirty="0" err="1"/>
              <a:t>directeurs</a:t>
            </a:r>
            <a:r>
              <a:rPr lang="en-US" sz="2100" b="1" dirty="0"/>
              <a:t>:</a:t>
            </a: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fr-FR" sz="2100" dirty="0"/>
              <a:t>Approche intégrée, participative et intersectorielle</a:t>
            </a: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fr-FR" sz="2100" dirty="0"/>
              <a:t>Inclusion et respect des droits</a:t>
            </a: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fr-FR" sz="2100" dirty="0"/>
              <a:t>Principe de précaution et souveraineté nationale</a:t>
            </a: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fr-FR" sz="2100" dirty="0"/>
              <a:t>Gestion durable et partage équitable des bénéfices</a:t>
            </a: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fr-FR" sz="2100" dirty="0"/>
              <a:t>Valorisation économique et sociale de la biodiversité</a:t>
            </a: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fr-FR" sz="2100" dirty="0"/>
              <a:t>Responsabilité commune mais différenciée</a:t>
            </a: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fr-FR" sz="2100" dirty="0"/>
              <a:t>Alignement avec les engagements internationaux</a:t>
            </a: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fr-FR" sz="2100" dirty="0"/>
              <a:t>Science, savoirs traditionnels et innovation</a:t>
            </a: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fr-FR" sz="2100" dirty="0"/>
              <a:t>Responsabilité environnementale et sociale</a:t>
            </a: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fr-FR" sz="2100" dirty="0"/>
              <a:t>Bonne gouvernance, transparence et redevabilité</a:t>
            </a: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fr-FR" sz="2100" dirty="0"/>
              <a:t>Solidarité intergénérationnelle et résilience écologique</a:t>
            </a: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endParaRPr lang="fr-FR" sz="1800" dirty="0"/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endParaRPr lang="en-US" sz="1800" dirty="0"/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200" dirty="0"/>
          </a:p>
        </p:txBody>
      </p:sp>
      <p:pic>
        <p:nvPicPr>
          <p:cNvPr id="11" name="Graphic 10" descr="Badge 1 with solid fill">
            <a:extLst>
              <a:ext uri="{FF2B5EF4-FFF2-40B4-BE49-F238E27FC236}">
                <a16:creationId xmlns:a16="http://schemas.microsoft.com/office/drawing/2014/main" id="{2352DEAA-124D-9E05-74C1-4A1F43DB13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42654" y="19910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4842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CF590-E365-6ADB-CA28-75742CF69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7573A313-7CE8-F6BE-1CA1-FF694402DE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1619626"/>
              </p:ext>
            </p:extLst>
          </p:nvPr>
        </p:nvGraphicFramePr>
        <p:xfrm>
          <a:off x="593725" y="1825625"/>
          <a:ext cx="1038225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Graphic 5" descr="Badge with solid fill">
            <a:extLst>
              <a:ext uri="{FF2B5EF4-FFF2-40B4-BE49-F238E27FC236}">
                <a16:creationId xmlns:a16="http://schemas.microsoft.com/office/drawing/2014/main" id="{72A20EF0-3CC0-B93C-51A2-B55ECA7970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099854" y="26528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915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55637-1356-A18D-025A-F53CFDA45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49343-E188-5D13-C700-6A6FFCF6D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760" y="-132935"/>
            <a:ext cx="9778365" cy="1494596"/>
          </a:xfrm>
        </p:spPr>
        <p:txBody>
          <a:bodyPr/>
          <a:lstStyle/>
          <a:p>
            <a:r>
              <a:rPr lang="fr-FR" dirty="0"/>
              <a:t>25 objectifs nationaux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8BAB99-1253-1B7F-50D7-55576802498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94360" y="1512712"/>
            <a:ext cx="6890173" cy="496428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 dirty="0"/>
              <a:t>Pourquoi 25?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dirty="0"/>
              <a:t>CMBKM: 23 cibles mondiales, toutes pertinentes pour la RDC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dirty="0"/>
              <a:t>RDC, pays-solution 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dirty="0"/>
              <a:t>Analyse rigoureuse a révélé des pressions supplémentaires, absentes ou insuffisamment prises en compte dans le CMBKM: </a:t>
            </a:r>
          </a:p>
          <a:p>
            <a:pPr marL="626364" lvl="1" indent="-342900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fr-FR" dirty="0"/>
              <a:t>conflits armés, incendies/feux, sécheresses, inondations et maladies zoonotiques</a:t>
            </a:r>
          </a:p>
          <a:p>
            <a:pPr marL="626364" lvl="1" indent="-342900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fr-FR" dirty="0"/>
              <a:t>Pertes après-récolte, et manque de valorisation économique des produits issus de la biodiversité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dirty="0"/>
              <a:t>Donc, 2 objectifs additionnels portant sur </a:t>
            </a:r>
          </a:p>
          <a:p>
            <a:pPr marL="740664" lvl="1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fr-FR" dirty="0"/>
              <a:t>Reduction des pressions supplémentaires</a:t>
            </a:r>
          </a:p>
          <a:p>
            <a:pPr marL="740664" lvl="1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fr-FR" dirty="0"/>
              <a:t>Valeur ajoutée / valorisation économique de la biodiversité et réduction des pertes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dirty="0"/>
          </a:p>
        </p:txBody>
      </p:sp>
      <p:pic>
        <p:nvPicPr>
          <p:cNvPr id="6" name="Graphic 5" descr="Badge with solid fill">
            <a:extLst>
              <a:ext uri="{FF2B5EF4-FFF2-40B4-BE49-F238E27FC236}">
                <a16:creationId xmlns:a16="http://schemas.microsoft.com/office/drawing/2014/main" id="{A16649F6-000F-AA6A-A927-05B672F9F9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42654" y="197554"/>
            <a:ext cx="914400" cy="914400"/>
          </a:xfrm>
          <a:prstGeom prst="rect">
            <a:avLst/>
          </a:prstGeom>
        </p:spPr>
      </p:pic>
      <p:pic>
        <p:nvPicPr>
          <p:cNvPr id="14" name="Picture 2" descr="African Commodities Strategy - Short version, English - YouTube">
            <a:extLst>
              <a:ext uri="{FF2B5EF4-FFF2-40B4-BE49-F238E27FC236}">
                <a16:creationId xmlns:a16="http://schemas.microsoft.com/office/drawing/2014/main" id="{818BB1B3-EB6B-7FC1-B61D-AA7402992C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689"/>
          <a:stretch/>
        </p:blipFill>
        <p:spPr bwMode="auto">
          <a:xfrm>
            <a:off x="7569396" y="3584774"/>
            <a:ext cx="4615190" cy="3273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Figure of the week: Flood risk and poverty in sub-Saharan Africa">
            <a:extLst>
              <a:ext uri="{FF2B5EF4-FFF2-40B4-BE49-F238E27FC236}">
                <a16:creationId xmlns:a16="http://schemas.microsoft.com/office/drawing/2014/main" id="{6BCB014C-691E-4423-3F38-49DAC6703C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9070" y="0"/>
            <a:ext cx="4582930" cy="347753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CD35935-CAE2-75A9-16EA-6DD2D24F289B}"/>
              </a:ext>
            </a:extLst>
          </p:cNvPr>
          <p:cNvSpPr txBox="1"/>
          <p:nvPr/>
        </p:nvSpPr>
        <p:spPr>
          <a:xfrm>
            <a:off x="7531296" y="90310"/>
            <a:ext cx="4824230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b="1" noProof="0" dirty="0">
                <a:solidFill>
                  <a:schemeClr val="bg1"/>
                </a:solidFill>
              </a:rPr>
              <a:t>Relation entre pauvreté et risques d’inondation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70E5F3F-E38F-E1F8-F6C8-C65B7F1EED2C}"/>
              </a:ext>
            </a:extLst>
          </p:cNvPr>
          <p:cNvSpPr txBox="1"/>
          <p:nvPr/>
        </p:nvSpPr>
        <p:spPr>
          <a:xfrm>
            <a:off x="7609070" y="3610465"/>
            <a:ext cx="4575516" cy="369332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noProof="0" dirty="0"/>
              <a:t>Stratégie africaine sur la valeur ajoutée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5B36D26-0BA2-E9A9-3774-38E5B33CD212}"/>
              </a:ext>
            </a:extLst>
          </p:cNvPr>
          <p:cNvCxnSpPr/>
          <p:nvPr/>
        </p:nvCxnSpPr>
        <p:spPr>
          <a:xfrm flipV="1">
            <a:off x="5905500" y="381000"/>
            <a:ext cx="5564011" cy="499251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FB0C2DD-4DA2-D382-8CA0-B267706256DD}"/>
              </a:ext>
            </a:extLst>
          </p:cNvPr>
          <p:cNvCxnSpPr>
            <a:cxnSpLocks/>
          </p:cNvCxnSpPr>
          <p:nvPr/>
        </p:nvCxnSpPr>
        <p:spPr>
          <a:xfrm flipV="1">
            <a:off x="5190425" y="3979797"/>
            <a:ext cx="5452229" cy="203718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163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2CECF3-2A7F-8EF3-99A1-9776C8811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4F21F-D7D9-9D47-7B12-8C327A08F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760" y="-356186"/>
            <a:ext cx="9778365" cy="1494596"/>
          </a:xfrm>
        </p:spPr>
        <p:txBody>
          <a:bodyPr/>
          <a:lstStyle/>
          <a:p>
            <a:r>
              <a:rPr lang="fr-FR" dirty="0"/>
              <a:t>Cohérence parfaite entre cibles du CMBKM et objectifs de nos SPANB</a:t>
            </a:r>
            <a:endParaRPr lang="en-US" dirty="0"/>
          </a:p>
        </p:txBody>
      </p:sp>
      <p:pic>
        <p:nvPicPr>
          <p:cNvPr id="6" name="Graphic 5" descr="Badge with solid fill">
            <a:extLst>
              <a:ext uri="{FF2B5EF4-FFF2-40B4-BE49-F238E27FC236}">
                <a16:creationId xmlns:a16="http://schemas.microsoft.com/office/drawing/2014/main" id="{AC6012BA-2276-133E-745C-432B506D24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42654" y="197554"/>
            <a:ext cx="914400" cy="914400"/>
          </a:xfrm>
          <a:prstGeom prst="rect">
            <a:avLst/>
          </a:prstGeom>
        </p:spPr>
      </p:pic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233AE209-8414-CBF0-E9BB-58C6AC36EFB0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2112800141"/>
              </p:ext>
            </p:extLst>
          </p:nvPr>
        </p:nvGraphicFramePr>
        <p:xfrm>
          <a:off x="0" y="1237777"/>
          <a:ext cx="6002586" cy="5620224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705450">
                  <a:extLst>
                    <a:ext uri="{9D8B030D-6E8A-4147-A177-3AD203B41FA5}">
                      <a16:colId xmlns:a16="http://schemas.microsoft.com/office/drawing/2014/main" val="887778524"/>
                    </a:ext>
                  </a:extLst>
                </a:gridCol>
                <a:gridCol w="5297136">
                  <a:extLst>
                    <a:ext uri="{9D8B030D-6E8A-4147-A177-3AD203B41FA5}">
                      <a16:colId xmlns:a16="http://schemas.microsoft.com/office/drawing/2014/main" val="3681776509"/>
                    </a:ext>
                  </a:extLst>
                </a:gridCol>
              </a:tblGrid>
              <a:tr h="396078">
                <a:tc>
                  <a:txBody>
                    <a:bodyPr/>
                    <a:lstStyle/>
                    <a:p>
                      <a:pPr algn="r"/>
                      <a:r>
                        <a:rPr lang="en-CA" sz="1800" b="0" dirty="0"/>
                        <a:t>1</a:t>
                      </a:r>
                      <a:endParaRPr 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fr-FR" sz="18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Planification spatiale </a:t>
                      </a:r>
                      <a:endParaRPr lang="en-US" sz="18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44164938"/>
                  </a:ext>
                </a:extLst>
              </a:tr>
              <a:tr h="396078">
                <a:tc>
                  <a:txBody>
                    <a:bodyPr/>
                    <a:lstStyle/>
                    <a:p>
                      <a:pPr algn="r"/>
                      <a:r>
                        <a:rPr lang="en-CA" sz="1800" dirty="0"/>
                        <a:t>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Restauration des écosystèmes dégradés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60867917"/>
                  </a:ext>
                </a:extLst>
              </a:tr>
              <a:tr h="396078">
                <a:tc>
                  <a:txBody>
                    <a:bodyPr/>
                    <a:lstStyle/>
                    <a:p>
                      <a:pPr algn="r"/>
                      <a:r>
                        <a:rPr lang="en-CA" sz="1800" dirty="0"/>
                        <a:t>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Expansion des zones conservées efficacement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73807233"/>
                  </a:ext>
                </a:extLst>
              </a:tr>
              <a:tr h="396078">
                <a:tc>
                  <a:txBody>
                    <a:bodyPr/>
                    <a:lstStyle/>
                    <a:p>
                      <a:pPr algn="r"/>
                      <a:r>
                        <a:rPr lang="en-CA" sz="1800" dirty="0"/>
                        <a:t>4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Réduction de l’extinction des espèces menacées 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87261269"/>
                  </a:ext>
                </a:extLst>
              </a:tr>
              <a:tr h="396078">
                <a:tc>
                  <a:txBody>
                    <a:bodyPr/>
                    <a:lstStyle/>
                    <a:p>
                      <a:pPr algn="r"/>
                      <a:r>
                        <a:rPr lang="en-CA" sz="1800" dirty="0"/>
                        <a:t>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Utilisation des espèces sauvages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35220586"/>
                  </a:ext>
                </a:extLst>
              </a:tr>
              <a:tr h="396078">
                <a:tc>
                  <a:txBody>
                    <a:bodyPr/>
                    <a:lstStyle/>
                    <a:p>
                      <a:pPr algn="r"/>
                      <a:r>
                        <a:rPr lang="en-CA" sz="1800" dirty="0"/>
                        <a:t>6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Espèces exotiques envahissantes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97812643"/>
                  </a:ext>
                </a:extLst>
              </a:tr>
              <a:tr h="396078">
                <a:tc>
                  <a:txBody>
                    <a:bodyPr/>
                    <a:lstStyle/>
                    <a:p>
                      <a:pPr algn="r"/>
                      <a:r>
                        <a:rPr lang="en-CA" sz="1800" dirty="0"/>
                        <a:t>7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Pollution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15718472"/>
                  </a:ext>
                </a:extLst>
              </a:tr>
              <a:tr h="396078">
                <a:tc>
                  <a:txBody>
                    <a:bodyPr/>
                    <a:lstStyle/>
                    <a:p>
                      <a:pPr algn="r"/>
                      <a:r>
                        <a:rPr lang="en-CA" sz="1800" dirty="0"/>
                        <a:t>8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Atténuation des effets du changement climatique.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62338425"/>
                  </a:ext>
                </a:extLst>
              </a:tr>
              <a:tr h="631683">
                <a:tc>
                  <a:txBody>
                    <a:bodyPr/>
                    <a:lstStyle/>
                    <a:p>
                      <a:pPr algn="r"/>
                      <a:r>
                        <a:rPr lang="en-CA" sz="1800" dirty="0"/>
                        <a:t>9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Avantages issus de l’utilisation durable des espèces sauvages.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24127190"/>
                  </a:ext>
                </a:extLst>
              </a:tr>
              <a:tr h="631683">
                <a:tc>
                  <a:txBody>
                    <a:bodyPr/>
                    <a:lstStyle/>
                    <a:p>
                      <a:pPr algn="r"/>
                      <a:r>
                        <a:rPr lang="en-CA" sz="1800" dirty="0"/>
                        <a:t>10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Gestion durable (agriculture, aqua- et mari-culture, foresterie).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38200225"/>
                  </a:ext>
                </a:extLst>
              </a:tr>
              <a:tr h="396078">
                <a:tc>
                  <a:txBody>
                    <a:bodyPr/>
                    <a:lstStyle/>
                    <a:p>
                      <a:pPr algn="r"/>
                      <a:r>
                        <a:rPr lang="en-CA" sz="1800" dirty="0"/>
                        <a:t>11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Solutions fondées sur la nature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61812364"/>
                  </a:ext>
                </a:extLst>
              </a:tr>
              <a:tr h="396078">
                <a:tc>
                  <a:txBody>
                    <a:bodyPr/>
                    <a:lstStyle/>
                    <a:p>
                      <a:pPr algn="r"/>
                      <a:r>
                        <a:rPr lang="en-CA" sz="1800" dirty="0"/>
                        <a:t>12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Espaces verts et bleus.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07892268"/>
                  </a:ext>
                </a:extLst>
              </a:tr>
              <a:tr h="396078">
                <a:tc>
                  <a:txBody>
                    <a:bodyPr/>
                    <a:lstStyle/>
                    <a:p>
                      <a:pPr algn="r"/>
                      <a:r>
                        <a:rPr lang="en-CA" sz="1800" dirty="0"/>
                        <a:t>13.1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Partage juste et équitable des avantages 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59214451"/>
                  </a:ext>
                </a:extLst>
              </a:tr>
            </a:tbl>
          </a:graphicData>
        </a:graphic>
      </p:graphicFrame>
      <p:graphicFrame>
        <p:nvGraphicFramePr>
          <p:cNvPr id="10" name="Content Placeholder 8">
            <a:extLst>
              <a:ext uri="{FF2B5EF4-FFF2-40B4-BE49-F238E27FC236}">
                <a16:creationId xmlns:a16="http://schemas.microsoft.com/office/drawing/2014/main" id="{12509B0C-1A29-5BF1-4719-991D2B5D196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6630024"/>
              </p:ext>
            </p:extLst>
          </p:nvPr>
        </p:nvGraphicFramePr>
        <p:xfrm>
          <a:off x="6254750" y="1241778"/>
          <a:ext cx="5922858" cy="5620224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676628">
                  <a:extLst>
                    <a:ext uri="{9D8B030D-6E8A-4147-A177-3AD203B41FA5}">
                      <a16:colId xmlns:a16="http://schemas.microsoft.com/office/drawing/2014/main" val="887778524"/>
                    </a:ext>
                  </a:extLst>
                </a:gridCol>
                <a:gridCol w="5246230">
                  <a:extLst>
                    <a:ext uri="{9D8B030D-6E8A-4147-A177-3AD203B41FA5}">
                      <a16:colId xmlns:a16="http://schemas.microsoft.com/office/drawing/2014/main" val="3681776509"/>
                    </a:ext>
                  </a:extLst>
                </a:gridCol>
              </a:tblGrid>
              <a:tr h="390853">
                <a:tc>
                  <a:txBody>
                    <a:bodyPr/>
                    <a:lstStyle/>
                    <a:p>
                      <a:pPr algn="r"/>
                      <a:r>
                        <a:rPr lang="en-CA" sz="1800" b="1" dirty="0"/>
                        <a:t>13.2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Valorisation la biodiversité (valeur ajoutée) </a:t>
                      </a:r>
                      <a:endParaRPr lang="en-US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44164938"/>
                  </a:ext>
                </a:extLst>
              </a:tr>
              <a:tr h="623350">
                <a:tc>
                  <a:txBody>
                    <a:bodyPr/>
                    <a:lstStyle/>
                    <a:p>
                      <a:pPr algn="r"/>
                      <a:r>
                        <a:rPr lang="en-CA" sz="1800" dirty="0"/>
                        <a:t>14.1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Intégration dans les politiques et comptabilité nationale.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60867917"/>
                  </a:ext>
                </a:extLst>
              </a:tr>
              <a:tr h="623350">
                <a:tc>
                  <a:txBody>
                    <a:bodyPr/>
                    <a:lstStyle/>
                    <a:p>
                      <a:pPr algn="r"/>
                      <a:r>
                        <a:rPr lang="en-CA" sz="1800" b="1" dirty="0"/>
                        <a:t>14.2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Considération des pressions absentes dans le CMBKM.</a:t>
                      </a:r>
                      <a:endParaRPr lang="en-US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73807233"/>
                  </a:ext>
                </a:extLst>
              </a:tr>
              <a:tr h="390853">
                <a:tc>
                  <a:txBody>
                    <a:bodyPr/>
                    <a:lstStyle/>
                    <a:p>
                      <a:pPr algn="r"/>
                      <a:r>
                        <a:rPr lang="en-CA" sz="1800" dirty="0"/>
                        <a:t>15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Production des entreprises 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87261269"/>
                  </a:ext>
                </a:extLst>
              </a:tr>
              <a:tr h="390853">
                <a:tc>
                  <a:txBody>
                    <a:bodyPr/>
                    <a:lstStyle/>
                    <a:p>
                      <a:pPr algn="r"/>
                      <a:r>
                        <a:rPr lang="en-CA" sz="1800" dirty="0"/>
                        <a:t>16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Choix de consommation durable 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35220586"/>
                  </a:ext>
                </a:extLst>
              </a:tr>
              <a:tr h="390853">
                <a:tc>
                  <a:txBody>
                    <a:bodyPr/>
                    <a:lstStyle/>
                    <a:p>
                      <a:pPr algn="r"/>
                      <a:r>
                        <a:rPr lang="en-CA" sz="1800" dirty="0"/>
                        <a:t>17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Prévention des risques biotechnologiques 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97812643"/>
                  </a:ext>
                </a:extLst>
              </a:tr>
              <a:tr h="390853">
                <a:tc>
                  <a:txBody>
                    <a:bodyPr/>
                    <a:lstStyle/>
                    <a:p>
                      <a:pPr algn="r"/>
                      <a:r>
                        <a:rPr lang="en-CA" sz="1800" dirty="0"/>
                        <a:t>18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Incitations positives et négatives.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15718472"/>
                  </a:ext>
                </a:extLst>
              </a:tr>
              <a:tr h="390853">
                <a:tc>
                  <a:txBody>
                    <a:bodyPr/>
                    <a:lstStyle/>
                    <a:p>
                      <a:pPr algn="r"/>
                      <a:r>
                        <a:rPr lang="en-CA" sz="1800" dirty="0"/>
                        <a:t>19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Mobilisation des ressources financières 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62338425"/>
                  </a:ext>
                </a:extLst>
              </a:tr>
              <a:tr h="390853">
                <a:tc>
                  <a:txBody>
                    <a:bodyPr/>
                    <a:lstStyle/>
                    <a:p>
                      <a:pPr algn="r"/>
                      <a:r>
                        <a:rPr lang="en-CA" sz="1800" dirty="0"/>
                        <a:t>20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Capacités scientifiques et savoirs traditionnels 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24127190"/>
                  </a:ext>
                </a:extLst>
              </a:tr>
              <a:tr h="390853">
                <a:tc>
                  <a:txBody>
                    <a:bodyPr/>
                    <a:lstStyle/>
                    <a:p>
                      <a:pPr algn="r"/>
                      <a:r>
                        <a:rPr lang="en-CA" sz="1800" dirty="0"/>
                        <a:t>21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Accès équitable aux données et savoirs 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38200225"/>
                  </a:ext>
                </a:extLst>
              </a:tr>
              <a:tr h="623350">
                <a:tc>
                  <a:txBody>
                    <a:bodyPr/>
                    <a:lstStyle/>
                    <a:p>
                      <a:pPr algn="r"/>
                      <a:r>
                        <a:rPr lang="en-CA" sz="1800" dirty="0"/>
                        <a:t>22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fr-FR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Participation des Peuples Autochtones pygmées et des communautés locales 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61812364"/>
                  </a:ext>
                </a:extLst>
              </a:tr>
              <a:tr h="623350">
                <a:tc>
                  <a:txBody>
                    <a:bodyPr/>
                    <a:lstStyle/>
                    <a:p>
                      <a:pPr algn="r"/>
                      <a:r>
                        <a:rPr lang="en-CA" sz="1800" dirty="0"/>
                        <a:t>23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Participation des femmes et jeunes, et égalité des genres.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078922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31488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B3122-88BA-CA01-2D59-AD5731A33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CE0EC-3F29-B08F-21D6-4C0FB9321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78129"/>
            <a:ext cx="9778365" cy="1494596"/>
          </a:xfrm>
        </p:spPr>
        <p:txBody>
          <a:bodyPr/>
          <a:lstStyle/>
          <a:p>
            <a:pPr lvl="0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US" altLang="en-US" dirty="0" err="1">
                <a:latin typeface="Arial" panose="020B0604020202020204" pitchFamily="34" charset="0"/>
              </a:rPr>
              <a:t>Élaboration</a:t>
            </a:r>
            <a:r>
              <a:rPr lang="en-US" altLang="en-US" dirty="0">
                <a:latin typeface="Arial" panose="020B0604020202020204" pitchFamily="34" charset="0"/>
              </a:rPr>
              <a:t> du Plan </a:t>
            </a:r>
            <a:r>
              <a:rPr lang="en-US" altLang="en-US" dirty="0" err="1">
                <a:latin typeface="Arial" panose="020B0604020202020204" pitchFamily="34" charset="0"/>
              </a:rPr>
              <a:t>d’Action</a:t>
            </a:r>
            <a:r>
              <a:rPr lang="en-US" altLang="en-US" dirty="0">
                <a:latin typeface="Arial" panose="020B0604020202020204" pitchFamily="34" charset="0"/>
              </a:rPr>
              <a:t> et choix des actions </a:t>
            </a:r>
            <a:r>
              <a:rPr lang="en-US" altLang="en-US" dirty="0" err="1">
                <a:latin typeface="Arial" panose="020B0604020202020204" pitchFamily="34" charset="0"/>
              </a:rPr>
              <a:t>prioritaires</a:t>
            </a: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538ED961-CF18-005A-64C3-76AE1CE5B4D4}"/>
              </a:ext>
            </a:extLst>
          </p:cNvPr>
          <p:cNvSpPr>
            <a:spLocks noGrp="1" noChangeArrowheads="1"/>
          </p:cNvSpPr>
          <p:nvPr>
            <p:ph sz="quarter" idx="15"/>
          </p:nvPr>
        </p:nvSpPr>
        <p:spPr bwMode="auto">
          <a:xfrm>
            <a:off x="614653" y="2264900"/>
            <a:ext cx="10962694" cy="424731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Une </a:t>
            </a:r>
            <a:r>
              <a:rPr kumimoji="0" lang="en-US" altLang="en-US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méthodologie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rigoureuse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et inclusive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Deux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approches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complémentaires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ont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guidé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l’élaboration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des actions :</a:t>
            </a:r>
          </a:p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Arial" panose="020B0604020202020204" pitchFamily="34" charset="0"/>
              </a:rPr>
              <a:t>▶ </a:t>
            </a:r>
            <a:r>
              <a:rPr kumimoji="0" lang="en-US" altLang="en-US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Alignement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avec les </a:t>
            </a:r>
            <a:r>
              <a:rPr kumimoji="0" lang="en-US" altLang="en-US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indicateurs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du Cadre </a:t>
            </a:r>
            <a:r>
              <a:rPr kumimoji="0" lang="en-US" altLang="en-US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mondial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pour la </a:t>
            </a:r>
            <a:r>
              <a:rPr kumimoji="0" lang="en-US" altLang="en-US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biodiversité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(CMBKM)</a:t>
            </a:r>
            <a:b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</a:br>
            <a:r>
              <a:rPr lang="en-US" altLang="en-US" dirty="0">
                <a:latin typeface="Arial" panose="020B0604020202020204" pitchFamily="34" charset="0"/>
              </a:rPr>
              <a:t>▶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Recommandations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issues </a:t>
            </a:r>
            <a:r>
              <a:rPr kumimoji="0" lang="en-US" altLang="en-US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d’expériences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nationales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, </a:t>
            </a:r>
            <a:r>
              <a:rPr kumimoji="0" lang="en-US" altLang="en-US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régionales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et </a:t>
            </a:r>
            <a:r>
              <a:rPr kumimoji="0" lang="en-US" altLang="en-US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multilatérales</a:t>
            </a:r>
            <a:b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</a:b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(ex. SPANB 2016–2020, ODD, ABSAP, CDN, PNUE-FEM, RAMSAR, CITES, etc.)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Hiérarchisation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des actions :</a:t>
            </a:r>
            <a:b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</a:b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▶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Actions </a:t>
            </a:r>
            <a:r>
              <a:rPr kumimoji="0" lang="en-US" altLang="en-US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prioritaires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(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structurantes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,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faisables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, à impact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élevé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)</a:t>
            </a:r>
            <a:b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</a:b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▶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Actions </a:t>
            </a:r>
            <a:r>
              <a:rPr kumimoji="0" lang="en-US" altLang="en-US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complémentaires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(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essentielles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mais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à mise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en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œuvre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progressive,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selon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opportunités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et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mandats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Approche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flexible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permet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la contribution de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tous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: État,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chercheurs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, PAP et CL, ONG, femmes, jeunes,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secteur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privé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  <p:pic>
        <p:nvPicPr>
          <p:cNvPr id="11" name="Graphic 10" descr="Badge 3 with solid fill">
            <a:extLst>
              <a:ext uri="{FF2B5EF4-FFF2-40B4-BE49-F238E27FC236}">
                <a16:creationId xmlns:a16="http://schemas.microsoft.com/office/drawing/2014/main" id="{0F6D63B7-A80C-6FC3-B4DF-FC02E4121A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83334" y="19473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1702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894C6-515B-0311-50E6-94BC1FA5A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1272F-5C62-9DE4-7ED7-C4F7A9001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78129"/>
            <a:ext cx="9778365" cy="1494596"/>
          </a:xfrm>
        </p:spPr>
        <p:txBody>
          <a:bodyPr/>
          <a:lstStyle/>
          <a:p>
            <a:pPr lvl="0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fr-FR" dirty="0"/>
              <a:t>Structure des fiches par objectif</a:t>
            </a: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482A10FF-83AE-10FE-CDDF-272D63B1105E}"/>
              </a:ext>
            </a:extLst>
          </p:cNvPr>
          <p:cNvSpPr>
            <a:spLocks noGrp="1" noChangeArrowheads="1"/>
          </p:cNvSpPr>
          <p:nvPr>
            <p:ph sz="quarter" idx="15"/>
          </p:nvPr>
        </p:nvSpPr>
        <p:spPr bwMode="auto">
          <a:xfrm>
            <a:off x="594360" y="2186717"/>
            <a:ext cx="7635240" cy="450892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r-FR" dirty="0"/>
              <a:t>Chaque objectif est décliné avec une </a:t>
            </a:r>
            <a:r>
              <a:rPr lang="fr-FR" b="1" dirty="0"/>
              <a:t>structure opérationnelle claire </a:t>
            </a:r>
            <a:r>
              <a:rPr lang="fr-FR" dirty="0"/>
              <a:t>:</a:t>
            </a:r>
          </a:p>
          <a:p>
            <a:pPr>
              <a:spcBef>
                <a:spcPts val="0"/>
              </a:spcBef>
            </a:pPr>
            <a:r>
              <a:rPr lang="en-US" altLang="en-US" dirty="0">
                <a:latin typeface="Arial" panose="020B0604020202020204" pitchFamily="34" charset="0"/>
              </a:rPr>
              <a:t>▶</a:t>
            </a:r>
            <a:r>
              <a:rPr lang="fr-FR" dirty="0"/>
              <a:t> </a:t>
            </a:r>
            <a:r>
              <a:rPr lang="fr-FR" b="1" dirty="0"/>
              <a:t>Justification stratégique</a:t>
            </a:r>
            <a:br>
              <a:rPr lang="fr-FR" dirty="0"/>
            </a:br>
            <a:r>
              <a:rPr lang="en-US" altLang="en-US" dirty="0">
                <a:latin typeface="Arial" panose="020B0604020202020204" pitchFamily="34" charset="0"/>
              </a:rPr>
              <a:t>▶</a:t>
            </a:r>
            <a:r>
              <a:rPr lang="fr-FR" dirty="0"/>
              <a:t> </a:t>
            </a:r>
            <a:r>
              <a:rPr lang="fr-FR" b="1" dirty="0"/>
              <a:t>Actions prioritaires</a:t>
            </a:r>
            <a:r>
              <a:rPr lang="fr-FR" dirty="0"/>
              <a:t> avec indicateurs, responsables et références aux actions complémentaires</a:t>
            </a:r>
            <a:br>
              <a:rPr lang="fr-FR" dirty="0"/>
            </a:br>
            <a:r>
              <a:rPr lang="en-US" altLang="en-US" dirty="0">
                <a:latin typeface="Arial" panose="020B0604020202020204" pitchFamily="34" charset="0"/>
              </a:rPr>
              <a:t>▶</a:t>
            </a:r>
            <a:r>
              <a:rPr lang="fr-FR" dirty="0"/>
              <a:t> </a:t>
            </a:r>
            <a:r>
              <a:rPr lang="fr-FR" b="1" dirty="0"/>
              <a:t>Estimations financières indicatives</a:t>
            </a:r>
            <a:r>
              <a:rPr lang="fr-FR" dirty="0"/>
              <a:t> (ajustables selon les coûts et financements disponibles)</a:t>
            </a:r>
            <a:br>
              <a:rPr lang="fr-FR" dirty="0"/>
            </a:br>
            <a:r>
              <a:rPr lang="en-US" altLang="en-US" dirty="0">
                <a:latin typeface="Arial" panose="020B0604020202020204" pitchFamily="34" charset="0"/>
              </a:rPr>
              <a:t>▶</a:t>
            </a:r>
            <a:r>
              <a:rPr lang="fr-FR" dirty="0"/>
              <a:t> </a:t>
            </a:r>
            <a:r>
              <a:rPr lang="fr-FR" b="1" dirty="0"/>
              <a:t>Éléments stratégiques</a:t>
            </a:r>
            <a:r>
              <a:rPr lang="fr-FR" dirty="0"/>
              <a:t> : leviers de réussite, conditions d’efficacité</a:t>
            </a:r>
            <a:br>
              <a:rPr lang="fr-FR" dirty="0"/>
            </a:br>
            <a:r>
              <a:rPr lang="en-US" altLang="en-US" dirty="0">
                <a:latin typeface="Arial" panose="020B0604020202020204" pitchFamily="34" charset="0"/>
              </a:rPr>
              <a:t>▶</a:t>
            </a:r>
            <a:r>
              <a:rPr lang="fr-FR" dirty="0"/>
              <a:t> </a:t>
            </a:r>
            <a:r>
              <a:rPr lang="fr-FR" b="1" dirty="0"/>
              <a:t>Approche de mise en œuvre</a:t>
            </a:r>
            <a:r>
              <a:rPr lang="fr-FR" dirty="0"/>
              <a:t> : phasage et séquençage</a:t>
            </a:r>
          </a:p>
          <a:p>
            <a:pPr>
              <a:spcBef>
                <a:spcPts val="0"/>
              </a:spcBef>
            </a:pPr>
            <a:r>
              <a:rPr lang="en-US" altLang="en-US" dirty="0">
                <a:latin typeface="Arial" panose="020B0604020202020204" pitchFamily="34" charset="0"/>
              </a:rPr>
              <a:t>▶ </a:t>
            </a:r>
            <a:r>
              <a:rPr lang="fr-FR" b="1" dirty="0"/>
              <a:t>Annexes</a:t>
            </a:r>
            <a:r>
              <a:rPr lang="fr-FR" dirty="0"/>
              <a:t> des listes plus exhaustives des actions </a:t>
            </a:r>
          </a:p>
          <a:p>
            <a:r>
              <a:rPr lang="fr-FR" b="1" dirty="0"/>
              <a:t>Note importante sur les estimations financières :</a:t>
            </a:r>
            <a:br>
              <a:rPr lang="fr-FR" b="1" dirty="0"/>
            </a:br>
            <a:r>
              <a:rPr lang="fr-FR" dirty="0"/>
              <a:t>Les estimations financières servent de </a:t>
            </a:r>
            <a:r>
              <a:rPr lang="fr-FR" b="1" dirty="0"/>
              <a:t>repères pour la planification</a:t>
            </a:r>
            <a:r>
              <a:rPr lang="fr-FR" dirty="0"/>
              <a:t> et le </a:t>
            </a:r>
            <a:r>
              <a:rPr lang="fr-FR" b="1" dirty="0"/>
              <a:t>dialogue politique</a:t>
            </a:r>
            <a:r>
              <a:rPr lang="fr-FR" dirty="0"/>
              <a:t> – elles sont </a:t>
            </a:r>
            <a:r>
              <a:rPr lang="fr-FR" b="1" dirty="0"/>
              <a:t>non définitives</a:t>
            </a:r>
            <a:r>
              <a:rPr lang="fr-FR" dirty="0"/>
              <a:t>, sujettes à ajustement selon les coûts réels, les opportunités de financement et les regroupements thématiques.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Image 511">
            <a:extLst>
              <a:ext uri="{FF2B5EF4-FFF2-40B4-BE49-F238E27FC236}">
                <a16:creationId xmlns:a16="http://schemas.microsoft.com/office/drawing/2014/main" id="{AD82F440-6A03-D4FC-D7F9-F98B51F0E034}"/>
              </a:ext>
            </a:extLst>
          </p:cNvPr>
          <p:cNvPicPr>
            <a:picLocks/>
          </p:cNvPicPr>
          <p:nvPr/>
        </p:nvPicPr>
        <p:blipFill rotWithShape="1">
          <a:blip r:embed="rId3" cstate="print"/>
          <a:srcRect r="41880"/>
          <a:stretch>
            <a:fillRect/>
          </a:stretch>
        </p:blipFill>
        <p:spPr bwMode="auto">
          <a:xfrm>
            <a:off x="8229602" y="2562578"/>
            <a:ext cx="3872088" cy="3702755"/>
          </a:xfrm>
          <a:prstGeom prst="rect">
            <a:avLst/>
          </a:prstGeom>
          <a:ln>
            <a:solidFill>
              <a:schemeClr val="bg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Graphic 4" descr="Badge 3 with solid fill">
            <a:extLst>
              <a:ext uri="{FF2B5EF4-FFF2-40B4-BE49-F238E27FC236}">
                <a16:creationId xmlns:a16="http://schemas.microsoft.com/office/drawing/2014/main" id="{F96D49C0-235D-9CA1-B77F-C2D176CE29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83334" y="194734"/>
            <a:ext cx="914400" cy="914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48C7AF2-803D-CA7C-26B2-C0E7AC2F9AE3}"/>
              </a:ext>
            </a:extLst>
          </p:cNvPr>
          <p:cNvSpPr txBox="1"/>
          <p:nvPr/>
        </p:nvSpPr>
        <p:spPr>
          <a:xfrm>
            <a:off x="8191500" y="5978769"/>
            <a:ext cx="39101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800" dirty="0">
                <a:solidFill>
                  <a:srgbClr val="FFFF00"/>
                </a:solidFill>
              </a:rPr>
              <a:t>SPANB 2025-2030</a:t>
            </a:r>
            <a:endParaRPr lang="en-US" sz="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66852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82993-87CB-C736-163F-8CCEE8F3E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777" y="42333"/>
            <a:ext cx="10401300" cy="1325563"/>
          </a:xfrm>
        </p:spPr>
        <p:txBody>
          <a:bodyPr>
            <a:normAutofit/>
          </a:bodyPr>
          <a:lstStyle/>
          <a:p>
            <a:r>
              <a:rPr lang="fr-FR" sz="3600" dirty="0">
                <a:latin typeface="+mn-lt"/>
              </a:rPr>
              <a:t>En plus des listes – </a:t>
            </a:r>
            <a:r>
              <a:rPr lang="fr-FR" sz="3600" dirty="0"/>
              <a:t>Des encadrés stratégiques pour une mise en œuvre efficace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4B9772-49ED-6BE1-0958-F92E5CE7EA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885" y="1249892"/>
            <a:ext cx="10382250" cy="13255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2200" b="1" dirty="0"/>
              <a:t>Les listes d’actions sont accompagnées de contenus essentiels dans des encadrés pour guider la mise en œuvre </a:t>
            </a:r>
          </a:p>
          <a:p>
            <a:pPr marL="0" indent="0">
              <a:buNone/>
            </a:pPr>
            <a:r>
              <a:rPr lang="fr-FR" sz="2200" dirty="0"/>
              <a:t>Ces encadrés rendent les SPANB immédiatement opérationnelle, ancrée dans la réalité nationale, et orientée vers l’impact concret sur le bien-être des populations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2FBB83B-C700-6B41-28CA-5D43E60FBEB2}"/>
              </a:ext>
            </a:extLst>
          </p:cNvPr>
          <p:cNvSpPr txBox="1">
            <a:spLocks/>
          </p:cNvSpPr>
          <p:nvPr/>
        </p:nvSpPr>
        <p:spPr>
          <a:xfrm>
            <a:off x="603885" y="2675467"/>
            <a:ext cx="10382250" cy="418253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83464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fr-FR" sz="2200" b="1" dirty="0"/>
              <a:t>Encadré 3.3</a:t>
            </a:r>
            <a:r>
              <a:rPr lang="fr-FR" sz="2200" dirty="0"/>
              <a:t> – Décrit le contenu de la Stratégie nationale 30x30, essentielle pour l’extension et la gestion efficace des aires protégées et AMECZ.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200" b="1" dirty="0"/>
              <a:t>Encadré 3.4</a:t>
            </a:r>
            <a:r>
              <a:rPr lang="fr-FR" sz="2200" dirty="0"/>
              <a:t> – Présente le </a:t>
            </a:r>
            <a:r>
              <a:rPr lang="fr-FR" sz="2200" b="1" dirty="0"/>
              <a:t>Couloir Vert Kivu–Kinshasa</a:t>
            </a:r>
            <a:r>
              <a:rPr lang="fr-FR" sz="2200" dirty="0"/>
              <a:t>, avec des </a:t>
            </a:r>
            <a:r>
              <a:rPr lang="fr-FR" sz="2200" b="1" dirty="0"/>
              <a:t>éléments concrets pour sa mise en œuvre</a:t>
            </a:r>
            <a:r>
              <a:rPr lang="fr-FR" sz="2200" dirty="0"/>
              <a:t> sur le terrain.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200" b="1" dirty="0"/>
              <a:t>Encadré 3.5</a:t>
            </a:r>
            <a:r>
              <a:rPr lang="fr-FR" sz="2200" dirty="0"/>
              <a:t> – Souligne l’importance des </a:t>
            </a:r>
            <a:r>
              <a:rPr lang="fr-FR" sz="2200" b="1" dirty="0"/>
              <a:t>EIE</a:t>
            </a:r>
            <a:r>
              <a:rPr lang="fr-FR" sz="2200" dirty="0"/>
              <a:t> et </a:t>
            </a:r>
            <a:r>
              <a:rPr lang="fr-FR" sz="2200" b="1" dirty="0"/>
              <a:t>sauvegardes environnementales et sociales</a:t>
            </a:r>
            <a:r>
              <a:rPr lang="fr-FR" sz="2200" dirty="0"/>
              <a:t> pour un développement responsable.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200" b="1" dirty="0"/>
              <a:t>Encadré 3.6</a:t>
            </a:r>
            <a:r>
              <a:rPr lang="fr-FR" sz="2200" dirty="0"/>
              <a:t> – Met en valeur l’approche </a:t>
            </a:r>
            <a:r>
              <a:rPr lang="fr-FR" sz="2200" b="1" dirty="0"/>
              <a:t>« Une Seule Santé »</a:t>
            </a:r>
            <a:r>
              <a:rPr lang="fr-FR" sz="2200" dirty="0"/>
              <a:t> , un pilier de la résilience écologique et sanitaire, à travers les liens entre pollution, biodiversité et santé publique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200" b="1" dirty="0"/>
              <a:t>Encadré 3.7</a:t>
            </a:r>
            <a:r>
              <a:rPr lang="fr-FR" sz="2200" dirty="0"/>
              <a:t> – Fait de </a:t>
            </a:r>
            <a:r>
              <a:rPr lang="fr-FR" sz="2200" b="1" dirty="0"/>
              <a:t>l’éducation à la biodiversité</a:t>
            </a:r>
            <a:r>
              <a:rPr lang="fr-FR" sz="2200" dirty="0"/>
              <a:t> un levier de transformation sociale et de changement de mentalités.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200" b="1" dirty="0"/>
              <a:t>Encadré 3.8</a:t>
            </a:r>
            <a:r>
              <a:rPr lang="fr-FR" sz="2200" dirty="0"/>
              <a:t> – Propose des pistes concrètes pour une </a:t>
            </a:r>
            <a:r>
              <a:rPr lang="fr-FR" sz="2200" b="1" dirty="0"/>
              <a:t>mobilisation souveraine</a:t>
            </a:r>
            <a:r>
              <a:rPr lang="fr-FR" sz="2200" dirty="0"/>
              <a:t> des financements pour la biodiversité.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200" b="1" dirty="0"/>
              <a:t>Encadré 3.9</a:t>
            </a:r>
            <a:r>
              <a:rPr lang="fr-FR" sz="2200" dirty="0"/>
              <a:t> – Trace les voies de </a:t>
            </a:r>
            <a:r>
              <a:rPr lang="fr-FR" sz="2200" b="1" dirty="0"/>
              <a:t>modernisation du CHM</a:t>
            </a:r>
            <a:r>
              <a:rPr lang="fr-FR" sz="2200" dirty="0"/>
              <a:t>, pilier numérique de la coordination et du suivi des SPANB.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</p:txBody>
      </p:sp>
      <p:pic>
        <p:nvPicPr>
          <p:cNvPr id="5" name="Graphic 4" descr="Badge 3 with solid fill">
            <a:extLst>
              <a:ext uri="{FF2B5EF4-FFF2-40B4-BE49-F238E27FC236}">
                <a16:creationId xmlns:a16="http://schemas.microsoft.com/office/drawing/2014/main" id="{3D34EE76-BF21-D39E-706A-E692A5B3030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83334" y="19473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8709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CCA95-30B8-B100-4D63-F6CE21600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1587343-312E-C678-0BFD-BC904F6E6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77" y="678889"/>
            <a:ext cx="10873740" cy="1680205"/>
          </a:xfrm>
        </p:spPr>
        <p:txBody>
          <a:bodyPr/>
          <a:lstStyle/>
          <a:p>
            <a:r>
              <a:rPr lang="fr-FR" dirty="0"/>
              <a:t>Chapitre IV: Mécanismes de mise en œuvre et conditions de succès</a:t>
            </a:r>
            <a:br>
              <a:rPr lang="fr-FR" sz="4800" dirty="0"/>
            </a:br>
            <a:endParaRPr lang="fr-FR" b="0" noProof="0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58E6118-A1BD-9FA6-706C-F6ECA8BF0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B916572D-C18A-14F3-A00E-C94B26B6DB1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F5D142BE-D91B-AED2-ED0D-10FDA2B2DC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52B853B-7245-CA6A-2E36-68562F7894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BAD88BB-6112-F8AE-3A16-06F888B4B42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68354" y="2285999"/>
            <a:ext cx="10252794" cy="3604731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fr-FR" sz="2600" dirty="0"/>
              <a:t>Principaux défis pour la mise en œuvre des SPANB 2025–2030</a:t>
            </a:r>
          </a:p>
          <a:p>
            <a:pPr marL="457200" indent="-457200">
              <a:buFont typeface="+mj-lt"/>
              <a:buAutoNum type="arabicPeriod"/>
            </a:pPr>
            <a:r>
              <a:rPr lang="fr-FR" sz="2600" dirty="0"/>
              <a:t>Cadre politique, juridique et institutionnel</a:t>
            </a:r>
          </a:p>
          <a:p>
            <a:pPr marL="457200" indent="-457200">
              <a:buFont typeface="+mj-lt"/>
              <a:buAutoNum type="arabicPeriod"/>
            </a:pPr>
            <a:r>
              <a:rPr lang="fr-FR" sz="2600" dirty="0"/>
              <a:t>Mise en œuvre décentralisée et locale</a:t>
            </a:r>
          </a:p>
          <a:p>
            <a:pPr marL="457200" indent="-457200">
              <a:buFont typeface="+mj-lt"/>
              <a:buAutoNum type="arabicPeriod"/>
            </a:pPr>
            <a:r>
              <a:rPr lang="fr-FR" sz="2600" dirty="0"/>
              <a:t>Optimisation de la mise en œuvre des SPANB aux multiples objectifs et actions</a:t>
            </a:r>
          </a:p>
          <a:p>
            <a:pPr marL="457200" indent="-457200">
              <a:buFont typeface="+mj-lt"/>
              <a:buAutoNum type="arabicPeriod"/>
            </a:pPr>
            <a:r>
              <a:rPr lang="fr-FR" sz="2600" dirty="0"/>
              <a:t>Renforcement des capacités humaines et techniques</a:t>
            </a:r>
          </a:p>
          <a:p>
            <a:pPr marL="457200" indent="-457200">
              <a:buFont typeface="+mj-lt"/>
              <a:buAutoNum type="arabicPeriod"/>
            </a:pPr>
            <a:r>
              <a:rPr lang="fr-FR" sz="2600" dirty="0"/>
              <a:t>Mobilisation des ressources financières</a:t>
            </a:r>
          </a:p>
          <a:p>
            <a:pPr marL="457200" indent="-457200">
              <a:buFont typeface="+mj-lt"/>
              <a:buAutoNum type="arabicPeriod"/>
            </a:pPr>
            <a:r>
              <a:rPr lang="fr-FR" sz="2600" dirty="0"/>
              <a:t>Stratégie de communication et de sensibilisation</a:t>
            </a:r>
          </a:p>
          <a:p>
            <a:pPr marL="457200" indent="-457200">
              <a:buFont typeface="+mj-lt"/>
              <a:buAutoNum type="arabicPeriod"/>
            </a:pPr>
            <a:r>
              <a:rPr lang="fr-FR" sz="2600" dirty="0"/>
              <a:t>Mécanismes de mise en œuvre et de suivi</a:t>
            </a:r>
          </a:p>
          <a:p>
            <a:pPr marL="457200" indent="-457200">
              <a:buFont typeface="+mj-lt"/>
              <a:buAutoNum type="arabicPeriod"/>
            </a:pPr>
            <a:endParaRPr lang="fr-FR" sz="2400" noProof="0" dirty="0"/>
          </a:p>
        </p:txBody>
      </p:sp>
    </p:spTree>
    <p:extLst>
      <p:ext uri="{BB962C8B-B14F-4D97-AF65-F5344CB8AC3E}">
        <p14:creationId xmlns:p14="http://schemas.microsoft.com/office/powerpoint/2010/main" val="10492664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39F95-DF1B-7207-6CC4-E3128F9FE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834EC-D3E4-9567-9F44-24DE73423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78129"/>
            <a:ext cx="9778365" cy="1494596"/>
          </a:xfrm>
        </p:spPr>
        <p:txBody>
          <a:bodyPr/>
          <a:lstStyle/>
          <a:p>
            <a:pPr lvl="0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US" altLang="en-US" sz="3600" dirty="0">
                <a:latin typeface="Arial" panose="020B0604020202020204" pitchFamily="34" charset="0"/>
              </a:rPr>
              <a:t>Section 4.1 – </a:t>
            </a:r>
            <a:r>
              <a:rPr lang="en-US" altLang="en-US" sz="3600" dirty="0" err="1">
                <a:latin typeface="Arial" panose="020B0604020202020204" pitchFamily="34" charset="0"/>
              </a:rPr>
              <a:t>Principaux</a:t>
            </a:r>
            <a:r>
              <a:rPr lang="en-US" altLang="en-US" sz="3600" dirty="0">
                <a:latin typeface="Arial" panose="020B0604020202020204" pitchFamily="34" charset="0"/>
              </a:rPr>
              <a:t> </a:t>
            </a:r>
            <a:r>
              <a:rPr lang="en-US" altLang="en-US" sz="3600" dirty="0" err="1">
                <a:latin typeface="Arial" panose="020B0604020202020204" pitchFamily="34" charset="0"/>
              </a:rPr>
              <a:t>défis</a:t>
            </a:r>
            <a:r>
              <a:rPr lang="en-US" altLang="en-US" sz="3600" dirty="0">
                <a:latin typeface="Arial" panose="020B0604020202020204" pitchFamily="34" charset="0"/>
              </a:rPr>
              <a:t> pour la mise </a:t>
            </a:r>
            <a:r>
              <a:rPr lang="en-US" altLang="en-US" sz="3600" dirty="0" err="1">
                <a:latin typeface="Arial" panose="020B0604020202020204" pitchFamily="34" charset="0"/>
              </a:rPr>
              <a:t>en</a:t>
            </a:r>
            <a:r>
              <a:rPr lang="en-US" altLang="en-US" sz="3600" dirty="0">
                <a:latin typeface="Arial" panose="020B0604020202020204" pitchFamily="34" charset="0"/>
              </a:rPr>
              <a:t> </a:t>
            </a:r>
            <a:r>
              <a:rPr lang="en-US" altLang="en-US" sz="3600" dirty="0" err="1">
                <a:latin typeface="Arial" panose="020B0604020202020204" pitchFamily="34" charset="0"/>
              </a:rPr>
              <a:t>œuvre</a:t>
            </a:r>
            <a:endParaRPr lang="en-US" altLang="en-US" sz="3600" b="0" dirty="0">
              <a:latin typeface="Arial" panose="020B0604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A2B167-BE41-F79F-2126-51EA596CD88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94359" y="5076983"/>
            <a:ext cx="10481733" cy="1016195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fr-FR" sz="2200" noProof="0" dirty="0">
                <a:latin typeface="Arial" panose="020B0604020202020204" pitchFamily="34" charset="0"/>
              </a:rPr>
              <a:t>NBSAP représente une ambition nationale forte face à ces défis.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fr-FR" sz="2200" noProof="0" dirty="0">
                <a:latin typeface="Arial" panose="020B0604020202020204" pitchFamily="34" charset="0"/>
              </a:rPr>
              <a:t>Les sections suivantes identifient les mécanismes pour relever ces défis et garantir une mise en œuvre effective.</a:t>
            </a:r>
            <a:endParaRPr lang="fr-FR" sz="2200" i="1" noProof="0" dirty="0">
              <a:latin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fr-FR" sz="2400" noProof="0" dirty="0">
              <a:latin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fr-FR" sz="2200" noProof="0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E1DC28D2-E32A-814E-2965-9058A6030CF3}"/>
              </a:ext>
            </a:extLst>
          </p:cNvPr>
          <p:cNvSpPr>
            <a:spLocks noGrp="1" noChangeArrowheads="1"/>
          </p:cNvSpPr>
          <p:nvPr>
            <p:ph sz="quarter" idx="15"/>
          </p:nvPr>
        </p:nvSpPr>
        <p:spPr bwMode="auto">
          <a:xfrm>
            <a:off x="594360" y="2564366"/>
            <a:ext cx="10645140" cy="23237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Complexité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des SPANB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: 25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objectifs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,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nombreuses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actions &amp;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indicateurs</a:t>
            </a:r>
            <a:endParaRPr kumimoji="0" lang="en-US" altLang="en-US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Capacités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humaines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&amp; techniques </a:t>
            </a:r>
            <a:r>
              <a:rPr kumimoji="0" lang="en-US" altLang="en-US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limitées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, infrastructures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scientifiques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faibles</a:t>
            </a:r>
            <a:endParaRPr kumimoji="0" lang="en-US" altLang="en-US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Contraintes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logistiques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: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enclavement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,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accès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difficile,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insécurité</a:t>
            </a:r>
            <a:endParaRPr kumimoji="0" lang="en-US" altLang="en-US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Faible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adhésion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de </a:t>
            </a:r>
            <a:r>
              <a:rPr kumimoji="0" lang="en-US" altLang="en-US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certains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acteurs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: manque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d’incitations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,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priorités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divergentes</a:t>
            </a:r>
            <a:endParaRPr kumimoji="0" lang="en-US" altLang="en-US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Coordination </a:t>
            </a:r>
            <a:r>
              <a:rPr kumimoji="0" lang="en-US" altLang="en-US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institutionnelle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insuffisante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, pas encore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d’organe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dédié</a:t>
            </a:r>
            <a:endParaRPr kumimoji="0" lang="en-US" altLang="en-US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Ressources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financières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inadéquates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&amp; </a:t>
            </a:r>
            <a:r>
              <a:rPr kumimoji="0" lang="en-US" altLang="en-US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instables</a:t>
            </a:r>
            <a:endParaRPr kumimoji="0" lang="en-US" altLang="en-US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1770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E3146-21B8-1932-94BD-641FA0AFE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3DFF6C9D-BA34-EE7E-07AF-C210D2B495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8283" y="4065285"/>
            <a:ext cx="3913717" cy="2609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154A70A-2842-1C9F-BACD-F82EBFD87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624" y="183570"/>
            <a:ext cx="10965462" cy="1494596"/>
          </a:xfrm>
        </p:spPr>
        <p:txBody>
          <a:bodyPr/>
          <a:lstStyle/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US" altLang="en-US" sz="3600" dirty="0">
                <a:latin typeface="Arial" panose="020B0604020202020204" pitchFamily="34" charset="0"/>
              </a:rPr>
              <a:t>Section 4.4 (suite) – </a:t>
            </a:r>
            <a:r>
              <a:rPr lang="fr-FR" sz="3600" dirty="0"/>
              <a:t>Exemples concrets de priorisation et structuration </a:t>
            </a:r>
            <a:r>
              <a:rPr lang="fr-FR" sz="2000" b="0" dirty="0">
                <a:latin typeface="Aptos" panose="020B0004020202020204" pitchFamily="34" charset="0"/>
              </a:rPr>
              <a:t>(Encadré 4.1)</a:t>
            </a:r>
            <a:r>
              <a:rPr lang="en-US" altLang="en-US" sz="2000" b="0" dirty="0">
                <a:latin typeface="Aptos" panose="020B0004020202020204" pitchFamily="34" charset="0"/>
              </a:rPr>
              <a:t> 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43155C8C-D26A-D468-9603-BD3108B81961}"/>
              </a:ext>
            </a:extLst>
          </p:cNvPr>
          <p:cNvSpPr>
            <a:spLocks noGrp="1" noChangeArrowheads="1"/>
          </p:cNvSpPr>
          <p:nvPr>
            <p:ph sz="quarter" idx="15"/>
          </p:nvPr>
        </p:nvSpPr>
        <p:spPr bwMode="auto">
          <a:xfrm>
            <a:off x="607625" y="1766634"/>
            <a:ext cx="7583876" cy="43396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r-FR" b="1" dirty="0"/>
              <a:t>Forêts du Bassin du Congo</a:t>
            </a:r>
            <a:br>
              <a:rPr lang="fr-FR" dirty="0"/>
            </a:br>
            <a:r>
              <a:rPr lang="fr-FR" dirty="0"/>
              <a:t>Priorité mondiale pour le climat, essentielle pour les moyens d’existence</a:t>
            </a:r>
          </a:p>
          <a:p>
            <a:r>
              <a:rPr lang="fr-FR" b="1" dirty="0"/>
              <a:t>Couloir Vert Kivu–Kinshasa</a:t>
            </a:r>
            <a:br>
              <a:rPr lang="fr-FR" dirty="0"/>
            </a:br>
            <a:r>
              <a:rPr lang="fr-FR" dirty="0"/>
              <a:t>Aire communautaire pilote et multisectorielle</a:t>
            </a:r>
          </a:p>
          <a:p>
            <a:r>
              <a:rPr lang="fr-FR" b="1" dirty="0"/>
              <a:t>Suivi écologique territorialisé</a:t>
            </a:r>
            <a:br>
              <a:rPr lang="fr-FR" dirty="0"/>
            </a:br>
            <a:r>
              <a:rPr lang="fr-FR" dirty="0"/>
              <a:t>Ancrage dans les universités, chercheurs, communautés</a:t>
            </a:r>
          </a:p>
          <a:p>
            <a:r>
              <a:rPr lang="fr-FR" b="1" dirty="0"/>
              <a:t>Création de valeur ajoutée locale</a:t>
            </a:r>
            <a:br>
              <a:rPr lang="fr-FR" dirty="0"/>
            </a:br>
            <a:r>
              <a:rPr lang="fr-FR" dirty="0"/>
              <a:t>Filières durables : PFNL, écotourisme, agriculture biologique, bioprospection</a:t>
            </a:r>
          </a:p>
          <a:p>
            <a:r>
              <a:rPr lang="fr-FR" b="1" dirty="0"/>
              <a:t>Mécanismes financiers innovants</a:t>
            </a:r>
            <a:br>
              <a:rPr lang="fr-FR" dirty="0"/>
            </a:br>
            <a:r>
              <a:rPr lang="fr-FR" dirty="0"/>
              <a:t>Fonds environnemental, crédits biodiversité, guichets provinciaux</a:t>
            </a:r>
          </a:p>
        </p:txBody>
      </p:sp>
      <p:sp>
        <p:nvSpPr>
          <p:cNvPr id="8" name="Thought Bubble: Cloud 7">
            <a:extLst>
              <a:ext uri="{FF2B5EF4-FFF2-40B4-BE49-F238E27FC236}">
                <a16:creationId xmlns:a16="http://schemas.microsoft.com/office/drawing/2014/main" id="{B37AAEBE-EFAB-E620-C434-5160C0B856AF}"/>
              </a:ext>
            </a:extLst>
          </p:cNvPr>
          <p:cNvSpPr/>
          <p:nvPr/>
        </p:nvSpPr>
        <p:spPr>
          <a:xfrm>
            <a:off x="7495822" y="1616977"/>
            <a:ext cx="4572000" cy="2218716"/>
          </a:xfrm>
          <a:prstGeom prst="cloudCallout">
            <a:avLst>
              <a:gd name="adj1" fmla="val 13310"/>
              <a:gd name="adj2" fmla="val 65138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>
                <a:solidFill>
                  <a:schemeClr val="bg1"/>
                </a:solidFill>
              </a:rPr>
              <a:t>Initiatives écologiquement critiques, socialement utiles, financièrement attractives et politiquement mobilisatrices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18A4D8-CC4A-D8DA-FB61-8003361DACC9}"/>
              </a:ext>
            </a:extLst>
          </p:cNvPr>
          <p:cNvSpPr txBox="1"/>
          <p:nvPr/>
        </p:nvSpPr>
        <p:spPr>
          <a:xfrm>
            <a:off x="8523110" y="6335876"/>
            <a:ext cx="36688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FFFF00"/>
                </a:solidFill>
              </a:rPr>
              <a:t>https://www2.cifor.org/corporate-news/formation-dune-nouvelle-generation-de-chercheurs-congolais-dans-le-domaine-des-forets/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E8DA13-9253-CCC0-FA25-E95F20F248B9}"/>
              </a:ext>
            </a:extLst>
          </p:cNvPr>
          <p:cNvSpPr txBox="1"/>
          <p:nvPr/>
        </p:nvSpPr>
        <p:spPr>
          <a:xfrm>
            <a:off x="1431714" y="6153834"/>
            <a:ext cx="5409354" cy="646331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Le succès aura des effets d’entraînement pour l’ensemble de la SPANB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543000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0FF722-FFB2-B20B-7BA9-DEE900A5B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1F62F-6546-CBBE-627F-FB8740A11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58" y="-341232"/>
            <a:ext cx="11010619" cy="1494596"/>
          </a:xfrm>
        </p:spPr>
        <p:txBody>
          <a:bodyPr/>
          <a:lstStyle/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US" altLang="en-US" sz="3600" dirty="0">
                <a:latin typeface="Arial" panose="020B0604020202020204" pitchFamily="34" charset="0"/>
              </a:rPr>
              <a:t>Section 4.5 – </a:t>
            </a:r>
            <a:r>
              <a:rPr lang="fr-FR" sz="3600" dirty="0"/>
              <a:t>Renforcement des capacités humaines et techniques</a:t>
            </a:r>
            <a:r>
              <a:rPr lang="fr-FR" sz="3600" b="0" dirty="0"/>
              <a:t>: </a:t>
            </a:r>
            <a:r>
              <a:rPr lang="fr-FR" sz="3600" b="0" dirty="0">
                <a:latin typeface="+mn-lt"/>
              </a:rPr>
              <a:t>pilier pour réussir la SPANB</a:t>
            </a:r>
            <a:endParaRPr lang="en-US" altLang="en-US" sz="3600" b="0" dirty="0">
              <a:latin typeface="+mn-lt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FAE1FC13-080E-7112-B5F1-AF935E5AC6DC}"/>
              </a:ext>
            </a:extLst>
          </p:cNvPr>
          <p:cNvSpPr>
            <a:spLocks noGrp="1" noChangeArrowheads="1"/>
          </p:cNvSpPr>
          <p:nvPr>
            <p:ph sz="quarter" idx="15"/>
          </p:nvPr>
        </p:nvSpPr>
        <p:spPr bwMode="auto">
          <a:xfrm>
            <a:off x="576014" y="1164134"/>
            <a:ext cx="8244840" cy="56938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r-FR" b="1" dirty="0"/>
              <a:t>Leçons du passé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dirty="0"/>
              <a:t>Capacité insuffisante = mise en œuvre limitée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dirty="0"/>
              <a:t>Nécessité d’actions concrètes, ciblées, suivies dans le temps</a:t>
            </a:r>
          </a:p>
          <a:p>
            <a:r>
              <a:rPr lang="fr-FR" b="1" dirty="0"/>
              <a:t>Une vision transformatrice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dirty="0"/>
              <a:t>Développer les compétences techniques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dirty="0"/>
              <a:t>Transformer les mentalités (culture de responsabilité partagée)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dirty="0"/>
              <a:t>Assurer l’inclusion des PAP et CL, femmes, jeunes, secteurs privés</a:t>
            </a:r>
          </a:p>
          <a:p>
            <a:r>
              <a:rPr lang="fr-FR" b="1" dirty="0"/>
              <a:t>Axes d’action :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dirty="0"/>
              <a:t>Formation des communautés sur leurs droits, gouvernance et pratiques durables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dirty="0"/>
              <a:t>Soutien aux initiatives locales durables (écotourisme, PFNL, agroécologie)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dirty="0"/>
              <a:t>Protection des savoirs traditionnels et consentement libre, informé et préalable (CLIP)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dirty="0"/>
              <a:t>Renforcement des infrastructures : CHM, laboratoires, stations de suivi, partenariats scientifiques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dirty="0"/>
              <a:t>Intégration des savoirs traditionnels dans la recherche et la formation</a:t>
            </a:r>
          </a:p>
        </p:txBody>
      </p:sp>
      <p:pic>
        <p:nvPicPr>
          <p:cNvPr id="9" name="Picture 8" descr="ONU Femmes_RDC">
            <a:extLst>
              <a:ext uri="{FF2B5EF4-FFF2-40B4-BE49-F238E27FC236}">
                <a16:creationId xmlns:a16="http://schemas.microsoft.com/office/drawing/2014/main" id="{B11C1A50-3028-2DE3-8AB7-D7A241EC31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4" r="18233"/>
          <a:stretch>
            <a:fillRect/>
          </a:stretch>
        </p:blipFill>
        <p:spPr bwMode="auto">
          <a:xfrm>
            <a:off x="9258300" y="1371282"/>
            <a:ext cx="2311400" cy="22866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4" descr="Image">
            <a:extLst>
              <a:ext uri="{FF2B5EF4-FFF2-40B4-BE49-F238E27FC236}">
                <a16:creationId xmlns:a16="http://schemas.microsoft.com/office/drawing/2014/main" id="{57AEE194-58CB-95FD-6BD4-7B54CF1FD3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8300" y="3717211"/>
            <a:ext cx="2357686" cy="1326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0DC66B95-EE35-D549-E033-E8206219C6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3350" y="5103460"/>
            <a:ext cx="2342636" cy="1754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B45370B-0165-61F8-68AB-753986566544}"/>
              </a:ext>
            </a:extLst>
          </p:cNvPr>
          <p:cNvSpPr txBox="1"/>
          <p:nvPr/>
        </p:nvSpPr>
        <p:spPr>
          <a:xfrm>
            <a:off x="9194375" y="2736319"/>
            <a:ext cx="23466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1"/>
                </a:solidFill>
              </a:rPr>
              <a:t>https://drcongo.un.org/fr/49218-400-femmes-apprennent-%C3%A0-faire-du-savon-avec-unermation-en-ligne</a:t>
            </a:r>
            <a:endParaRPr lang="en-US" sz="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BC066FC-B00B-F1F0-CA70-07C8D7AA258B}"/>
              </a:ext>
            </a:extLst>
          </p:cNvPr>
          <p:cNvSpPr txBox="1"/>
          <p:nvPr/>
        </p:nvSpPr>
        <p:spPr>
          <a:xfrm>
            <a:off x="9194375" y="4294001"/>
            <a:ext cx="2375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1"/>
                </a:solidFill>
              </a:rPr>
              <a:t>https://www.banquemondiale.org/fr/news/feature/2017/01/10/what-does-it-mean-to-be-a-woman-entrepreneur-in-the-democratic-republic-of-congo</a:t>
            </a:r>
          </a:p>
          <a:p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4B5E57C-2DD8-2A61-2F6B-985D66C5DCEA}"/>
              </a:ext>
            </a:extLst>
          </p:cNvPr>
          <p:cNvSpPr txBox="1"/>
          <p:nvPr/>
        </p:nvSpPr>
        <p:spPr>
          <a:xfrm>
            <a:off x="9249480" y="6418913"/>
            <a:ext cx="2329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1"/>
                </a:solidFill>
              </a:rPr>
              <a:t>https://environews-rdc.net/2022/03/09/foret-les-peuples-autochtones-pygmees-du-sud-kivu-sinsurgent-contre-les-ong-des-bantoues/</a:t>
            </a:r>
            <a:endParaRPr lang="en-US" sz="60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3E02B82E-F871-B1F5-44F5-25E5E3235879}"/>
              </a:ext>
            </a:extLst>
          </p:cNvPr>
          <p:cNvSpPr/>
          <p:nvPr/>
        </p:nvSpPr>
        <p:spPr>
          <a:xfrm>
            <a:off x="3431931" y="3193860"/>
            <a:ext cx="1137138" cy="423026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65CD5D1-C3BD-E3A6-A956-98E23FE19CCF}"/>
              </a:ext>
            </a:extLst>
          </p:cNvPr>
          <p:cNvSpPr/>
          <p:nvPr/>
        </p:nvSpPr>
        <p:spPr>
          <a:xfrm>
            <a:off x="4571999" y="3217487"/>
            <a:ext cx="973015" cy="423026"/>
          </a:xfrm>
          <a:prstGeom prst="ellipse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C5B24FE-FC68-1C52-25E5-20D15BA50516}"/>
              </a:ext>
            </a:extLst>
          </p:cNvPr>
          <p:cNvSpPr/>
          <p:nvPr/>
        </p:nvSpPr>
        <p:spPr>
          <a:xfrm>
            <a:off x="5545015" y="3193860"/>
            <a:ext cx="808893" cy="423026"/>
          </a:xfrm>
          <a:prstGeom prst="ellipse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CACD465-F247-38FF-0F3D-FCB6928094DF}"/>
              </a:ext>
            </a:extLst>
          </p:cNvPr>
          <p:cNvCxnSpPr/>
          <p:nvPr/>
        </p:nvCxnSpPr>
        <p:spPr>
          <a:xfrm>
            <a:off x="4095477" y="3616886"/>
            <a:ext cx="5103021" cy="2227068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4F128F7-0986-BA53-A6CC-882DBBB5B35D}"/>
              </a:ext>
            </a:extLst>
          </p:cNvPr>
          <p:cNvCxnSpPr>
            <a:cxnSpLocks/>
            <a:stCxn id="5" idx="6"/>
          </p:cNvCxnSpPr>
          <p:nvPr/>
        </p:nvCxnSpPr>
        <p:spPr>
          <a:xfrm flipV="1">
            <a:off x="6353908" y="2666564"/>
            <a:ext cx="2840467" cy="738809"/>
          </a:xfrm>
          <a:prstGeom prst="straightConnector1">
            <a:avLst/>
          </a:prstGeom>
          <a:ln w="3810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3E84AEC-0460-46A9-150F-BFE43EF9AEB9}"/>
              </a:ext>
            </a:extLst>
          </p:cNvPr>
          <p:cNvCxnSpPr>
            <a:cxnSpLocks/>
          </p:cNvCxnSpPr>
          <p:nvPr/>
        </p:nvCxnSpPr>
        <p:spPr>
          <a:xfrm>
            <a:off x="4985648" y="3627656"/>
            <a:ext cx="4208727" cy="592798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00698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5F4BE-30FC-E99A-AC01-0B35672554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4E8B9-3900-DEE7-4773-0EDB3A1A5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381" y="-198699"/>
            <a:ext cx="11010619" cy="1494596"/>
          </a:xfrm>
        </p:spPr>
        <p:txBody>
          <a:bodyPr/>
          <a:lstStyle/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US" altLang="en-US" sz="3600" dirty="0">
                <a:latin typeface="Arial" panose="020B0604020202020204" pitchFamily="34" charset="0"/>
              </a:rPr>
              <a:t>Section 4.5 (suite)–</a:t>
            </a:r>
            <a:r>
              <a:rPr lang="fr-FR" sz="3600" dirty="0"/>
              <a:t>Priorités pour renforcer les capacités </a:t>
            </a:r>
            <a:r>
              <a:rPr lang="fr-FR" sz="3600" dirty="0">
                <a:latin typeface="+mn-lt"/>
              </a:rPr>
              <a:t>(Encadré 4.2 )</a:t>
            </a:r>
            <a:endParaRPr lang="en-US" altLang="en-US" sz="3600" b="0" dirty="0">
              <a:latin typeface="+mn-lt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2891A686-30C4-24B1-9A6D-DDFE4418B272}"/>
              </a:ext>
            </a:extLst>
          </p:cNvPr>
          <p:cNvSpPr>
            <a:spLocks noGrp="1" noChangeArrowheads="1"/>
          </p:cNvSpPr>
          <p:nvPr>
            <p:ph sz="quarter" idx="15"/>
          </p:nvPr>
        </p:nvSpPr>
        <p:spPr bwMode="auto">
          <a:xfrm>
            <a:off x="576014" y="1656576"/>
            <a:ext cx="8244840" cy="47089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r-FR" b="1" dirty="0"/>
              <a:t>Six priorités structurantes pour la période 2025–2030</a:t>
            </a:r>
            <a:endParaRPr lang="fr-FR" dirty="0"/>
          </a:p>
          <a:p>
            <a:pPr>
              <a:buFont typeface="+mj-lt"/>
              <a:buAutoNum type="arabicPeriod"/>
            </a:pPr>
            <a:r>
              <a:rPr lang="fr-FR" b="1" dirty="0"/>
              <a:t> Formations certifiantes et continues</a:t>
            </a:r>
          </a:p>
          <a:p>
            <a:pPr marL="626364" lvl="1" indent="-3429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dirty="0"/>
              <a:t>Pour les agents publics, chercheurs, gestionnaires, </a:t>
            </a:r>
            <a:br>
              <a:rPr lang="fr-FR" dirty="0"/>
            </a:br>
            <a:r>
              <a:rPr lang="fr-FR" dirty="0"/>
              <a:t>communautés et secteur privé</a:t>
            </a:r>
          </a:p>
          <a:p>
            <a:pPr>
              <a:spcBef>
                <a:spcPts val="600"/>
              </a:spcBef>
            </a:pPr>
            <a:r>
              <a:rPr lang="fr-FR" b="1" dirty="0"/>
              <a:t>2. Pôles régionaux de formation et expertise</a:t>
            </a:r>
          </a:p>
          <a:p>
            <a:pPr marL="626364" lvl="1" indent="-3429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dirty="0"/>
              <a:t>Centres spécialisés ancrés dans les réalités locales</a:t>
            </a:r>
          </a:p>
          <a:p>
            <a:pPr>
              <a:spcBef>
                <a:spcPts val="600"/>
              </a:spcBef>
            </a:pPr>
            <a:r>
              <a:rPr lang="fr-FR" b="1" dirty="0"/>
              <a:t>3. Outils numériques et plateformes collaboratives</a:t>
            </a:r>
          </a:p>
          <a:p>
            <a:pPr marL="626364" lvl="1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dirty="0"/>
              <a:t>Pour le partage des savoirs et la veille scientifique</a:t>
            </a:r>
          </a:p>
          <a:p>
            <a:pPr>
              <a:spcBef>
                <a:spcPts val="600"/>
              </a:spcBef>
            </a:pPr>
            <a:r>
              <a:rPr lang="fr-FR" b="1" dirty="0"/>
              <a:t>4. Intégration des savoirs traditionnels</a:t>
            </a:r>
          </a:p>
          <a:p>
            <a:pPr marL="626364" lvl="1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dirty="0"/>
              <a:t>Dans les formations, avec respect du CLIP</a:t>
            </a:r>
          </a:p>
          <a:p>
            <a:pPr>
              <a:spcBef>
                <a:spcPts val="600"/>
              </a:spcBef>
            </a:pPr>
            <a:r>
              <a:rPr lang="fr-FR" b="1" dirty="0"/>
              <a:t>5. Système national de suivi des capacités</a:t>
            </a:r>
          </a:p>
          <a:p>
            <a:pPr marL="626364" lvl="1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dirty="0"/>
              <a:t>Indicateurs, évaluations régulières, rapports CDB</a:t>
            </a:r>
          </a:p>
          <a:p>
            <a:pPr>
              <a:spcBef>
                <a:spcPts val="600"/>
              </a:spcBef>
            </a:pPr>
            <a:r>
              <a:rPr lang="fr-FR" b="1" dirty="0"/>
              <a:t>6. Participation accrue des PAP, femmes et jeunes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dirty="0"/>
              <a:t>À la formation, à la gouvernance et à la recherche</a:t>
            </a:r>
          </a:p>
        </p:txBody>
      </p:sp>
      <p:pic>
        <p:nvPicPr>
          <p:cNvPr id="3" name="Picture 14">
            <a:extLst>
              <a:ext uri="{FF2B5EF4-FFF2-40B4-BE49-F238E27FC236}">
                <a16:creationId xmlns:a16="http://schemas.microsoft.com/office/drawing/2014/main" id="{FCEC13EC-85D5-78F4-190C-A238FEBC45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74" t="436" r="14901" b="13217"/>
          <a:stretch>
            <a:fillRect/>
          </a:stretch>
        </p:blipFill>
        <p:spPr bwMode="auto">
          <a:xfrm>
            <a:off x="7137398" y="1744821"/>
            <a:ext cx="5054602" cy="4532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7D8B777-41D5-0731-9465-7614B699E16F}"/>
              </a:ext>
            </a:extLst>
          </p:cNvPr>
          <p:cNvSpPr txBox="1"/>
          <p:nvPr/>
        </p:nvSpPr>
        <p:spPr>
          <a:xfrm>
            <a:off x="7137398" y="5938756"/>
            <a:ext cx="50546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https://environews-rdc.net/2022/01/31/sante-vers-la-mise-en-place-dun-comite-pour-la-valorisation-de-la-medecine-traditionnelle-en-rdc/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F477A9-2C11-B509-ED9D-DC2C3DDF2733}"/>
              </a:ext>
            </a:extLst>
          </p:cNvPr>
          <p:cNvSpPr txBox="1"/>
          <p:nvPr/>
        </p:nvSpPr>
        <p:spPr>
          <a:xfrm>
            <a:off x="9847384" y="2039815"/>
            <a:ext cx="2344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err="1">
                <a:solidFill>
                  <a:srgbClr val="FFFF00"/>
                </a:solidFill>
              </a:rPr>
              <a:t>Savoirs</a:t>
            </a:r>
            <a:r>
              <a:rPr lang="en-CA" dirty="0">
                <a:solidFill>
                  <a:srgbClr val="FFFF00"/>
                </a:solidFill>
              </a:rPr>
              <a:t> </a:t>
            </a:r>
            <a:r>
              <a:rPr lang="en-CA" dirty="0" err="1">
                <a:solidFill>
                  <a:srgbClr val="FFFF00"/>
                </a:solidFill>
              </a:rPr>
              <a:t>traditionnels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430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91DB02-807C-820F-75D3-FC16C6EC5A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2CA90-9925-0627-235F-C56B85F3F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59" y="17524"/>
            <a:ext cx="9778365" cy="1494596"/>
          </a:xfrm>
        </p:spPr>
        <p:txBody>
          <a:bodyPr/>
          <a:lstStyle/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US" altLang="en-US" sz="3600" dirty="0">
                <a:latin typeface="Arial" panose="020B0604020202020204" pitchFamily="34" charset="0"/>
              </a:rPr>
              <a:t>Section 4.6 – </a:t>
            </a:r>
            <a:r>
              <a:rPr lang="fr-FR" sz="3600" dirty="0"/>
              <a:t>Mobilisation des ressources financières:</a:t>
            </a:r>
            <a:br>
              <a:rPr lang="fr-FR" sz="3600" dirty="0"/>
            </a:br>
            <a:r>
              <a:rPr lang="fr-FR" sz="2000" b="0" dirty="0"/>
              <a:t>Défi majeur pour rendre la SPANB opérationnelle</a:t>
            </a:r>
            <a:endParaRPr lang="en-US" altLang="en-US" sz="2000" b="0" dirty="0">
              <a:latin typeface="Arial" panose="020B0604020202020204" pitchFamily="34" charset="0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880FEBD2-3BB9-F8B8-4604-02EAADC12067}"/>
              </a:ext>
            </a:extLst>
          </p:cNvPr>
          <p:cNvSpPr>
            <a:spLocks noGrp="1" noChangeArrowheads="1"/>
          </p:cNvSpPr>
          <p:nvPr>
            <p:ph sz="quarter" idx="15"/>
          </p:nvPr>
        </p:nvSpPr>
        <p:spPr bwMode="auto">
          <a:xfrm>
            <a:off x="594360" y="1608274"/>
            <a:ext cx="10645140" cy="52322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r-FR" b="1" dirty="0"/>
              <a:t>Coût estimé des actions prioritaires : 379,5 millions USD</a:t>
            </a:r>
            <a:endParaRPr lang="fr-FR" dirty="0"/>
          </a:p>
          <a:p>
            <a:pPr>
              <a:spcBef>
                <a:spcPts val="0"/>
              </a:spcBef>
            </a:pPr>
            <a:r>
              <a:rPr lang="fr-FR" b="1" dirty="0"/>
              <a:t>Mobiliser, structurer, diversifier les financements :</a:t>
            </a:r>
            <a:endParaRPr lang="fr-FR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b="1" dirty="0"/>
              <a:t>Renforcer les ressources nationales</a:t>
            </a:r>
            <a:br>
              <a:rPr lang="fr-FR" dirty="0"/>
            </a:br>
            <a:r>
              <a:rPr lang="fr-FR" dirty="0"/>
              <a:t>➤ Intégration de la biodiversité dans les budgets sectoriels</a:t>
            </a:r>
            <a:br>
              <a:rPr lang="fr-FR" dirty="0"/>
            </a:br>
            <a:r>
              <a:rPr lang="fr-FR" dirty="0"/>
              <a:t>➤ Mise en place d’un budget pluriannuel aligné aux cycles nationaux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b="1" dirty="0"/>
              <a:t>Optimiser les financements internationaux</a:t>
            </a:r>
            <a:br>
              <a:rPr lang="fr-FR" dirty="0"/>
            </a:br>
            <a:r>
              <a:rPr lang="fr-FR" dirty="0"/>
              <a:t>➤ FEM, Fonds vert climat, GIZ, AFD, Coopération belge, etc.</a:t>
            </a:r>
            <a:br>
              <a:rPr lang="fr-FR" dirty="0"/>
            </a:br>
            <a:r>
              <a:rPr lang="fr-FR" dirty="0"/>
              <a:t>➤ Financement basé sur les résultats (carbone, conservation)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fr-FR" b="1" dirty="0"/>
              <a:t>Activer de nouveaux leviers</a:t>
            </a:r>
            <a:br>
              <a:rPr lang="fr-FR" dirty="0"/>
            </a:br>
            <a:r>
              <a:rPr lang="fr-FR" dirty="0"/>
              <a:t>✔ Taxes environnementales, paiements pour services écosystémiques</a:t>
            </a:r>
            <a:br>
              <a:rPr lang="fr-FR" dirty="0"/>
            </a:br>
            <a:r>
              <a:rPr lang="fr-FR" dirty="0"/>
              <a:t>✔ Contributions du secteur privé et des communautés</a:t>
            </a:r>
            <a:br>
              <a:rPr lang="fr-FR" dirty="0"/>
            </a:br>
            <a:r>
              <a:rPr lang="fr-FR" dirty="0"/>
              <a:t>✔ Mécanismes innovants (crédits biodiversité, crédits carbone, dettes contre nature)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fr-FR" b="1" dirty="0"/>
              <a:t>Vers un Fonds national pour la biodiversité ?</a:t>
            </a:r>
            <a:r>
              <a:rPr lang="fr-FR" dirty="0"/>
              <a:t> 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fr-FR" dirty="0"/>
              <a:t>Oui, en s’appuyant sur les leçons du FOCON et modèles africains réussis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fr-FR" dirty="0"/>
              <a:t>BIOFIN</a:t>
            </a:r>
          </a:p>
        </p:txBody>
      </p:sp>
      <p:pic>
        <p:nvPicPr>
          <p:cNvPr id="6" name="Picture 16" descr="Home">
            <a:extLst>
              <a:ext uri="{FF2B5EF4-FFF2-40B4-BE49-F238E27FC236}">
                <a16:creationId xmlns:a16="http://schemas.microsoft.com/office/drawing/2014/main" id="{9AF443ED-06C5-E992-A0A5-560C922AAB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118151">
            <a:off x="9358350" y="5238125"/>
            <a:ext cx="2457502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26412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5BA3A-919A-7D60-CBFD-95FE072F6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65A79-2F74-064D-4D37-C0513D033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78129"/>
            <a:ext cx="9778365" cy="1494596"/>
          </a:xfrm>
        </p:spPr>
        <p:txBody>
          <a:bodyPr/>
          <a:lstStyle/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US" altLang="en-US" sz="3600" dirty="0">
                <a:latin typeface="Arial" panose="020B0604020202020204" pitchFamily="34" charset="0"/>
              </a:rPr>
              <a:t>Section 4.7 – </a:t>
            </a:r>
            <a:r>
              <a:rPr lang="fr-FR" sz="3600" dirty="0"/>
              <a:t>Stratégie de communication et de sensibilisation</a:t>
            </a:r>
            <a:endParaRPr lang="en-US" altLang="en-US" sz="3600" b="0" dirty="0">
              <a:latin typeface="Arial" panose="020B0604020202020204" pitchFamily="34" charset="0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8E76A17E-8075-BC0E-05D9-54E8470BA882}"/>
              </a:ext>
            </a:extLst>
          </p:cNvPr>
          <p:cNvSpPr>
            <a:spLocks noGrp="1" noChangeArrowheads="1"/>
          </p:cNvSpPr>
          <p:nvPr>
            <p:ph sz="quarter" idx="15"/>
          </p:nvPr>
        </p:nvSpPr>
        <p:spPr bwMode="auto">
          <a:xfrm>
            <a:off x="594360" y="2118240"/>
            <a:ext cx="10645140" cy="44627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r-FR" b="1" dirty="0"/>
              <a:t>Objectifs de la communication :</a:t>
            </a:r>
            <a:endParaRPr lang="fr-FR" dirty="0"/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dirty="0"/>
              <a:t>Sensibiliser tous les acteurs aux enjeux et objectifs de la SPANB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dirty="0"/>
              <a:t>Favoriser l’appropriation locale et sectorielle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dirty="0"/>
              <a:t>Mobiliser un large soutien à la conservation</a:t>
            </a:r>
          </a:p>
          <a:p>
            <a:r>
              <a:rPr lang="fr-FR" b="1" dirty="0"/>
              <a:t>Axes stratégiques :</a:t>
            </a:r>
            <a:endParaRPr lang="fr-FR" dirty="0"/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b="1" dirty="0"/>
              <a:t>Campagnes ciblées :</a:t>
            </a:r>
            <a:r>
              <a:rPr lang="fr-FR" dirty="0"/>
              <a:t> décideurs, PAP et CL, secteur privé, jeunes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b="1" dirty="0"/>
              <a:t>Éducation environnementale</a:t>
            </a:r>
            <a:r>
              <a:rPr lang="fr-FR" dirty="0"/>
              <a:t> dans les écoles et universités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b="1" dirty="0"/>
              <a:t>Médias &amp; numérique :</a:t>
            </a:r>
            <a:r>
              <a:rPr lang="fr-FR" dirty="0"/>
              <a:t> messages adaptés, </a:t>
            </a:r>
            <a:r>
              <a:rPr lang="fr-FR" dirty="0" err="1"/>
              <a:t>BioSE</a:t>
            </a:r>
            <a:r>
              <a:rPr lang="fr-FR" dirty="0"/>
              <a:t>, CHM, témoignages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b="1" dirty="0"/>
              <a:t>Indicateurs comme leviers de communication et de motivation</a:t>
            </a:r>
            <a:endParaRPr lang="fr-FR" dirty="0"/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b="1" dirty="0"/>
              <a:t>Réseau de journalistes &amp; influenceurs environnementaux</a:t>
            </a:r>
            <a:endParaRPr lang="fr-FR" dirty="0"/>
          </a:p>
          <a:p>
            <a:r>
              <a:rPr lang="fr-FR" b="1" dirty="0"/>
              <a:t>Approche structurée, inclusive et continue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dirty="0"/>
              <a:t>Une communication motivante, en langues nationales et locales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dirty="0"/>
              <a:t>Des contenus concrets, interactifs, visibles et mobilisateurs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7C017CD9-AB7C-3196-C389-27953E1C0C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8172" y="2782709"/>
            <a:ext cx="3469105" cy="2014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54F993-44F7-01DB-C905-FAAE3833B67D}"/>
              </a:ext>
            </a:extLst>
          </p:cNvPr>
          <p:cNvSpPr txBox="1"/>
          <p:nvPr/>
        </p:nvSpPr>
        <p:spPr>
          <a:xfrm>
            <a:off x="8638172" y="4797687"/>
            <a:ext cx="3469105" cy="1200329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noProof="0" dirty="0">
                <a:solidFill>
                  <a:srgbClr val="FFFF00"/>
                </a:solidFill>
              </a:rPr>
              <a:t>Sensibilisation possible:</a:t>
            </a:r>
          </a:p>
          <a:p>
            <a:pPr algn="ctr"/>
            <a:r>
              <a:rPr lang="fr-FR" noProof="0" dirty="0">
                <a:solidFill>
                  <a:srgbClr val="FFFF00"/>
                </a:solidFill>
              </a:rPr>
              <a:t>Une chanson sur la valeur de la biodiversité par des musiciens congolais!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60256D-4FC0-8D68-E856-27EDF6E9951E}"/>
              </a:ext>
            </a:extLst>
          </p:cNvPr>
          <p:cNvSpPr txBox="1"/>
          <p:nvPr/>
        </p:nvSpPr>
        <p:spPr>
          <a:xfrm>
            <a:off x="8722895" y="4459133"/>
            <a:ext cx="3469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https://www.istockphoto.com/fr/vectoriel/couples-africains-de-musiciens-mois-de-lhistoire-des-noirs-illustration-gm1356462976-430628877</a:t>
            </a:r>
          </a:p>
        </p:txBody>
      </p:sp>
    </p:spTree>
    <p:extLst>
      <p:ext uri="{BB962C8B-B14F-4D97-AF65-F5344CB8AC3E}">
        <p14:creationId xmlns:p14="http://schemas.microsoft.com/office/powerpoint/2010/main" val="3582121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2FA806-6290-F3B2-19D7-7E10EFD8F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F769A-1542-648E-6CF6-AB3F7F018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960" y="-366298"/>
            <a:ext cx="9778365" cy="1494596"/>
          </a:xfrm>
        </p:spPr>
        <p:txBody>
          <a:bodyPr/>
          <a:lstStyle/>
          <a:p>
            <a:pPr lvl="0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US" altLang="en-US" sz="3600" dirty="0">
                <a:latin typeface="Arial" panose="020B0604020202020204" pitchFamily="34" charset="0"/>
              </a:rPr>
              <a:t>Section 4.8 – </a:t>
            </a:r>
            <a:r>
              <a:rPr lang="fr-FR" sz="3600" dirty="0"/>
              <a:t>Mécanismes de mise en œuvre et de suivi</a:t>
            </a:r>
            <a:endParaRPr lang="en-US" altLang="en-US" sz="3600" b="0" dirty="0">
              <a:latin typeface="Arial" panose="020B0604020202020204" pitchFamily="34" charset="0"/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F94A01FB-8F06-99E6-AC42-DA19B309F59C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1438397821"/>
              </p:ext>
            </p:extLst>
          </p:nvPr>
        </p:nvGraphicFramePr>
        <p:xfrm>
          <a:off x="921455" y="821268"/>
          <a:ext cx="9968089" cy="56557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480833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4F603-8EDF-951E-24DD-5BFB39C62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95E82-605C-2ABA-5A16-CAE6A3578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944" y="-366298"/>
            <a:ext cx="11190111" cy="1494596"/>
          </a:xfrm>
        </p:spPr>
        <p:txBody>
          <a:bodyPr/>
          <a:lstStyle/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US" altLang="en-US" sz="3600" dirty="0">
                <a:latin typeface="Arial" panose="020B0604020202020204" pitchFamily="34" charset="0"/>
              </a:rPr>
              <a:t>Section 4.8 – </a:t>
            </a:r>
            <a:r>
              <a:rPr lang="fr-FR" sz="3600" dirty="0"/>
              <a:t>Organe de pilotage et de coordination dédié à la mise en œuvre de la SPANB</a:t>
            </a:r>
            <a:endParaRPr lang="en-US" altLang="en-US" sz="3600" b="0" dirty="0">
              <a:latin typeface="Arial" panose="020B0604020202020204" pitchFamily="34" charset="0"/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9BAC25D8-57EC-B26D-078F-A73700070C45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4155530695"/>
              </p:ext>
            </p:extLst>
          </p:nvPr>
        </p:nvGraphicFramePr>
        <p:xfrm>
          <a:off x="500945" y="1686560"/>
          <a:ext cx="8970433" cy="448056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331406">
                  <a:extLst>
                    <a:ext uri="{9D8B030D-6E8A-4147-A177-3AD203B41FA5}">
                      <a16:colId xmlns:a16="http://schemas.microsoft.com/office/drawing/2014/main" val="3723183102"/>
                    </a:ext>
                  </a:extLst>
                </a:gridCol>
                <a:gridCol w="6639027">
                  <a:extLst>
                    <a:ext uri="{9D8B030D-6E8A-4147-A177-3AD203B41FA5}">
                      <a16:colId xmlns:a16="http://schemas.microsoft.com/office/drawing/2014/main" val="3067037947"/>
                    </a:ext>
                  </a:extLst>
                </a:gridCol>
              </a:tblGrid>
              <a:tr h="12812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M</a:t>
                      </a:r>
                      <a:r>
                        <a:rPr lang="fr-FR" sz="2000" b="1" dirty="0"/>
                        <a:t>anque d’organe dédié</a:t>
                      </a:r>
                      <a:r>
                        <a:rPr lang="fr-FR" sz="2000" dirty="0"/>
                        <a:t>, structuré et opérationnel </a:t>
                      </a:r>
                      <a:r>
                        <a:rPr lang="fr-FR" sz="2000" b="0" dirty="0"/>
                        <a:t>dans le passé</a:t>
                      </a:r>
                      <a:endParaRPr lang="en-US" sz="20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56671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000" dirty="0"/>
                        <a:t>SPANB 2025-2030 propose un </a:t>
                      </a:r>
                      <a:r>
                        <a:rPr lang="fr-FR" sz="2000" b="1" dirty="0"/>
                        <a:t>organe permanent</a:t>
                      </a:r>
                      <a:r>
                        <a:rPr lang="fr-FR" sz="2000" dirty="0"/>
                        <a:t> avec </a:t>
                      </a:r>
                      <a:r>
                        <a:rPr lang="fr-FR" sz="2000" b="1" dirty="0"/>
                        <a:t>mandat clair, ressources adéquates</a:t>
                      </a:r>
                      <a:r>
                        <a:rPr lang="fr-FR" sz="2000" dirty="0"/>
                        <a:t> et </a:t>
                      </a:r>
                      <a:r>
                        <a:rPr lang="fr-FR" sz="2000" b="1" dirty="0"/>
                        <a:t>ancrage politique fort</a:t>
                      </a:r>
                      <a:r>
                        <a:rPr lang="fr-FR" sz="2000" dirty="0"/>
                        <a:t>.</a:t>
                      </a:r>
                      <a:endParaRPr lang="en-US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894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000" dirty="0"/>
                        <a:t>Deux fonctions clés</a:t>
                      </a:r>
                      <a:br>
                        <a:rPr lang="fr-FR" sz="2000" dirty="0"/>
                      </a:br>
                      <a:r>
                        <a:rPr lang="fr-FR" sz="2000" dirty="0" err="1"/>
                        <a:t>cfr</a:t>
                      </a:r>
                      <a:r>
                        <a:rPr lang="fr-FR" sz="2000" dirty="0"/>
                        <a:t>. Facilitateur recruté par PNUE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fr-FR" sz="2000" b="1" dirty="0"/>
                        <a:t>Coordination technique et opérationnelle</a:t>
                      </a:r>
                      <a:r>
                        <a:rPr lang="fr-FR" sz="2000" dirty="0"/>
                        <a:t> : synergies, appui aux projets, gestion de données.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2000" b="1" dirty="0"/>
                        <a:t>Pilotage stratégique</a:t>
                      </a:r>
                      <a:r>
                        <a:rPr lang="fr-FR" sz="2000" dirty="0"/>
                        <a:t> : orientations, priorisation, plaidoyer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772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dirty="0"/>
                        <a:t>Options institutionnelles explorées</a:t>
                      </a:r>
                      <a:r>
                        <a:rPr lang="fr-FR" sz="20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fr-FR" sz="2000" dirty="0"/>
                        <a:t>Renforcement de la DDD du MEDD</a:t>
                      </a:r>
                    </a:p>
                    <a:p>
                      <a:pPr marL="285750" lvl="0" indent="-2857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fr-FR" sz="2000" dirty="0"/>
                        <a:t>Comité rattaché à la Primature / Min. Plan</a:t>
                      </a:r>
                    </a:p>
                    <a:p>
                      <a:pPr marL="285750" lvl="0" indent="-2857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fr-FR" sz="2000" dirty="0"/>
                        <a:t>Rôle pour l’ICCN</a:t>
                      </a:r>
                    </a:p>
                    <a:p>
                      <a:pPr marL="285750" lvl="0" indent="-2857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fr-FR" sz="2000" dirty="0"/>
                        <a:t>Formalisation de la </a:t>
                      </a:r>
                      <a:r>
                        <a:rPr lang="fr-FR" sz="2000" dirty="0" err="1"/>
                        <a:t>Task</a:t>
                      </a:r>
                      <a:r>
                        <a:rPr lang="fr-FR" sz="2000" dirty="0"/>
                        <a:t> Force</a:t>
                      </a:r>
                    </a:p>
                    <a:p>
                      <a:pPr marL="285750" lvl="0" indent="-2857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fr-FR" sz="2000" dirty="0"/>
                        <a:t>Création d’un nouvel organe</a:t>
                      </a:r>
                    </a:p>
                    <a:p>
                      <a:pPr marL="285750" lvl="0" indent="-2857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fr-FR" sz="2000" dirty="0"/>
                        <a:t>Approche hybride combinée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2039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65963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E514C-BE96-D1FD-38E6-83A89AAB2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61E54-64DB-C7BD-F6E6-C20727FAE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42500"/>
            <a:ext cx="9778365" cy="1494596"/>
          </a:xfrm>
        </p:spPr>
        <p:txBody>
          <a:bodyPr/>
          <a:lstStyle/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US" altLang="en-US" sz="3600" dirty="0">
                <a:latin typeface="Arial" panose="020B0604020202020204" pitchFamily="34" charset="0"/>
              </a:rPr>
              <a:t>Section 4.8 (suite) – </a:t>
            </a:r>
            <a:r>
              <a:rPr lang="fr-FR" sz="3600" dirty="0"/>
              <a:t>Suivi, données et CHM</a:t>
            </a:r>
            <a:endParaRPr lang="en-US" altLang="en-US" b="0" dirty="0">
              <a:latin typeface="Arial" panose="020B0604020202020204" pitchFamily="34" charset="0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1C95E26B-671C-491A-95C0-641B8773F0F5}"/>
              </a:ext>
            </a:extLst>
          </p:cNvPr>
          <p:cNvSpPr>
            <a:spLocks noGrp="1" noChangeArrowheads="1"/>
          </p:cNvSpPr>
          <p:nvPr>
            <p:ph sz="quarter" idx="15"/>
          </p:nvPr>
        </p:nvSpPr>
        <p:spPr bwMode="auto">
          <a:xfrm>
            <a:off x="381000" y="2491294"/>
            <a:ext cx="5524500" cy="4124206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r-FR" b="1" dirty="0"/>
              <a:t>Suivi et données</a:t>
            </a:r>
            <a:endParaRPr lang="fr-FR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dirty="0"/>
              <a:t>Lacunes critiques sur les </a:t>
            </a:r>
            <a:r>
              <a:rPr lang="fr-FR" b="1" dirty="0"/>
              <a:t>données de référence</a:t>
            </a:r>
            <a:endParaRPr lang="fr-FR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b="1" dirty="0"/>
              <a:t>Besoin urgent </a:t>
            </a:r>
            <a:r>
              <a:rPr lang="fr-FR" dirty="0"/>
              <a:t>de :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fr-FR" dirty="0"/>
              <a:t>Créer une </a:t>
            </a:r>
            <a:r>
              <a:rPr lang="fr-FR" b="1" dirty="0"/>
              <a:t>base nationale</a:t>
            </a:r>
            <a:r>
              <a:rPr lang="fr-FR" dirty="0"/>
              <a:t> (CHM) avec standards partagés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fr-FR" dirty="0"/>
              <a:t>Former les agents, fournir outils (SIG, GPS, apps)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fr-FR" dirty="0"/>
              <a:t>Impliquer chercheurs, PAP et CL et OSC dans la collecte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fr-FR" dirty="0"/>
              <a:t>Financer une </a:t>
            </a:r>
            <a:r>
              <a:rPr lang="fr-FR" b="1" dirty="0"/>
              <a:t>équipe dédiée</a:t>
            </a:r>
            <a:r>
              <a:rPr lang="fr-FR" dirty="0"/>
              <a:t> à la collecte et au suivi</a:t>
            </a:r>
            <a:endParaRPr kumimoji="0" lang="en-US" altLang="en-US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FCE1DB96-FF9A-91EA-4283-45A464809C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8033" y="2445128"/>
            <a:ext cx="5687907" cy="417037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83464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594360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822960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005840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fr-FR" b="1" dirty="0"/>
              <a:t>CHM – Centre d’Échange d’Informations</a:t>
            </a:r>
            <a:endParaRPr lang="fr-FR" dirty="0"/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fr-FR" dirty="0"/>
              <a:t>Plateforme nationale officielle de la CDB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fr-FR" dirty="0"/>
              <a:t>Rôle : centraliser, valoriser, diffuser les données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fr-FR" dirty="0"/>
              <a:t>Actions clés :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fr-FR" dirty="0"/>
              <a:t>Réorganiser le site, structurer l’info, interopérabilité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fr-FR" dirty="0"/>
              <a:t>Créer un tableau de bord interactif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fr-FR" dirty="0"/>
              <a:t>Engager les parties prenantes (chercheurs, ministères, médias)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fr-FR" dirty="0"/>
              <a:t>Former une </a:t>
            </a:r>
            <a:r>
              <a:rPr lang="fr-FR" b="1" dirty="0"/>
              <a:t>équipe permanente CHM</a:t>
            </a:r>
            <a:endParaRPr lang="fr-FR" dirty="0"/>
          </a:p>
          <a:p>
            <a:pPr lvl="2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fr-FR" dirty="0"/>
              <a:t>Intégrer le CHM dans le budget national et projets</a:t>
            </a:r>
          </a:p>
        </p:txBody>
      </p:sp>
    </p:spTree>
    <p:extLst>
      <p:ext uri="{BB962C8B-B14F-4D97-AF65-F5344CB8AC3E}">
        <p14:creationId xmlns:p14="http://schemas.microsoft.com/office/powerpoint/2010/main" val="36845577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EA9E6-D929-A464-9755-03ED383296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6DDC80FD-37BA-B8F0-9C29-0A08D5D65253}"/>
              </a:ext>
            </a:extLst>
          </p:cNvPr>
          <p:cNvSpPr txBox="1">
            <a:spLocks/>
          </p:cNvSpPr>
          <p:nvPr/>
        </p:nvSpPr>
        <p:spPr>
          <a:xfrm>
            <a:off x="323208" y="2337305"/>
            <a:ext cx="1966504" cy="2134553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450"/>
              </a:spcAft>
            </a:pPr>
            <a:r>
              <a:rPr lang="fr-FR" sz="4800" b="1" dirty="0">
                <a:solidFill>
                  <a:prstClr val="black"/>
                </a:solidFill>
                <a:latin typeface="Britannic Bold" panose="020B0903060703020204" pitchFamily="34" charset="0"/>
              </a:rPr>
              <a:t>S</a:t>
            </a:r>
            <a:r>
              <a:rPr lang="en-US" sz="4800" b="1" dirty="0">
                <a:solidFill>
                  <a:prstClr val="black"/>
                </a:solidFill>
                <a:latin typeface="Britannic Bold" panose="020B0903060703020204" pitchFamily="34" charset="0"/>
              </a:rPr>
              <a:t>PANB 2025-2030</a:t>
            </a:r>
          </a:p>
        </p:txBody>
      </p:sp>
      <p:pic>
        <p:nvPicPr>
          <p:cNvPr id="13" name="Image 12" descr="Une image contenant plein air, habits, personne, arbre&#10;&#10;Le contenu généré par l’IA peut être incorrect.">
            <a:extLst>
              <a:ext uri="{FF2B5EF4-FFF2-40B4-BE49-F238E27FC236}">
                <a16:creationId xmlns:a16="http://schemas.microsoft.com/office/drawing/2014/main" id="{96EC3A1C-FF41-D103-8D74-5298BA57BB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79" b="3"/>
          <a:stretch/>
        </p:blipFill>
        <p:spPr>
          <a:xfrm>
            <a:off x="3817560" y="1519847"/>
            <a:ext cx="2791206" cy="1906524"/>
          </a:xfrm>
          <a:prstGeom prst="rect">
            <a:avLst/>
          </a:prstGeom>
        </p:spPr>
      </p:pic>
      <p:pic>
        <p:nvPicPr>
          <p:cNvPr id="7" name="Image 6" descr="Une image contenant habits, personne, plein air, fille&#10;&#10;Le contenu généré par l’IA peut être incorrect.">
            <a:extLst>
              <a:ext uri="{FF2B5EF4-FFF2-40B4-BE49-F238E27FC236}">
                <a16:creationId xmlns:a16="http://schemas.microsoft.com/office/drawing/2014/main" id="{0AB81A43-B189-4B45-EBCB-EA46FA3797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42" b="3"/>
          <a:stretch/>
        </p:blipFill>
        <p:spPr>
          <a:xfrm>
            <a:off x="6710082" y="1519847"/>
            <a:ext cx="2789394" cy="1906524"/>
          </a:xfrm>
          <a:prstGeom prst="rect">
            <a:avLst/>
          </a:prstGeom>
        </p:spPr>
      </p:pic>
      <p:pic>
        <p:nvPicPr>
          <p:cNvPr id="11" name="Image 10" descr="Une image contenant arbre, plein air, végétation, jungle&#10;&#10;Le contenu généré par l’IA peut être incorrect.">
            <a:extLst>
              <a:ext uri="{FF2B5EF4-FFF2-40B4-BE49-F238E27FC236}">
                <a16:creationId xmlns:a16="http://schemas.microsoft.com/office/drawing/2014/main" id="{48D39CE5-7E84-0679-9590-03DF077148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7" r="602" b="3"/>
          <a:stretch/>
        </p:blipFill>
        <p:spPr>
          <a:xfrm>
            <a:off x="3817560" y="3518511"/>
            <a:ext cx="2791206" cy="1906524"/>
          </a:xfrm>
          <a:prstGeom prst="rect">
            <a:avLst/>
          </a:prstGeom>
        </p:spPr>
      </p:pic>
      <p:pic>
        <p:nvPicPr>
          <p:cNvPr id="9" name="Image 8" descr="Une image contenant mammifère, primate, arbre, plein air&#10;&#10;Le contenu généré par l’IA peut être incorrect.">
            <a:extLst>
              <a:ext uri="{FF2B5EF4-FFF2-40B4-BE49-F238E27FC236}">
                <a16:creationId xmlns:a16="http://schemas.microsoft.com/office/drawing/2014/main" id="{499D07FC-A79C-5393-8582-D166DB2AA2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42" b="3"/>
          <a:stretch/>
        </p:blipFill>
        <p:spPr>
          <a:xfrm>
            <a:off x="6714151" y="3518510"/>
            <a:ext cx="2789394" cy="1906524"/>
          </a:xfrm>
          <a:prstGeom prst="rect">
            <a:avLst/>
          </a:prstGeom>
        </p:spPr>
      </p:pic>
      <p:sp>
        <p:nvSpPr>
          <p:cNvPr id="15" name="Sous-titre 2">
            <a:extLst>
              <a:ext uri="{FF2B5EF4-FFF2-40B4-BE49-F238E27FC236}">
                <a16:creationId xmlns:a16="http://schemas.microsoft.com/office/drawing/2014/main" id="{5AF1884B-BD0E-F349-43F3-EAB6726194AE}"/>
              </a:ext>
            </a:extLst>
          </p:cNvPr>
          <p:cNvSpPr txBox="1">
            <a:spLocks/>
          </p:cNvSpPr>
          <p:nvPr/>
        </p:nvSpPr>
        <p:spPr>
          <a:xfrm>
            <a:off x="3863901" y="5616184"/>
            <a:ext cx="5640836" cy="414502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800" b="1" i="1" dirty="0">
                <a:solidFill>
                  <a:srgbClr val="0000CC"/>
                </a:solidFill>
                <a:latin typeface="Arial Narrow" panose="020B0606020202030204" pitchFamily="34" charset="0"/>
              </a:rPr>
              <a:t>Centre Saint-Pierre Claver, Kinshasa, le 26 mars 2026</a:t>
            </a:r>
            <a:endParaRPr lang="en-US" sz="1800" b="1" i="1" dirty="0">
              <a:solidFill>
                <a:srgbClr val="0000CC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AutoShape 4" descr="Drapeau de la république démocratique du Congo — Wikipédia">
            <a:extLst>
              <a:ext uri="{FF2B5EF4-FFF2-40B4-BE49-F238E27FC236}">
                <a16:creationId xmlns:a16="http://schemas.microsoft.com/office/drawing/2014/main" id="{C5F8FC10-2710-7B79-869F-F07D49CCD7F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81700" y="33147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C5A4F4B-E599-3841-ABD9-65E222A022DC}"/>
              </a:ext>
            </a:extLst>
          </p:cNvPr>
          <p:cNvSpPr/>
          <p:nvPr/>
        </p:nvSpPr>
        <p:spPr>
          <a:xfrm>
            <a:off x="2603124" y="2812305"/>
            <a:ext cx="114287" cy="1286609"/>
          </a:xfrm>
          <a:prstGeom prst="rect">
            <a:avLst/>
          </a:prstGeom>
          <a:solidFill>
            <a:srgbClr val="007FFF"/>
          </a:solidFill>
          <a:ln>
            <a:solidFill>
              <a:srgbClr val="007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1C0EF18-E389-26FA-0697-2506E7820887}"/>
              </a:ext>
            </a:extLst>
          </p:cNvPr>
          <p:cNvSpPr/>
          <p:nvPr/>
        </p:nvSpPr>
        <p:spPr>
          <a:xfrm>
            <a:off x="10407985" y="2812305"/>
            <a:ext cx="141070" cy="1286609"/>
          </a:xfrm>
          <a:prstGeom prst="rect">
            <a:avLst/>
          </a:prstGeom>
          <a:solidFill>
            <a:srgbClr val="007FFF"/>
          </a:solidFill>
          <a:ln>
            <a:solidFill>
              <a:srgbClr val="007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sz="135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8" name="Image 7" descr="Une image contenant texte, Police, logo, symbole&#10;&#10;Le contenu généré par l’IA peut être incorrect.">
            <a:extLst>
              <a:ext uri="{FF2B5EF4-FFF2-40B4-BE49-F238E27FC236}">
                <a16:creationId xmlns:a16="http://schemas.microsoft.com/office/drawing/2014/main" id="{C4009E60-44BA-39E1-BB1C-074029E3C1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10" y="119743"/>
            <a:ext cx="3695579" cy="1286609"/>
          </a:xfrm>
          <a:prstGeom prst="rect">
            <a:avLst/>
          </a:prstGeom>
        </p:spPr>
      </p:pic>
      <p:pic>
        <p:nvPicPr>
          <p:cNvPr id="2" name="Image 7" descr="Congodemocratique">
            <a:extLst>
              <a:ext uri="{FF2B5EF4-FFF2-40B4-BE49-F238E27FC236}">
                <a16:creationId xmlns:a16="http://schemas.microsoft.com/office/drawing/2014/main" id="{784C5018-11BB-14C7-4322-B9224EEFFD7B}"/>
              </a:ext>
            </a:extLst>
          </p:cNvPr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0597843" y="119742"/>
            <a:ext cx="1569926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FE9BD17-8030-6A3D-767D-CDB202040F1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43213" y="5999020"/>
            <a:ext cx="8231188" cy="84077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7DD001F-FC8C-50DB-4105-CF66A862877F}"/>
              </a:ext>
            </a:extLst>
          </p:cNvPr>
          <p:cNvSpPr txBox="1"/>
          <p:nvPr/>
        </p:nvSpPr>
        <p:spPr>
          <a:xfrm>
            <a:off x="4935557" y="286439"/>
            <a:ext cx="33931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>
                <a:solidFill>
                  <a:schemeClr val="bg1"/>
                </a:solidFill>
              </a:rPr>
              <a:t>MERCI !</a:t>
            </a:r>
            <a:endParaRPr lang="en-US" sz="6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968559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Swiss">
      <a:dk1>
        <a:srgbClr val="000000"/>
      </a:dk1>
      <a:lt1>
        <a:srgbClr val="FFFFFF"/>
      </a:lt1>
      <a:dk2>
        <a:srgbClr val="E4E4E4"/>
      </a:dk2>
      <a:lt2>
        <a:srgbClr val="7CA655"/>
      </a:lt2>
      <a:accent1>
        <a:srgbClr val="A9D4DB"/>
      </a:accent1>
      <a:accent2>
        <a:srgbClr val="FBE284"/>
      </a:accent2>
      <a:accent3>
        <a:srgbClr val="4495A2"/>
      </a:accent3>
      <a:accent4>
        <a:srgbClr val="AA5881"/>
      </a:accent4>
      <a:accent5>
        <a:srgbClr val="E06742"/>
      </a:accent5>
      <a:accent6>
        <a:srgbClr val="F9D448"/>
      </a:accent6>
      <a:hlink>
        <a:srgbClr val="4495A2"/>
      </a:hlink>
      <a:folHlink>
        <a:srgbClr val="AA5881"/>
      </a:folHlink>
    </a:clrScheme>
    <a:fontScheme name="Custom 175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78853419_Win32_SL_V5" id="{958D2C9E-948D-4354-BF9D-DF8AE3C2B240}" vid="{22D4A967-05D2-4D72-8594-54CFF341483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C21FFAC0-05A2-416A-B06C-C248395482C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2DB9E12-8AC3-4138-BF4D-720A5525AB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F4B194E-8B30-4377-8C59-ECFB902D2A26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{BBCC8579-B165-4727-BF41-7E3C4648BF8C}tf78853419_win32</Template>
  <TotalTime>24457</TotalTime>
  <Words>3179</Words>
  <Application>Microsoft Office PowerPoint</Application>
  <PresentationFormat>Grand écran</PresentationFormat>
  <Paragraphs>384</Paragraphs>
  <Slides>29</Slides>
  <Notes>25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40" baseType="lpstr">
      <vt:lpstr>Aptos</vt:lpstr>
      <vt:lpstr>Arial</vt:lpstr>
      <vt:lpstr>Arial Narrow</vt:lpstr>
      <vt:lpstr>Britannic Bold</vt:lpstr>
      <vt:lpstr>Calibri</vt:lpstr>
      <vt:lpstr>Courier New</vt:lpstr>
      <vt:lpstr>Franklin Gothic Book</vt:lpstr>
      <vt:lpstr>Franklin Gothic Demi</vt:lpstr>
      <vt:lpstr>Roboto</vt:lpstr>
      <vt:lpstr>Wingdings</vt:lpstr>
      <vt:lpstr>Custom</vt:lpstr>
      <vt:lpstr>Présentation PowerPoint</vt:lpstr>
      <vt:lpstr>Introduction générale:  Point sur l’état des lieux</vt:lpstr>
      <vt:lpstr>Présentation PowerPoint</vt:lpstr>
      <vt:lpstr>Pourquoi une autre Stratégie et plan d’action nationaux pour la biodiversité (SPANB)?</vt:lpstr>
      <vt:lpstr>Défis majeurs et enseignements des précédentes SPANB</vt:lpstr>
      <vt:lpstr>Prise en compte dans la nouvelle SPANB des défis des précédentes SPANB</vt:lpstr>
      <vt:lpstr>Chapitre I: Approche méthodologique de la mise à jour des SPANB</vt:lpstr>
      <vt:lpstr>Caractéristiques clés du processus d’élaboration de la SPANB 2025–2030</vt:lpstr>
      <vt:lpstr>Démarche scientifiquement solide pour identifier les enjeux</vt:lpstr>
      <vt:lpstr>Chapitre II: Identification des enjeux</vt:lpstr>
      <vt:lpstr>Chapitre III: Stratégie et Plan d’Action</vt:lpstr>
      <vt:lpstr>Vision 2050, mission 2030 et principes directeurs</vt:lpstr>
      <vt:lpstr>Présentation PowerPoint</vt:lpstr>
      <vt:lpstr>25 objectifs nationaux</vt:lpstr>
      <vt:lpstr>Cohérence parfaite entre cibles du CMBKM et objectifs de nos SPANB</vt:lpstr>
      <vt:lpstr>Élaboration du Plan d’Action et choix des actions prioritaires</vt:lpstr>
      <vt:lpstr>Structure des fiches par objectif</vt:lpstr>
      <vt:lpstr>En plus des listes – Des encadrés stratégiques pour une mise en œuvre efficace</vt:lpstr>
      <vt:lpstr>Chapitre IV: Mécanismes de mise en œuvre et conditions de succès </vt:lpstr>
      <vt:lpstr>Section 4.1 – Principaux défis pour la mise en œuvre</vt:lpstr>
      <vt:lpstr>Section 4.4 (suite) – Exemples concrets de priorisation et structuration (Encadré 4.1) </vt:lpstr>
      <vt:lpstr>Section 4.5 – Renforcement des capacités humaines et techniques: pilier pour réussir la SPANB</vt:lpstr>
      <vt:lpstr>Section 4.5 (suite)–Priorités pour renforcer les capacités (Encadré 4.2 )</vt:lpstr>
      <vt:lpstr>Section 4.6 – Mobilisation des ressources financières: Défi majeur pour rendre la SPANB opérationnelle</vt:lpstr>
      <vt:lpstr>Section 4.7 – Stratégie de communication et de sensibilisation</vt:lpstr>
      <vt:lpstr>Section 4.8 – Mécanismes de mise en œuvre et de suivi</vt:lpstr>
      <vt:lpstr>Section 4.8 – Organe de pilotage et de coordination dédié à la mise en œuvre de la SPANB</vt:lpstr>
      <vt:lpstr>Section 4.8 (suite) – Suivi, données et CHM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 Mulongoy</dc:creator>
  <cp:lastModifiedBy>Daniel MUKUBI</cp:lastModifiedBy>
  <cp:revision>163</cp:revision>
  <dcterms:created xsi:type="dcterms:W3CDTF">2025-07-23T16:23:22Z</dcterms:created>
  <dcterms:modified xsi:type="dcterms:W3CDTF">2026-04-01T09:11:58Z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