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9" r:id="rId4"/>
    <p:sldId id="270" r:id="rId5"/>
    <p:sldId id="266" r:id="rId6"/>
    <p:sldId id="269" r:id="rId7"/>
    <p:sldId id="268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364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4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4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5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821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93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13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2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327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8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A153-9B4C-48DC-8EC0-4332F798F444}" type="datetimeFigureOut">
              <a:rPr lang="nl-BE" smtClean="0"/>
              <a:t>13/10/2015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3166-FB97-4186-969F-B6D71CE396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83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88" t="8009" r="28277" b="6704"/>
          <a:stretch/>
        </p:blipFill>
        <p:spPr>
          <a:xfrm>
            <a:off x="3995936" y="1268760"/>
            <a:ext cx="5054854" cy="5635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" y="93684"/>
            <a:ext cx="3357503" cy="887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14" y="128004"/>
            <a:ext cx="2288834" cy="924732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4960" y="1196752"/>
            <a:ext cx="399298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BE" sz="2800" i="1" dirty="0" err="1"/>
              <a:t>Measuring</a:t>
            </a:r>
            <a:r>
              <a:rPr lang="nl-BE" sz="2800" i="1" dirty="0"/>
              <a:t>, Reporting &amp; </a:t>
            </a:r>
            <a:r>
              <a:rPr lang="nl-BE" sz="2800" i="1" dirty="0" err="1" smtClean="0"/>
              <a:t>Verification</a:t>
            </a:r>
            <a:r>
              <a:rPr lang="nl-BE" sz="2800" dirty="0" smtClean="0"/>
              <a:t> </a:t>
            </a:r>
            <a:r>
              <a:rPr lang="nl-BE" sz="2800" dirty="0"/>
              <a:t>(MRV)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800" dirty="0" smtClean="0"/>
              <a:t>avec</a:t>
            </a:r>
            <a:endParaRPr lang="en-US" altLang="nl-BE" sz="28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800" i="1" dirty="0" smtClean="0"/>
              <a:t>Capacities </a:t>
            </a:r>
            <a:r>
              <a:rPr lang="en-US" altLang="nl-BE" sz="2800" i="1" dirty="0" smtClean="0"/>
              <a:t>for Biodiversity and Sustainable </a:t>
            </a:r>
            <a:r>
              <a:rPr lang="en-US" altLang="nl-BE" sz="2800" i="1" dirty="0" smtClean="0"/>
              <a:t>Development</a:t>
            </a:r>
            <a:endParaRPr lang="en-US" altLang="nl-BE" sz="28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BE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800" dirty="0" smtClean="0"/>
              <a:t>à </a:t>
            </a:r>
            <a:r>
              <a:rPr lang="en-US" altLang="nl-BE" sz="2800" dirty="0" err="1" smtClean="0"/>
              <a:t>l’Institut</a:t>
            </a:r>
            <a:r>
              <a:rPr lang="en-US" altLang="nl-BE" sz="2800" dirty="0" smtClean="0"/>
              <a:t> royal de Sciences </a:t>
            </a:r>
            <a:r>
              <a:rPr lang="en-US" altLang="nl-BE" sz="2800" dirty="0" err="1" smtClean="0"/>
              <a:t>naturelles</a:t>
            </a:r>
            <a:r>
              <a:rPr lang="en-US" altLang="nl-BE" sz="2800" dirty="0" smtClean="0"/>
              <a:t> de </a:t>
            </a:r>
            <a:r>
              <a:rPr lang="en-US" altLang="nl-BE" sz="2800" dirty="0" err="1" smtClean="0"/>
              <a:t>Belgique</a:t>
            </a:r>
            <a:r>
              <a:rPr lang="en-US" altLang="nl-BE" sz="2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BE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BE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800" i="1" dirty="0"/>
              <a:t>c</a:t>
            </a:r>
            <a:r>
              <a:rPr lang="en-US" altLang="nl-BE" sz="2800" i="1" dirty="0" smtClean="0"/>
              <a:t>ebios.naturalsciences.be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332656"/>
            <a:ext cx="2419564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" y="-27384"/>
            <a:ext cx="9150107" cy="69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8" t="7124" r="28667" b="4015"/>
          <a:stretch/>
        </p:blipFill>
        <p:spPr bwMode="auto">
          <a:xfrm>
            <a:off x="107504" y="668281"/>
            <a:ext cx="3816424" cy="62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52536" y="-27384"/>
            <a:ext cx="961256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9575" algn="l"/>
              </a:tabLst>
            </a:pPr>
            <a:r>
              <a:rPr lang="nl-BE" sz="2800" dirty="0" smtClean="0">
                <a:solidFill>
                  <a:schemeClr val="tx1"/>
                </a:solidFill>
              </a:rPr>
              <a:t>Appels à </a:t>
            </a:r>
            <a:r>
              <a:rPr lang="nl-BE" sz="2800" dirty="0" err="1" smtClean="0">
                <a:solidFill>
                  <a:schemeClr val="tx1"/>
                </a:solidFill>
              </a:rPr>
              <a:t>projets</a:t>
            </a:r>
            <a:r>
              <a:rPr lang="nl-BE" sz="2800" dirty="0">
                <a:solidFill>
                  <a:schemeClr val="tx1"/>
                </a:solidFill>
              </a:rPr>
              <a:t> </a:t>
            </a:r>
            <a:r>
              <a:rPr lang="nl-BE" sz="2800" dirty="0" smtClean="0">
                <a:solidFill>
                  <a:schemeClr val="tx1"/>
                </a:solidFill>
              </a:rPr>
              <a:t>“</a:t>
            </a:r>
            <a:r>
              <a:rPr lang="nl-BE" sz="2800" dirty="0" err="1" smtClean="0">
                <a:solidFill>
                  <a:schemeClr val="tx1"/>
                </a:solidFill>
              </a:rPr>
              <a:t>Measuring</a:t>
            </a:r>
            <a:r>
              <a:rPr lang="nl-BE" sz="2800" dirty="0" smtClean="0">
                <a:solidFill>
                  <a:schemeClr val="tx1"/>
                </a:solidFill>
              </a:rPr>
              <a:t>, Reporting &amp; </a:t>
            </a:r>
            <a:r>
              <a:rPr lang="nl-BE" sz="2800" dirty="0" err="1" smtClean="0">
                <a:solidFill>
                  <a:schemeClr val="tx1"/>
                </a:solidFill>
              </a:rPr>
              <a:t>Verification</a:t>
            </a:r>
            <a:r>
              <a:rPr lang="nl-BE" sz="2800" dirty="0" smtClean="0">
                <a:solidFill>
                  <a:schemeClr val="tx1"/>
                </a:solidFill>
              </a:rPr>
              <a:t>” (MRV)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83472" y="1424965"/>
            <a:ext cx="399298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GB" sz="2400" dirty="0" err="1" smtClean="0"/>
              <a:t>développement</a:t>
            </a:r>
            <a:r>
              <a:rPr lang="en-GB" sz="2400" dirty="0" smtClean="0"/>
              <a:t> des </a:t>
            </a:r>
            <a:r>
              <a:rPr lang="en-GB" sz="2400" dirty="0" err="1" smtClean="0"/>
              <a:t>indicateurs</a:t>
            </a:r>
            <a:r>
              <a:rPr lang="en-GB" sz="2400" dirty="0" smtClean="0"/>
              <a:t> pour la (</a:t>
            </a:r>
            <a:r>
              <a:rPr lang="en-GB" sz="2400" dirty="0" err="1"/>
              <a:t>politique</a:t>
            </a:r>
            <a:r>
              <a:rPr lang="en-GB" sz="2400" dirty="0"/>
              <a:t> </a:t>
            </a:r>
            <a:r>
              <a:rPr lang="en-GB" sz="2400" dirty="0" smtClean="0"/>
              <a:t>de) </a:t>
            </a:r>
            <a:r>
              <a:rPr lang="en-GB" sz="2400" dirty="0" err="1" smtClean="0"/>
              <a:t>biodiversité</a:t>
            </a:r>
            <a:r>
              <a:rPr lang="en-GB" sz="2400" dirty="0" smtClean="0"/>
              <a:t>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400" dirty="0" smtClean="0"/>
              <a:t>applications par 2 institutions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400" dirty="0" err="1"/>
              <a:t>r</a:t>
            </a:r>
            <a:r>
              <a:rPr lang="en-GB" altLang="nl-BE" sz="2400" dirty="0" err="1" smtClean="0"/>
              <a:t>ôle</a:t>
            </a:r>
            <a:r>
              <a:rPr lang="en-GB" altLang="nl-BE" sz="2400" dirty="0" smtClean="0"/>
              <a:t> </a:t>
            </a:r>
            <a:r>
              <a:rPr lang="en-GB" altLang="nl-BE" sz="2400" dirty="0" err="1" smtClean="0"/>
              <a:t>potentiel</a:t>
            </a:r>
            <a:r>
              <a:rPr lang="en-GB" altLang="nl-BE" sz="2400" dirty="0" smtClean="0"/>
              <a:t> des </a:t>
            </a:r>
            <a:r>
              <a:rPr lang="en-GB" altLang="nl-BE" sz="2400" dirty="0" err="1" smtClean="0"/>
              <a:t>antennes</a:t>
            </a:r>
            <a:endParaRPr lang="en-GB" altLang="nl-BE" sz="2400" dirty="0" smtClean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GB" altLang="nl-BE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GB" altLang="nl-BE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nl-BE" sz="2400" dirty="0" smtClean="0">
                <a:solidFill>
                  <a:srgbClr val="FF0000"/>
                </a:solidFill>
              </a:rPr>
              <a:t>2016: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seuls</a:t>
            </a:r>
            <a:r>
              <a:rPr lang="en-GB" altLang="nl-BE" sz="2400" dirty="0" smtClean="0">
                <a:solidFill>
                  <a:srgbClr val="FF0000"/>
                </a:solidFill>
              </a:rPr>
              <a:t> des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projets</a:t>
            </a:r>
            <a:r>
              <a:rPr lang="en-GB" altLang="nl-BE" sz="2400" dirty="0" smtClean="0">
                <a:solidFill>
                  <a:srgbClr val="FF0000"/>
                </a:solidFill>
              </a:rPr>
              <a:t> de la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RDCongo</a:t>
            </a:r>
            <a:r>
              <a:rPr lang="en-GB" altLang="nl-BE" sz="2400" dirty="0" smtClean="0">
                <a:solidFill>
                  <a:srgbClr val="FF0000"/>
                </a:solidFill>
              </a:rPr>
              <a:t>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éligibles</a:t>
            </a:r>
            <a:r>
              <a:rPr lang="en-GB" altLang="nl-BE" sz="2400" dirty="0" smtClean="0">
                <a:solidFill>
                  <a:srgbClr val="FF0000"/>
                </a:solidFill>
              </a:rPr>
              <a:t>! </a:t>
            </a:r>
            <a:endParaRPr lang="en-US" altLang="nl-B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8" t="7124" r="28667" b="4015"/>
          <a:stretch/>
        </p:blipFill>
        <p:spPr bwMode="auto">
          <a:xfrm>
            <a:off x="107504" y="668281"/>
            <a:ext cx="3816424" cy="62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52536" y="-27384"/>
            <a:ext cx="961256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9575" algn="l"/>
              </a:tabLst>
            </a:pPr>
            <a:r>
              <a:rPr lang="nl-BE" sz="2800" dirty="0" smtClean="0">
                <a:solidFill>
                  <a:schemeClr val="tx1"/>
                </a:solidFill>
              </a:rPr>
              <a:t>Appels à </a:t>
            </a:r>
            <a:r>
              <a:rPr lang="nl-BE" sz="2800" dirty="0" err="1" smtClean="0">
                <a:solidFill>
                  <a:schemeClr val="tx1"/>
                </a:solidFill>
              </a:rPr>
              <a:t>projets</a:t>
            </a:r>
            <a:r>
              <a:rPr lang="nl-BE" sz="2800" dirty="0">
                <a:solidFill>
                  <a:schemeClr val="tx1"/>
                </a:solidFill>
              </a:rPr>
              <a:t> </a:t>
            </a:r>
            <a:r>
              <a:rPr lang="nl-BE" sz="2800" dirty="0" smtClean="0">
                <a:solidFill>
                  <a:schemeClr val="tx1"/>
                </a:solidFill>
              </a:rPr>
              <a:t>“</a:t>
            </a:r>
            <a:r>
              <a:rPr lang="nl-BE" sz="2800" dirty="0" err="1" smtClean="0">
                <a:solidFill>
                  <a:schemeClr val="tx1"/>
                </a:solidFill>
              </a:rPr>
              <a:t>Measuring</a:t>
            </a:r>
            <a:r>
              <a:rPr lang="nl-BE" sz="2800" dirty="0" smtClean="0">
                <a:solidFill>
                  <a:schemeClr val="tx1"/>
                </a:solidFill>
              </a:rPr>
              <a:t>, Reporting &amp; </a:t>
            </a:r>
            <a:r>
              <a:rPr lang="nl-BE" sz="2800" dirty="0" err="1" smtClean="0">
                <a:solidFill>
                  <a:schemeClr val="tx1"/>
                </a:solidFill>
              </a:rPr>
              <a:t>Verification</a:t>
            </a:r>
            <a:r>
              <a:rPr lang="nl-BE" sz="2800" dirty="0" smtClean="0">
                <a:solidFill>
                  <a:schemeClr val="tx1"/>
                </a:solidFill>
              </a:rPr>
              <a:t>” (MRV)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55976" y="1915085"/>
            <a:ext cx="468052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400" dirty="0" err="1"/>
              <a:t>s</a:t>
            </a:r>
            <a:r>
              <a:rPr lang="en-GB" altLang="nl-BE" sz="2400" dirty="0" err="1" smtClean="0"/>
              <a:t>ujets</a:t>
            </a:r>
            <a:r>
              <a:rPr lang="en-GB" altLang="nl-BE" sz="2400" dirty="0" smtClean="0"/>
              <a:t> proposes:</a:t>
            </a:r>
          </a:p>
          <a:p>
            <a:pPr marL="1085850" lvl="1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000" dirty="0"/>
              <a:t>s</a:t>
            </a:r>
            <a:r>
              <a:rPr lang="en-GB" altLang="nl-BE" sz="2000" dirty="0" smtClean="0"/>
              <a:t>ervices </a:t>
            </a:r>
            <a:r>
              <a:rPr lang="en-GB" altLang="nl-BE" sz="2000" dirty="0" err="1" smtClean="0"/>
              <a:t>écosystémiques</a:t>
            </a:r>
            <a:endParaRPr lang="en-GB" altLang="nl-BE" sz="2000" dirty="0" smtClean="0"/>
          </a:p>
          <a:p>
            <a:pPr marL="1085850" lvl="1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000" dirty="0" smtClean="0"/>
              <a:t>conservation, menaces</a:t>
            </a:r>
          </a:p>
          <a:p>
            <a:pPr marL="1085850" lvl="1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000" dirty="0" err="1"/>
              <a:t>é</a:t>
            </a:r>
            <a:r>
              <a:rPr lang="en-GB" altLang="nl-BE" sz="2000" dirty="0" err="1" smtClean="0"/>
              <a:t>tat</a:t>
            </a:r>
            <a:r>
              <a:rPr lang="en-GB" altLang="nl-BE" sz="2000" dirty="0" smtClean="0"/>
              <a:t> de lieu / des </a:t>
            </a:r>
            <a:r>
              <a:rPr lang="en-GB" altLang="nl-BE" sz="2000" dirty="0" err="1" smtClean="0"/>
              <a:t>connaissances</a:t>
            </a:r>
            <a:endParaRPr lang="en-GB" altLang="nl-BE" sz="2000" dirty="0" smtClean="0"/>
          </a:p>
          <a:p>
            <a:pPr marL="1085850" lvl="1" indent="-342900" eaLnBrk="1" hangingPunct="1">
              <a:spcBef>
                <a:spcPct val="0"/>
              </a:spcBef>
              <a:buFontTx/>
              <a:buChar char="-"/>
            </a:pPr>
            <a:r>
              <a:rPr lang="en-GB" altLang="nl-BE" sz="2000" dirty="0" smtClean="0"/>
              <a:t>implication parties </a:t>
            </a:r>
            <a:r>
              <a:rPr lang="en-GB" altLang="nl-BE" sz="2000" dirty="0" err="1" smtClean="0"/>
              <a:t>prenantes</a:t>
            </a:r>
            <a:r>
              <a:rPr lang="en-GB" altLang="nl-BE" sz="2000" dirty="0" smtClean="0"/>
              <a:t>  </a:t>
            </a:r>
            <a:endParaRPr lang="en-GB" altLang="nl-BE" sz="2000" dirty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GB" altLang="nl-BE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GB" altLang="nl-BE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nl-BE" sz="2400" dirty="0" smtClean="0">
                <a:solidFill>
                  <a:srgbClr val="FF0000"/>
                </a:solidFill>
              </a:rPr>
              <a:t>2016: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seuls</a:t>
            </a:r>
            <a:r>
              <a:rPr lang="en-GB" altLang="nl-BE" sz="2400" dirty="0" smtClean="0">
                <a:solidFill>
                  <a:srgbClr val="FF0000"/>
                </a:solidFill>
              </a:rPr>
              <a:t> des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projets</a:t>
            </a:r>
            <a:r>
              <a:rPr lang="en-GB" altLang="nl-BE" sz="2400" dirty="0" smtClean="0">
                <a:solidFill>
                  <a:srgbClr val="FF0000"/>
                </a:solidFill>
              </a:rPr>
              <a:t> de la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RDCongo</a:t>
            </a:r>
            <a:r>
              <a:rPr lang="en-GB" altLang="nl-BE" sz="2400" dirty="0" smtClean="0">
                <a:solidFill>
                  <a:srgbClr val="FF0000"/>
                </a:solidFill>
              </a:rPr>
              <a:t>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éligibles</a:t>
            </a:r>
            <a:r>
              <a:rPr lang="en-GB" altLang="nl-BE" sz="2400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nl-BE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nl-BE" sz="2400" dirty="0" smtClean="0">
                <a:solidFill>
                  <a:srgbClr val="FF0000"/>
                </a:solidFill>
              </a:rPr>
              <a:t>Appel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compétitif</a:t>
            </a:r>
            <a:r>
              <a:rPr lang="en-GB" altLang="nl-BE" sz="2400" dirty="0" smtClean="0">
                <a:solidFill>
                  <a:srgbClr val="FF0000"/>
                </a:solidFill>
              </a:rPr>
              <a:t> -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projets</a:t>
            </a:r>
            <a:r>
              <a:rPr lang="en-GB" altLang="nl-BE" sz="2400" dirty="0" smtClean="0">
                <a:solidFill>
                  <a:srgbClr val="FF0000"/>
                </a:solidFill>
              </a:rPr>
              <a:t>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pilotes</a:t>
            </a:r>
            <a:r>
              <a:rPr lang="en-GB" altLang="nl-BE" sz="2400" dirty="0" smtClean="0">
                <a:solidFill>
                  <a:srgbClr val="FF0000"/>
                </a:solidFill>
              </a:rPr>
              <a:t>! </a:t>
            </a:r>
            <a:endParaRPr lang="en-US" altLang="nl-B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6014403"/>
            <a:ext cx="1423609" cy="9429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52536" y="-27384"/>
            <a:ext cx="961256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9575" algn="l"/>
              </a:tabLst>
            </a:pPr>
            <a:r>
              <a:rPr lang="nl-BE" sz="2800" dirty="0" smtClean="0">
                <a:solidFill>
                  <a:schemeClr val="tx1"/>
                </a:solidFill>
              </a:rPr>
              <a:t>Atelier </a:t>
            </a:r>
            <a:r>
              <a:rPr lang="nl-BE" sz="2800" dirty="0" err="1" smtClean="0">
                <a:solidFill>
                  <a:schemeClr val="tx1"/>
                </a:solidFill>
              </a:rPr>
              <a:t>d’ouvertur</a:t>
            </a:r>
            <a:r>
              <a:rPr lang="nl-BE" sz="2800" dirty="0" err="1" smtClean="0">
                <a:solidFill>
                  <a:schemeClr val="tx1"/>
                </a:solidFill>
              </a:rPr>
              <a:t>e</a:t>
            </a:r>
            <a:r>
              <a:rPr lang="nl-BE" sz="2800" dirty="0" smtClean="0">
                <a:solidFill>
                  <a:schemeClr val="tx1"/>
                </a:solidFill>
              </a:rPr>
              <a:t> MRV 2015 (Bruxelles)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800386" y="476672"/>
            <a:ext cx="43801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sz="2400" dirty="0" smtClean="0"/>
              <a:t>Sessions GBIF, </a:t>
            </a:r>
            <a:r>
              <a:rPr lang="en-GB" sz="2400" dirty="0" err="1" smtClean="0"/>
              <a:t>indicateurs</a:t>
            </a:r>
            <a:r>
              <a:rPr lang="en-GB" sz="2400" dirty="0" smtClean="0"/>
              <a:t>, SIG, PCM, </a:t>
            </a:r>
            <a:r>
              <a:rPr lang="en-GB" sz="2400" dirty="0" err="1" smtClean="0"/>
              <a:t>ethnobotanique</a:t>
            </a:r>
            <a:r>
              <a:rPr lang="en-GB" sz="2400" dirty="0" smtClean="0"/>
              <a:t>, valorisation </a:t>
            </a:r>
            <a:r>
              <a:rPr lang="en-GB" sz="2400" dirty="0" err="1" smtClean="0"/>
              <a:t>économique</a:t>
            </a:r>
            <a:r>
              <a:rPr lang="en-GB" sz="2400" dirty="0" smtClean="0"/>
              <a:t>… 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nl-BE" sz="2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nl-BE" sz="2400" dirty="0" err="1" smtClean="0">
                <a:solidFill>
                  <a:srgbClr val="FF0000"/>
                </a:solidFill>
              </a:rPr>
              <a:t>Projets</a:t>
            </a:r>
            <a:r>
              <a:rPr lang="en-GB" altLang="nl-BE" sz="2400" dirty="0" smtClean="0">
                <a:solidFill>
                  <a:srgbClr val="FF0000"/>
                </a:solidFill>
              </a:rPr>
              <a:t>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sélectionnés</a:t>
            </a:r>
            <a:r>
              <a:rPr lang="en-GB" altLang="nl-BE" sz="2400" dirty="0" smtClean="0">
                <a:solidFill>
                  <a:srgbClr val="FF0000"/>
                </a:solidFill>
              </a:rPr>
              <a:t>: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Bénin</a:t>
            </a:r>
            <a:r>
              <a:rPr lang="en-GB" altLang="nl-BE" sz="2400" dirty="0" smtClean="0">
                <a:solidFill>
                  <a:srgbClr val="FF0000"/>
                </a:solidFill>
              </a:rPr>
              <a:t> (2x), Burundi, 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Maroc</a:t>
            </a:r>
            <a:r>
              <a:rPr lang="en-GB" altLang="nl-BE" sz="2400" dirty="0" smtClean="0">
                <a:solidFill>
                  <a:srgbClr val="FF0000"/>
                </a:solidFill>
              </a:rPr>
              <a:t>, </a:t>
            </a:r>
            <a:r>
              <a:rPr lang="en-GB" altLang="nl-BE" sz="2400" dirty="0" err="1" smtClean="0">
                <a:solidFill>
                  <a:srgbClr val="FF0000"/>
                </a:solidFill>
              </a:rPr>
              <a:t>RDCongo</a:t>
            </a:r>
            <a:endParaRPr lang="en-US" altLang="nl-BE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24"/>
          <a:stretch/>
        </p:blipFill>
        <p:spPr>
          <a:xfrm>
            <a:off x="-1" y="3127275"/>
            <a:ext cx="4818790" cy="289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86" y="2718346"/>
            <a:ext cx="4312851" cy="3289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80"/>
            <a:ext cx="4818789" cy="3614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0163"/>
            <a:ext cx="755576" cy="862666"/>
          </a:xfrm>
          <a:prstGeom prst="rect">
            <a:avLst/>
          </a:prstGeom>
        </p:spPr>
      </p:pic>
      <p:pic>
        <p:nvPicPr>
          <p:cNvPr id="1026" name="Picture 2" descr="Het logo van Plantentuin Mei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88" y="6116054"/>
            <a:ext cx="1056396" cy="6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://www.uhasselt.be/Layout/website2014/images/uhasselt_logo@2x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Uhassel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61308"/>
            <a:ext cx="1228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Afbeeldingsresultaat voor ulg gxabt"/>
          <p:cNvSpPr>
            <a:spLocks noChangeAspect="1" noChangeArrowheads="1"/>
          </p:cNvSpPr>
          <p:nvPr/>
        </p:nvSpPr>
        <p:spPr bwMode="auto">
          <a:xfrm>
            <a:off x="155575" y="-708025"/>
            <a:ext cx="22288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BIP Indicato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63" y="6049569"/>
            <a:ext cx="1998685" cy="7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584" y="6021288"/>
            <a:ext cx="1033085" cy="8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6014403"/>
            <a:ext cx="1423609" cy="9429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52536" y="-27384"/>
            <a:ext cx="961256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9575" algn="l"/>
              </a:tabLst>
            </a:pPr>
            <a:r>
              <a:rPr lang="nl-BE" sz="2800" dirty="0" err="1" smtClean="0">
                <a:solidFill>
                  <a:schemeClr val="tx1"/>
                </a:solidFill>
              </a:rPr>
              <a:t>Projets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smtClean="0">
                <a:solidFill>
                  <a:schemeClr val="tx1"/>
                </a:solidFill>
              </a:rPr>
              <a:t>MRV 2015-16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800386" y="779220"/>
            <a:ext cx="43801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sz="2400" dirty="0" err="1" smtClean="0"/>
              <a:t>Durée</a:t>
            </a:r>
            <a:r>
              <a:rPr lang="en-GB" sz="2400" dirty="0" smtClean="0"/>
              <a:t>: 1 </a:t>
            </a:r>
            <a:r>
              <a:rPr lang="en-GB" sz="2400" dirty="0" err="1" smtClean="0"/>
              <a:t>année</a:t>
            </a:r>
            <a:r>
              <a:rPr lang="en-GB" sz="2400" dirty="0" smtClean="0"/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sz="2400" dirty="0" err="1" smtClean="0"/>
              <a:t>Contenu</a:t>
            </a:r>
            <a:r>
              <a:rPr lang="en-GB" sz="2400" dirty="0" smtClean="0"/>
              <a:t>/</a:t>
            </a:r>
            <a:r>
              <a:rPr lang="en-GB" sz="2400" dirty="0" err="1" smtClean="0"/>
              <a:t>approche</a:t>
            </a:r>
            <a:r>
              <a:rPr lang="en-GB" sz="2400" dirty="0" smtClean="0"/>
              <a:t> </a:t>
            </a:r>
            <a:r>
              <a:rPr lang="en-GB" sz="2400" dirty="0" err="1" smtClean="0"/>
              <a:t>peut</a:t>
            </a:r>
            <a:r>
              <a:rPr lang="en-GB" sz="2400" dirty="0" smtClean="0"/>
              <a:t> </a:t>
            </a:r>
            <a:r>
              <a:rPr lang="en-GB" sz="2400" dirty="0" err="1" smtClean="0"/>
              <a:t>varier</a:t>
            </a:r>
            <a:endParaRPr lang="en-GB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GB" altLang="nl-BE" sz="2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nl-BE" sz="2400" dirty="0" smtClean="0"/>
              <a:t>Atelier de </a:t>
            </a:r>
            <a:r>
              <a:rPr lang="en-GB" altLang="nl-BE" sz="2400" dirty="0" err="1" smtClean="0"/>
              <a:t>clôture</a:t>
            </a:r>
            <a:r>
              <a:rPr lang="en-GB" altLang="nl-BE" sz="2400" dirty="0" smtClean="0"/>
              <a:t> </a:t>
            </a:r>
            <a:r>
              <a:rPr lang="en-GB" altLang="nl-BE" sz="2400" dirty="0" err="1" smtClean="0"/>
              <a:t>en</a:t>
            </a:r>
            <a:r>
              <a:rPr lang="en-GB" altLang="nl-BE" sz="2400" dirty="0" smtClean="0"/>
              <a:t> </a:t>
            </a:r>
            <a:r>
              <a:rPr lang="en-GB" altLang="nl-BE" sz="2400" dirty="0" err="1" smtClean="0"/>
              <a:t>Afrique</a:t>
            </a:r>
            <a:r>
              <a:rPr lang="en-GB" altLang="nl-BE" sz="2400" dirty="0" smtClean="0"/>
              <a:t>  </a:t>
            </a:r>
            <a:endParaRPr lang="en-US" altLang="nl-BE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24"/>
          <a:stretch/>
        </p:blipFill>
        <p:spPr>
          <a:xfrm>
            <a:off x="-1" y="3127275"/>
            <a:ext cx="4818790" cy="289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86" y="2718346"/>
            <a:ext cx="4312851" cy="3289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80"/>
            <a:ext cx="4818789" cy="3614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0163"/>
            <a:ext cx="755576" cy="862666"/>
          </a:xfrm>
          <a:prstGeom prst="rect">
            <a:avLst/>
          </a:prstGeom>
        </p:spPr>
      </p:pic>
      <p:pic>
        <p:nvPicPr>
          <p:cNvPr id="1026" name="Picture 2" descr="Het logo van Plantentuin Mei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88" y="6116054"/>
            <a:ext cx="1056396" cy="6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://www.uhasselt.be/Layout/website2014/images/uhasselt_logo@2x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Uhassel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61308"/>
            <a:ext cx="1228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Afbeeldingsresultaat voor ulg gxabt"/>
          <p:cNvSpPr>
            <a:spLocks noChangeAspect="1" noChangeArrowheads="1"/>
          </p:cNvSpPr>
          <p:nvPr/>
        </p:nvSpPr>
        <p:spPr bwMode="auto">
          <a:xfrm>
            <a:off x="155575" y="-708025"/>
            <a:ext cx="22288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BIP Indicato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63" y="6049569"/>
            <a:ext cx="1998685" cy="7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584" y="6021288"/>
            <a:ext cx="1033085" cy="8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252536" y="216024"/>
            <a:ext cx="961256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9575" algn="l"/>
              </a:tabLst>
            </a:pPr>
            <a:r>
              <a:rPr lang="nl-BE" sz="2800" dirty="0" smtClean="0">
                <a:solidFill>
                  <a:schemeClr val="bg1"/>
                </a:solidFill>
              </a:rPr>
              <a:t>Appels à </a:t>
            </a:r>
            <a:r>
              <a:rPr lang="nl-BE" sz="2800" dirty="0" err="1" smtClean="0">
                <a:solidFill>
                  <a:schemeClr val="bg1"/>
                </a:solidFill>
              </a:rPr>
              <a:t>projets</a:t>
            </a:r>
            <a:r>
              <a:rPr lang="nl-BE" sz="2800" dirty="0">
                <a:solidFill>
                  <a:schemeClr val="bg1"/>
                </a:solidFill>
              </a:rPr>
              <a:t> </a:t>
            </a:r>
            <a:r>
              <a:rPr lang="nl-BE" sz="2800" dirty="0" smtClean="0">
                <a:solidFill>
                  <a:schemeClr val="bg1"/>
                </a:solidFill>
              </a:rPr>
              <a:t>“</a:t>
            </a:r>
            <a:r>
              <a:rPr lang="nl-BE" sz="2800" dirty="0" err="1" smtClean="0">
                <a:solidFill>
                  <a:schemeClr val="bg1"/>
                </a:solidFill>
              </a:rPr>
              <a:t>Measuring</a:t>
            </a:r>
            <a:r>
              <a:rPr lang="nl-BE" sz="2800" dirty="0" smtClean="0">
                <a:solidFill>
                  <a:schemeClr val="bg1"/>
                </a:solidFill>
              </a:rPr>
              <a:t>, Reporting &amp; </a:t>
            </a:r>
            <a:r>
              <a:rPr lang="nl-BE" sz="2800" dirty="0" err="1" smtClean="0">
                <a:solidFill>
                  <a:schemeClr val="bg1"/>
                </a:solidFill>
              </a:rPr>
              <a:t>Verification</a:t>
            </a:r>
            <a:r>
              <a:rPr lang="nl-BE" sz="2800" dirty="0" smtClean="0">
                <a:solidFill>
                  <a:schemeClr val="bg1"/>
                </a:solidFill>
              </a:rPr>
              <a:t>” (MRV)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172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MRAC - KMMA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Vanhove Maarten</dc:creator>
  <cp:lastModifiedBy>Maarten Vanhove</cp:lastModifiedBy>
  <cp:revision>19</cp:revision>
  <dcterms:created xsi:type="dcterms:W3CDTF">2015-06-21T19:32:20Z</dcterms:created>
  <dcterms:modified xsi:type="dcterms:W3CDTF">2015-10-13T23:51:56Z</dcterms:modified>
</cp:coreProperties>
</file>