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63" r:id="rId3"/>
    <p:sldId id="272" r:id="rId4"/>
    <p:sldId id="274" r:id="rId5"/>
    <p:sldId id="276" r:id="rId6"/>
    <p:sldId id="281" r:id="rId7"/>
    <p:sldId id="282" r:id="rId8"/>
    <p:sldId id="284" r:id="rId9"/>
    <p:sldId id="283" r:id="rId10"/>
    <p:sldId id="277" r:id="rId11"/>
    <p:sldId id="280" r:id="rId12"/>
    <p:sldId id="265" r:id="rId13"/>
    <p:sldId id="269" r:id="rId14"/>
    <p:sldId id="266" r:id="rId15"/>
    <p:sldId id="267" r:id="rId16"/>
    <p:sldId id="271" r:id="rId17"/>
    <p:sldId id="262" r:id="rId18"/>
    <p:sldId id="261" r:id="rId19"/>
    <p:sldId id="258" r:id="rId20"/>
    <p:sldId id="259" r:id="rId21"/>
    <p:sldId id="270"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6A28A-DBDB-4BFE-B2A8-72BA61FF7424}" type="datetimeFigureOut">
              <a:rPr lang="fr-FR" smtClean="0"/>
              <a:pPr/>
              <a:t>17/04/2016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1D694-A153-4556-A769-98C0EDF2A64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F80935-93DD-4317-B133-11EA515A4E72}" type="datetimeFigureOut">
              <a:rPr lang="fr-FR" smtClean="0"/>
              <a:pPr/>
              <a:t>17/04/2016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A9FDE6-52CC-4CA3-B1E3-029CCEAC4CF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80935-93DD-4317-B133-11EA515A4E72}" type="datetimeFigureOut">
              <a:rPr lang="fr-FR" smtClean="0"/>
              <a:pPr/>
              <a:t>17/04/2016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9FDE6-52CC-4CA3-B1E3-029CCEAC4CF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onsolatekyams@gmail.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re 1"/>
          <p:cNvSpPr>
            <a:spLocks noGrp="1"/>
          </p:cNvSpPr>
          <p:nvPr>
            <p:ph type="ctrTitle"/>
          </p:nvPr>
        </p:nvSpPr>
        <p:spPr>
          <a:xfrm>
            <a:off x="500034" y="428605"/>
            <a:ext cx="7958166" cy="1643073"/>
          </a:xfrm>
          <a:ln cmpd="sng">
            <a:solidFill>
              <a:srgbClr val="00B050"/>
            </a:solidFill>
          </a:ln>
        </p:spPr>
        <p:txBody>
          <a:bodyPr/>
          <a:lstStyle/>
          <a:p>
            <a:r>
              <a:rPr lang="fr-FR" dirty="0" smtClean="0"/>
              <a:t>Animaux et arbres hors forêts</a:t>
            </a:r>
            <a:endParaRPr lang="fr-FR" dirty="0"/>
          </a:p>
        </p:txBody>
      </p:sp>
      <p:sp>
        <p:nvSpPr>
          <p:cNvPr id="3" name="Sous-titre 2"/>
          <p:cNvSpPr>
            <a:spLocks noGrp="1"/>
          </p:cNvSpPr>
          <p:nvPr>
            <p:ph type="subTitle" idx="1"/>
          </p:nvPr>
        </p:nvSpPr>
        <p:spPr>
          <a:xfrm>
            <a:off x="1371600" y="2714620"/>
            <a:ext cx="6400800" cy="2928958"/>
          </a:xfrm>
        </p:spPr>
        <p:txBody>
          <a:bodyPr>
            <a:normAutofit fontScale="92500" lnSpcReduction="10000"/>
          </a:bodyPr>
          <a:lstStyle/>
          <a:p>
            <a:pPr>
              <a:defRPr/>
            </a:pPr>
            <a:r>
              <a:rPr lang="fr-FR" dirty="0" err="1">
                <a:solidFill>
                  <a:schemeClr val="tx1"/>
                </a:solidFill>
              </a:rPr>
              <a:t>Consolate</a:t>
            </a:r>
            <a:r>
              <a:rPr lang="fr-FR" dirty="0">
                <a:solidFill>
                  <a:schemeClr val="tx1"/>
                </a:solidFill>
              </a:rPr>
              <a:t> KASWERA KYAMAKYA</a:t>
            </a:r>
          </a:p>
          <a:p>
            <a:pPr>
              <a:defRPr/>
            </a:pPr>
            <a:r>
              <a:rPr lang="fr-FR" dirty="0">
                <a:solidFill>
                  <a:schemeClr val="tx1"/>
                </a:solidFill>
              </a:rPr>
              <a:t>Enseignante et chercheur à la F.S/UNIKIS</a:t>
            </a:r>
          </a:p>
          <a:p>
            <a:pPr>
              <a:defRPr/>
            </a:pPr>
            <a:r>
              <a:rPr lang="fr-FR" dirty="0">
                <a:solidFill>
                  <a:schemeClr val="tx1"/>
                </a:solidFill>
                <a:latin typeface="Times New Roman" pitchFamily="18" charset="0"/>
                <a:cs typeface="Times New Roman" pitchFamily="18" charset="0"/>
              </a:rPr>
              <a:t>Contact: </a:t>
            </a:r>
            <a:r>
              <a:rPr lang="fr-FR" dirty="0">
                <a:solidFill>
                  <a:schemeClr val="tx1"/>
                </a:solidFill>
                <a:latin typeface="Times New Roman" pitchFamily="18" charset="0"/>
                <a:cs typeface="Times New Roman" pitchFamily="18" charset="0"/>
                <a:hlinkClick r:id="rId2"/>
              </a:rPr>
              <a:t>consolatekyams@gmail.com</a:t>
            </a:r>
            <a:endParaRPr lang="fr-FR" dirty="0">
              <a:solidFill>
                <a:schemeClr val="tx1"/>
              </a:solidFill>
              <a:latin typeface="Times New Roman" pitchFamily="18" charset="0"/>
              <a:cs typeface="Times New Roman" pitchFamily="18" charset="0"/>
            </a:endParaRPr>
          </a:p>
          <a:p>
            <a:pPr>
              <a:defRPr/>
            </a:pPr>
            <a:r>
              <a:rPr lang="fr-FR" dirty="0">
                <a:solidFill>
                  <a:schemeClr val="tx1"/>
                </a:solidFill>
                <a:latin typeface="Times New Roman" pitchFamily="18" charset="0"/>
                <a:cs typeface="Times New Roman" pitchFamily="18" charset="0"/>
              </a:rPr>
              <a:t>+243997771743</a:t>
            </a:r>
            <a:endParaRPr lang="fr-FR" dirty="0">
              <a:solidFill>
                <a:schemeClr val="tx1"/>
              </a:solidFill>
            </a:endParaRPr>
          </a:p>
          <a:p>
            <a:pPr>
              <a:defRPr/>
            </a:pPr>
            <a:r>
              <a:rPr lang="fr-FR" dirty="0" smtClean="0">
                <a:solidFill>
                  <a:schemeClr val="tx1"/>
                </a:solidFill>
              </a:rPr>
              <a:t>Kisangani,18 avril 2016</a:t>
            </a:r>
            <a:endParaRPr lang="fr-FR" dirty="0">
              <a:solidFill>
                <a:schemeClr val="tx1"/>
              </a:solidFill>
            </a:endParaRPr>
          </a:p>
          <a:p>
            <a:endParaRPr lang="fr-FR" dirty="0"/>
          </a:p>
        </p:txBody>
      </p:sp>
      <p:pic>
        <p:nvPicPr>
          <p:cNvPr id="13313" name="Picture 1"/>
          <p:cNvPicPr>
            <a:picLocks noChangeAspect="1" noChangeArrowheads="1"/>
          </p:cNvPicPr>
          <p:nvPr/>
        </p:nvPicPr>
        <p:blipFill>
          <a:blip r:embed="rId3"/>
          <a:srcRect/>
          <a:stretch>
            <a:fillRect/>
          </a:stretch>
        </p:blipFill>
        <p:spPr bwMode="auto">
          <a:xfrm>
            <a:off x="0" y="4955199"/>
            <a:ext cx="2714612" cy="1902801"/>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7048513" y="5286385"/>
            <a:ext cx="2095487" cy="157161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1746" name="Picture 2"/>
          <p:cNvPicPr>
            <a:picLocks noChangeAspect="1" noChangeArrowheads="1"/>
          </p:cNvPicPr>
          <p:nvPr/>
        </p:nvPicPr>
        <p:blipFill>
          <a:blip r:embed="rId2"/>
          <a:srcRect/>
          <a:stretch>
            <a:fillRect/>
          </a:stretch>
        </p:blipFill>
        <p:spPr bwMode="auto">
          <a:xfrm>
            <a:off x="2659063" y="1382713"/>
            <a:ext cx="3825875" cy="4098925"/>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714348" y="3143248"/>
            <a:ext cx="2095500" cy="1552575"/>
          </a:xfrm>
          <a:prstGeom prst="rect">
            <a:avLst/>
          </a:prstGeom>
          <a:noFill/>
          <a:ln w="9525">
            <a:noFill/>
            <a:miter lim="800000"/>
            <a:headEnd/>
            <a:tailEnd/>
          </a:ln>
          <a:effectLst/>
        </p:spPr>
      </p:pic>
      <p:pic>
        <p:nvPicPr>
          <p:cNvPr id="3075" name="Picture 3" descr="C:\Users\Cansolate\Documents\ANDRE\IMG_0855.JPG"/>
          <p:cNvPicPr>
            <a:picLocks noGrp="1" noChangeAspect="1" noChangeArrowheads="1"/>
          </p:cNvPicPr>
          <p:nvPr>
            <p:ph idx="1"/>
          </p:nvPr>
        </p:nvPicPr>
        <p:blipFill>
          <a:blip r:embed="rId4" cstate="print"/>
          <a:srcRect/>
          <a:stretch>
            <a:fillRect/>
          </a:stretch>
        </p:blipFill>
        <p:spPr bwMode="auto">
          <a:xfrm>
            <a:off x="3897840" y="3357562"/>
            <a:ext cx="3691468" cy="27686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1. Arbres et l’équilibre urbain</a:t>
            </a:r>
            <a:br>
              <a:rPr lang="fr-FR" b="1" dirty="0" smtClean="0">
                <a:solidFill>
                  <a:srgbClr val="FF0000"/>
                </a:solidFill>
              </a:rPr>
            </a:br>
            <a:endParaRPr lang="fr-FR" dirty="0"/>
          </a:p>
        </p:txBody>
      </p:sp>
      <p:sp>
        <p:nvSpPr>
          <p:cNvPr id="3" name="Espace réservé du texte 2"/>
          <p:cNvSpPr>
            <a:spLocks noGrp="1"/>
          </p:cNvSpPr>
          <p:nvPr>
            <p:ph type="body" idx="1"/>
          </p:nvPr>
        </p:nvSpPr>
        <p:spPr>
          <a:xfrm>
            <a:off x="428596" y="1071546"/>
            <a:ext cx="4068792" cy="1103329"/>
          </a:xfrm>
        </p:spPr>
        <p:txBody>
          <a:bodyPr>
            <a:normAutofit/>
          </a:bodyPr>
          <a:lstStyle/>
          <a:p>
            <a:r>
              <a:rPr lang="fr-FR" dirty="0" smtClean="0">
                <a:solidFill>
                  <a:srgbClr val="00B050"/>
                </a:solidFill>
              </a:rPr>
              <a:t>Arbres ressource vitale pour les humains et animaux</a:t>
            </a:r>
            <a:endParaRPr lang="fr-FR" dirty="0">
              <a:solidFill>
                <a:srgbClr val="00B050"/>
              </a:solidFill>
            </a:endParaRPr>
          </a:p>
        </p:txBody>
      </p:sp>
      <p:sp>
        <p:nvSpPr>
          <p:cNvPr id="4" name="Espace réservé du contenu 3"/>
          <p:cNvSpPr>
            <a:spLocks noGrp="1"/>
          </p:cNvSpPr>
          <p:nvPr>
            <p:ph sz="half" idx="2"/>
          </p:nvPr>
        </p:nvSpPr>
        <p:spPr/>
        <p:txBody>
          <a:bodyPr/>
          <a:lstStyle/>
          <a:p>
            <a:r>
              <a:rPr lang="fr-FR" dirty="0" smtClean="0"/>
              <a:t>Sans </a:t>
            </a:r>
            <a:r>
              <a:rPr lang="fr-FR" dirty="0"/>
              <a:t>le couvert boisé, la vie animale n’est pas pareille.</a:t>
            </a:r>
          </a:p>
          <a:p>
            <a:r>
              <a:rPr lang="fr-FR" dirty="0"/>
              <a:t>Les arbres ont toujours été intimement liés à l'évolution humaine, pour  le développement urbain </a:t>
            </a:r>
            <a:r>
              <a:rPr lang="fr-FR" b="1" dirty="0"/>
              <a:t>espaces verts </a:t>
            </a:r>
            <a:r>
              <a:rPr lang="fr-FR" b="1" dirty="0" smtClean="0"/>
              <a:t>/parc</a:t>
            </a:r>
            <a:endParaRPr lang="fr-FR" b="1" dirty="0"/>
          </a:p>
          <a:p>
            <a:endParaRPr lang="fr-FR" dirty="0"/>
          </a:p>
          <a:p>
            <a:endParaRPr lang="fr-FR" dirty="0"/>
          </a:p>
        </p:txBody>
      </p:sp>
      <p:sp>
        <p:nvSpPr>
          <p:cNvPr id="5" name="Espace réservé du texte 4"/>
          <p:cNvSpPr>
            <a:spLocks noGrp="1"/>
          </p:cNvSpPr>
          <p:nvPr>
            <p:ph type="body" sz="quarter" idx="3"/>
          </p:nvPr>
        </p:nvSpPr>
        <p:spPr>
          <a:xfrm>
            <a:off x="4645025" y="1214422"/>
            <a:ext cx="4498975" cy="960453"/>
          </a:xfrm>
        </p:spPr>
        <p:txBody>
          <a:bodyPr>
            <a:normAutofit/>
          </a:bodyPr>
          <a:lstStyle/>
          <a:p>
            <a:r>
              <a:rPr lang="fr-FR" dirty="0" smtClean="0"/>
              <a:t>Bénéfices </a:t>
            </a:r>
            <a:r>
              <a:rPr lang="fr-FR" dirty="0"/>
              <a:t>écologiques des arbres et des espaces </a:t>
            </a:r>
            <a:r>
              <a:rPr lang="fr-FR" dirty="0" smtClean="0"/>
              <a:t>verts</a:t>
            </a:r>
            <a:endParaRPr lang="fr-FR" dirty="0"/>
          </a:p>
        </p:txBody>
      </p:sp>
      <p:sp>
        <p:nvSpPr>
          <p:cNvPr id="6" name="Espace réservé du contenu 5"/>
          <p:cNvSpPr>
            <a:spLocks noGrp="1"/>
          </p:cNvSpPr>
          <p:nvPr>
            <p:ph sz="quarter" idx="4"/>
          </p:nvPr>
        </p:nvSpPr>
        <p:spPr/>
        <p:txBody>
          <a:bodyPr/>
          <a:lstStyle/>
          <a:p>
            <a:r>
              <a:rPr lang="fr-FR" b="1" i="1" dirty="0"/>
              <a:t>L'arbre producteur d'oxygène et source de vie (photosynthèse)</a:t>
            </a:r>
          </a:p>
          <a:p>
            <a:r>
              <a:rPr lang="fr-FR" b="1" i="1" dirty="0"/>
              <a:t>L'arbre purificateur de l'air/filtre à air/ absorption des </a:t>
            </a:r>
            <a:r>
              <a:rPr lang="fr-FR" b="1" i="1" dirty="0" smtClean="0"/>
              <a:t>poussières</a:t>
            </a:r>
          </a:p>
          <a:p>
            <a:r>
              <a:rPr lang="fr-FR" b="1" i="1" dirty="0" smtClean="0"/>
              <a:t>L'arbre protège contre la chaleur/ régularisation des écarts extrêmes de température</a:t>
            </a:r>
            <a:endParaRPr lang="fr-FR" dirty="0" smtClean="0"/>
          </a:p>
          <a:p>
            <a:endParaRPr lang="fr-FR" b="1" i="1" dirty="0"/>
          </a:p>
          <a:p>
            <a:endParaRPr lang="fr-FR" dirty="0"/>
          </a:p>
        </p:txBody>
      </p:sp>
      <p:pic>
        <p:nvPicPr>
          <p:cNvPr id="16387" name="Picture 3"/>
          <p:cNvPicPr>
            <a:picLocks noChangeAspect="1" noChangeArrowheads="1"/>
          </p:cNvPicPr>
          <p:nvPr/>
        </p:nvPicPr>
        <p:blipFill>
          <a:blip r:embed="rId2"/>
          <a:srcRect/>
          <a:stretch>
            <a:fillRect/>
          </a:stretch>
        </p:blipFill>
        <p:spPr bwMode="auto">
          <a:xfrm>
            <a:off x="2357422" y="4931755"/>
            <a:ext cx="2559049" cy="1926245"/>
          </a:xfrm>
          <a:prstGeom prst="rect">
            <a:avLst/>
          </a:prstGeom>
          <a:noFill/>
          <a:ln w="9525">
            <a:noFill/>
            <a:miter lim="800000"/>
            <a:headEnd/>
            <a:tailEnd/>
          </a:ln>
          <a:effectLst/>
        </p:spPr>
      </p:pic>
      <p:pic>
        <p:nvPicPr>
          <p:cNvPr id="16388" name="Picture 4"/>
          <p:cNvPicPr>
            <a:picLocks noChangeAspect="1" noChangeArrowheads="1"/>
          </p:cNvPicPr>
          <p:nvPr/>
        </p:nvPicPr>
        <p:blipFill>
          <a:blip r:embed="rId3"/>
          <a:srcRect/>
          <a:stretch>
            <a:fillRect/>
          </a:stretch>
        </p:blipFill>
        <p:spPr bwMode="auto">
          <a:xfrm>
            <a:off x="0" y="4994659"/>
            <a:ext cx="2214546" cy="186334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L'arbre et l'éducation environnementale</a:t>
            </a:r>
            <a:r>
              <a:rPr lang="fr-FR" dirty="0" smtClean="0"/>
              <a:t/>
            </a:r>
            <a:br>
              <a:rPr lang="fr-FR" dirty="0" smtClean="0"/>
            </a:br>
            <a:endParaRPr lang="fr-FR" dirty="0"/>
          </a:p>
        </p:txBody>
      </p:sp>
      <p:sp>
        <p:nvSpPr>
          <p:cNvPr id="3" name="Espace réservé du contenu 2"/>
          <p:cNvSpPr>
            <a:spLocks noGrp="1"/>
          </p:cNvSpPr>
          <p:nvPr>
            <p:ph sz="half" idx="1"/>
          </p:nvPr>
        </p:nvSpPr>
        <p:spPr/>
        <p:txBody>
          <a:bodyPr>
            <a:normAutofit fontScale="92500" lnSpcReduction="10000"/>
          </a:bodyPr>
          <a:lstStyle/>
          <a:p>
            <a:r>
              <a:rPr lang="fr-FR" b="1" i="1" dirty="0" smtClean="0"/>
              <a:t>L'arbre lutte contre l'érosion du sol</a:t>
            </a:r>
          </a:p>
          <a:p>
            <a:r>
              <a:rPr lang="fr-FR" b="1" i="1" dirty="0" smtClean="0"/>
              <a:t>L'arbre et les brise-vents/</a:t>
            </a:r>
            <a:r>
              <a:rPr lang="fr-FR" dirty="0" smtClean="0"/>
              <a:t> diminue l'ampleur des courants d'air</a:t>
            </a:r>
          </a:p>
          <a:p>
            <a:r>
              <a:rPr lang="fr-FR" b="1" i="1" dirty="0" smtClean="0"/>
              <a:t> Fonctions esthétiques/ architectural /mise en valeur du paysage, décoration)</a:t>
            </a:r>
          </a:p>
          <a:p>
            <a:pPr>
              <a:buFontTx/>
              <a:buChar char="-"/>
            </a:pPr>
            <a:r>
              <a:rPr lang="fr-FR" b="1" i="1" dirty="0" smtClean="0"/>
              <a:t>L'arbre : attrait touristique</a:t>
            </a:r>
            <a:endParaRPr lang="fr-FR" dirty="0" smtClean="0"/>
          </a:p>
          <a:p>
            <a:endParaRPr lang="fr-FR" dirty="0"/>
          </a:p>
        </p:txBody>
      </p:sp>
      <p:sp>
        <p:nvSpPr>
          <p:cNvPr id="4" name="Espace réservé du contenu 3"/>
          <p:cNvSpPr>
            <a:spLocks noGrp="1"/>
          </p:cNvSpPr>
          <p:nvPr>
            <p:ph sz="half" idx="2"/>
          </p:nvPr>
        </p:nvSpPr>
        <p:spPr/>
        <p:txBody>
          <a:bodyPr>
            <a:normAutofit fontScale="92500" lnSpcReduction="10000"/>
          </a:bodyPr>
          <a:lstStyle/>
          <a:p>
            <a:r>
              <a:rPr lang="fr-FR" dirty="0" smtClean="0"/>
              <a:t>Les espaces boisés urbains et certains parcs municipaux=infrastructures didactiques </a:t>
            </a:r>
          </a:p>
          <a:p>
            <a:r>
              <a:rPr lang="fr-FR" b="1" i="1" dirty="0" smtClean="0"/>
              <a:t>L'arbre: inhibiteur d’accident</a:t>
            </a:r>
          </a:p>
          <a:p>
            <a:r>
              <a:rPr lang="fr-FR" b="1" i="1" dirty="0" smtClean="0"/>
              <a:t>L'arbre: moteur économique( arboriculture, horticulture)</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572560" cy="45719"/>
          </a:xfrm>
        </p:spPr>
        <p:txBody>
          <a:bodyPr>
            <a:normAutofit fontScale="90000"/>
          </a:bodyPr>
          <a:lstStyle/>
          <a:p>
            <a:r>
              <a:rPr lang="fr-FR" dirty="0" smtClean="0"/>
              <a:t/>
            </a:r>
            <a:br>
              <a:rPr lang="fr-FR" dirty="0" smtClean="0"/>
            </a:br>
            <a:endParaRPr lang="fr-FR" dirty="0">
              <a:solidFill>
                <a:srgbClr val="00B050"/>
              </a:solidFill>
            </a:endParaRPr>
          </a:p>
        </p:txBody>
      </p:sp>
      <p:sp>
        <p:nvSpPr>
          <p:cNvPr id="3" name="Espace réservé du texte 2"/>
          <p:cNvSpPr>
            <a:spLocks noGrp="1"/>
          </p:cNvSpPr>
          <p:nvPr>
            <p:ph type="body" idx="1"/>
          </p:nvPr>
        </p:nvSpPr>
        <p:spPr>
          <a:xfrm>
            <a:off x="285720" y="1535113"/>
            <a:ext cx="4211668" cy="45719"/>
          </a:xfrm>
        </p:spPr>
        <p:txBody>
          <a:bodyPr>
            <a:normAutofit fontScale="25000" lnSpcReduction="20000"/>
          </a:bodyPr>
          <a:lstStyle/>
          <a:p>
            <a:r>
              <a:rPr lang="fr-FR" dirty="0" smtClean="0"/>
              <a:t>.</a:t>
            </a:r>
            <a:endParaRPr lang="fr-FR" dirty="0"/>
          </a:p>
        </p:txBody>
      </p:sp>
      <p:sp>
        <p:nvSpPr>
          <p:cNvPr id="4" name="Espace réservé du contenu 3"/>
          <p:cNvSpPr>
            <a:spLocks noGrp="1"/>
          </p:cNvSpPr>
          <p:nvPr>
            <p:ph sz="half" idx="2"/>
          </p:nvPr>
        </p:nvSpPr>
        <p:spPr>
          <a:xfrm>
            <a:off x="357158" y="2143116"/>
            <a:ext cx="4283106" cy="3951288"/>
          </a:xfrm>
        </p:spPr>
        <p:txBody>
          <a:bodyPr>
            <a:normAutofit/>
          </a:bodyPr>
          <a:lstStyle/>
          <a:p>
            <a:r>
              <a:rPr lang="fr-FR" b="1" i="1" dirty="0" smtClean="0"/>
              <a:t>L'arbre lutte contre l'érosion du sol</a:t>
            </a:r>
          </a:p>
          <a:p>
            <a:r>
              <a:rPr lang="fr-FR" b="1" i="1" dirty="0" smtClean="0"/>
              <a:t>L'arbre et les brise-vents/</a:t>
            </a:r>
            <a:r>
              <a:rPr lang="fr-FR" dirty="0" smtClean="0"/>
              <a:t> diminue l'ampleur des courants d'air</a:t>
            </a:r>
          </a:p>
          <a:p>
            <a:r>
              <a:rPr lang="fr-FR" b="1" i="1" dirty="0" smtClean="0"/>
              <a:t> Fonctions esthétiques/ architectural /mise en valeur du paysage, décoration)</a:t>
            </a:r>
          </a:p>
          <a:p>
            <a:pPr>
              <a:buFontTx/>
              <a:buChar char="-"/>
            </a:pPr>
            <a:r>
              <a:rPr lang="fr-FR" b="1" i="1" dirty="0" smtClean="0"/>
              <a:t>L'arbre : attrait touristique</a:t>
            </a:r>
            <a:endParaRPr lang="fr-FR" dirty="0" smtClean="0"/>
          </a:p>
          <a:p>
            <a:endParaRPr lang="fr-FR" dirty="0" smtClean="0"/>
          </a:p>
          <a:p>
            <a:endParaRPr lang="fr-FR" b="1" i="1" dirty="0" smtClean="0"/>
          </a:p>
          <a:p>
            <a:endParaRPr lang="fr-FR" dirty="0"/>
          </a:p>
        </p:txBody>
      </p:sp>
      <p:sp>
        <p:nvSpPr>
          <p:cNvPr id="5" name="Espace réservé du texte 4"/>
          <p:cNvSpPr>
            <a:spLocks noGrp="1"/>
          </p:cNvSpPr>
          <p:nvPr>
            <p:ph type="body" sz="quarter" idx="3"/>
          </p:nvPr>
        </p:nvSpPr>
        <p:spPr>
          <a:xfrm>
            <a:off x="4645025" y="1535113"/>
            <a:ext cx="4498975" cy="639762"/>
          </a:xfrm>
        </p:spPr>
        <p:txBody>
          <a:bodyPr>
            <a:normAutofit fontScale="92500" lnSpcReduction="20000"/>
          </a:bodyPr>
          <a:lstStyle/>
          <a:p>
            <a:r>
              <a:rPr lang="fr-FR" i="1" dirty="0"/>
              <a:t>L'arbre et l'éducation environnementale</a:t>
            </a:r>
            <a:endParaRPr lang="fr-FR" dirty="0"/>
          </a:p>
        </p:txBody>
      </p:sp>
      <p:sp>
        <p:nvSpPr>
          <p:cNvPr id="6" name="Espace réservé du contenu 5"/>
          <p:cNvSpPr>
            <a:spLocks noGrp="1"/>
          </p:cNvSpPr>
          <p:nvPr>
            <p:ph sz="quarter" idx="4"/>
          </p:nvPr>
        </p:nvSpPr>
        <p:spPr>
          <a:xfrm>
            <a:off x="4645025" y="2174875"/>
            <a:ext cx="4498975" cy="3951288"/>
          </a:xfrm>
        </p:spPr>
        <p:txBody>
          <a:bodyPr/>
          <a:lstStyle/>
          <a:p>
            <a:r>
              <a:rPr lang="fr-FR" dirty="0" smtClean="0"/>
              <a:t>Les espaces boisés urbains et certains parcs municipaux</a:t>
            </a:r>
          </a:p>
          <a:p>
            <a:r>
              <a:rPr lang="fr-FR" b="1" i="1" dirty="0" smtClean="0"/>
              <a:t>L'arbre: inhibiteur d’accident</a:t>
            </a:r>
          </a:p>
          <a:p>
            <a:r>
              <a:rPr lang="fr-FR" b="1" i="1" dirty="0" smtClean="0"/>
              <a:t>L'arbre: moteur économique</a:t>
            </a:r>
          </a:p>
          <a:p>
            <a:endParaRPr lang="fr-FR" b="1" i="1" dirty="0" smtClean="0"/>
          </a:p>
          <a:p>
            <a:endParaRPr lang="fr-FR" dirty="0" smtClean="0"/>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pic>
        <p:nvPicPr>
          <p:cNvPr id="11266" name="Picture 2" descr="https://upload.wikimedia.org/wikipedia/commons/thumb/d/db/Plage_de_ri%C3%A8ve_tshopo.JPG/200px-Plage_de_ri%C3%A8ve_tshopo.JPG"/>
          <p:cNvPicPr>
            <a:picLocks noChangeAspect="1" noChangeArrowheads="1"/>
          </p:cNvPicPr>
          <p:nvPr/>
        </p:nvPicPr>
        <p:blipFill>
          <a:blip r:embed="rId2"/>
          <a:srcRect/>
          <a:stretch>
            <a:fillRect/>
          </a:stretch>
        </p:blipFill>
        <p:spPr bwMode="auto">
          <a:xfrm>
            <a:off x="1357290" y="3071810"/>
            <a:ext cx="1905000" cy="1428750"/>
          </a:xfrm>
          <a:prstGeom prst="rect">
            <a:avLst/>
          </a:prstGeom>
          <a:noFill/>
        </p:spPr>
      </p:pic>
      <p:pic>
        <p:nvPicPr>
          <p:cNvPr id="11267" name="Picture 3"/>
          <p:cNvPicPr>
            <a:picLocks noGrp="1" noChangeAspect="1" noChangeArrowheads="1"/>
          </p:cNvPicPr>
          <p:nvPr>
            <p:ph sz="quarter" idx="4"/>
          </p:nvPr>
        </p:nvPicPr>
        <p:blipFill>
          <a:blip r:embed="rId3" cstate="print"/>
          <a:srcRect/>
          <a:stretch>
            <a:fillRect/>
          </a:stretch>
        </p:blipFill>
        <p:spPr bwMode="auto">
          <a:xfrm>
            <a:off x="6084890" y="3714752"/>
            <a:ext cx="2601910" cy="1951432"/>
          </a:xfrm>
          <a:prstGeom prst="rect">
            <a:avLst/>
          </a:prstGeom>
          <a:noFill/>
          <a:ln w="9525">
            <a:noFill/>
            <a:miter lim="800000"/>
            <a:headEnd/>
            <a:tailEnd/>
          </a:ln>
          <a:effectLst/>
        </p:spPr>
      </p:pic>
      <p:pic>
        <p:nvPicPr>
          <p:cNvPr id="11268" name="Picture 4"/>
          <p:cNvPicPr>
            <a:picLocks noGrp="1" noChangeAspect="1" noChangeArrowheads="1"/>
          </p:cNvPicPr>
          <p:nvPr>
            <p:ph sz="half" idx="2"/>
          </p:nvPr>
        </p:nvPicPr>
        <p:blipFill>
          <a:blip r:embed="rId4" cstate="print"/>
          <a:srcRect/>
          <a:stretch>
            <a:fillRect/>
          </a:stretch>
        </p:blipFill>
        <p:spPr bwMode="auto">
          <a:xfrm>
            <a:off x="3357554" y="4714884"/>
            <a:ext cx="1648609" cy="1236457"/>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6286512" y="4714884"/>
            <a:ext cx="2095487" cy="157161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395288" y="549275"/>
            <a:ext cx="8229600" cy="793750"/>
          </a:xfrm>
        </p:spPr>
        <p:txBody>
          <a:bodyPr>
            <a:normAutofit fontScale="90000"/>
          </a:bodyPr>
          <a:lstStyle/>
          <a:p>
            <a:pPr marL="274320" indent="-274320" eaLnBrk="1" fontAlgn="auto" hangingPunct="1">
              <a:spcAft>
                <a:spcPts val="0"/>
              </a:spcAft>
              <a:defRPr/>
            </a:pPr>
            <a:r>
              <a:rPr lang="fr-BE" i="1" dirty="0" err="1" smtClean="0"/>
              <a:t>Annonidium</a:t>
            </a:r>
            <a:r>
              <a:rPr lang="fr-BE" i="1" dirty="0" smtClean="0"/>
              <a:t> </a:t>
            </a:r>
            <a:r>
              <a:rPr lang="fr-BE" i="1" dirty="0" err="1" smtClean="0"/>
              <a:t>mannii</a:t>
            </a:r>
            <a:r>
              <a:rPr lang="fr-BE" i="1" dirty="0" smtClean="0"/>
              <a:t/>
            </a:r>
            <a:br>
              <a:rPr lang="fr-BE" i="1" dirty="0" smtClean="0"/>
            </a:br>
            <a:r>
              <a:rPr lang="fr-BE" dirty="0" smtClean="0"/>
              <a:t>Noms Locaux: </a:t>
            </a:r>
            <a:r>
              <a:rPr lang="fr-BE" dirty="0" err="1" smtClean="0"/>
              <a:t>Bombi</a:t>
            </a:r>
            <a:r>
              <a:rPr lang="fr-BE" dirty="0" smtClean="0"/>
              <a:t>, </a:t>
            </a:r>
            <a:r>
              <a:rPr lang="fr-BE" dirty="0" err="1" smtClean="0"/>
              <a:t>Wombi</a:t>
            </a:r>
            <a:r>
              <a:rPr lang="fr-BE" dirty="0" smtClean="0"/>
              <a:t>, </a:t>
            </a:r>
            <a:r>
              <a:rPr lang="fr-BE" dirty="0" err="1" smtClean="0"/>
              <a:t>Ombi</a:t>
            </a:r>
            <a:r>
              <a:rPr lang="fr-BE" dirty="0" smtClean="0"/>
              <a:t>, </a:t>
            </a:r>
            <a:r>
              <a:rPr lang="fr-BE" smtClean="0"/>
              <a:t>Libombi)</a:t>
            </a:r>
            <a:endParaRPr lang="fr-BE" dirty="0" smtClean="0"/>
          </a:p>
        </p:txBody>
      </p:sp>
      <p:pic>
        <p:nvPicPr>
          <p:cNvPr id="5123" name="Picture 2"/>
          <p:cNvPicPr>
            <a:picLocks noGrp="1" noChangeAspect="1" noChangeArrowheads="1"/>
          </p:cNvPicPr>
          <p:nvPr>
            <p:ph sz="half" idx="1"/>
          </p:nvPr>
        </p:nvPicPr>
        <p:blipFill>
          <a:blip r:embed="rId2" cstate="print"/>
          <a:srcRect/>
          <a:stretch>
            <a:fillRect/>
          </a:stretch>
        </p:blipFill>
        <p:spPr>
          <a:xfrm>
            <a:off x="900113" y="1412875"/>
            <a:ext cx="4038600" cy="4679950"/>
          </a:xfrm>
          <a:noFill/>
        </p:spPr>
      </p:pic>
      <p:pic>
        <p:nvPicPr>
          <p:cNvPr id="5124" name="Espace réservé du contenu 5" descr="D:\Sony\Pltes Alim. Sauvages\Photos ICRAF Kis\Photos Recherche\AKELEMA\DSC01688.JPG"/>
          <p:cNvPicPr>
            <a:picLocks noGrp="1"/>
          </p:cNvPicPr>
          <p:nvPr>
            <p:ph sz="half" idx="2"/>
          </p:nvPr>
        </p:nvPicPr>
        <p:blipFill>
          <a:blip r:embed="rId3"/>
          <a:srcRect/>
          <a:stretch>
            <a:fillRect/>
          </a:stretch>
        </p:blipFill>
        <p:spPr>
          <a:xfrm>
            <a:off x="4932363" y="1412875"/>
            <a:ext cx="2808287" cy="2447925"/>
          </a:xfrm>
        </p:spPr>
      </p:pic>
      <p:pic>
        <p:nvPicPr>
          <p:cNvPr id="5125" name="Image 6" descr="D:\Sony\Pltes Alim. Sauvages\Photos ICRAF Kis\Photos Recherche\DSC01117.JPG"/>
          <p:cNvPicPr>
            <a:picLocks noChangeAspect="1" noChangeArrowheads="1"/>
          </p:cNvPicPr>
          <p:nvPr/>
        </p:nvPicPr>
        <p:blipFill>
          <a:blip r:embed="rId4"/>
          <a:srcRect/>
          <a:stretch>
            <a:fillRect/>
          </a:stretch>
        </p:blipFill>
        <p:spPr bwMode="auto">
          <a:xfrm>
            <a:off x="4932363" y="3860800"/>
            <a:ext cx="2805112" cy="2230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500042"/>
            <a:ext cx="7786742" cy="3970318"/>
          </a:xfrm>
          <a:prstGeom prst="rect">
            <a:avLst/>
          </a:prstGeom>
          <a:noFill/>
        </p:spPr>
        <p:txBody>
          <a:bodyPr wrap="square" rtlCol="0">
            <a:spAutoFit/>
          </a:bodyPr>
          <a:lstStyle/>
          <a:p>
            <a:pPr>
              <a:buFontTx/>
              <a:buChar char="-"/>
            </a:pPr>
            <a:r>
              <a:rPr lang="fr-FR" b="1" i="1" dirty="0" smtClean="0"/>
              <a:t> L'arbre: synonyme de diversité biologique</a:t>
            </a:r>
            <a:endParaRPr lang="fr-FR" dirty="0" smtClean="0"/>
          </a:p>
          <a:p>
            <a:pPr>
              <a:buFontTx/>
              <a:buChar char="-"/>
            </a:pPr>
            <a:r>
              <a:rPr lang="fr-FR" b="1" i="1" dirty="0" smtClean="0"/>
              <a:t> L'arbre lutte contre l'érosion du sol</a:t>
            </a:r>
          </a:p>
          <a:p>
            <a:pPr>
              <a:buFontTx/>
              <a:buChar char="-"/>
            </a:pPr>
            <a:r>
              <a:rPr lang="fr-FR" b="1" i="1" dirty="0" smtClean="0"/>
              <a:t>L'arbre protège contre la chaleur/ régularisation des écarts extrêmes de température</a:t>
            </a:r>
            <a:endParaRPr lang="fr-FR" dirty="0" smtClean="0"/>
          </a:p>
          <a:p>
            <a:pPr>
              <a:buFontTx/>
              <a:buChar char="-"/>
            </a:pPr>
            <a:r>
              <a:rPr lang="fr-FR" b="1" i="1" dirty="0" smtClean="0"/>
              <a:t>L'arbre et les brise-vents/</a:t>
            </a:r>
            <a:r>
              <a:rPr lang="fr-FR" dirty="0" smtClean="0"/>
              <a:t> diminue l'ampleur des courants d'air</a:t>
            </a:r>
          </a:p>
          <a:p>
            <a:pPr>
              <a:buFontTx/>
              <a:buChar char="-"/>
            </a:pPr>
            <a:r>
              <a:rPr lang="fr-FR" b="1" i="1" dirty="0" smtClean="0"/>
              <a:t>Fonctions esthétiques/ architectural /mise en valeur du paysage, décoration)</a:t>
            </a:r>
          </a:p>
          <a:p>
            <a:pPr>
              <a:buFontTx/>
              <a:buChar char="-"/>
            </a:pPr>
            <a:r>
              <a:rPr lang="fr-FR" b="1" i="1" dirty="0" smtClean="0"/>
              <a:t>L'arbre : attrait touristique/baobab</a:t>
            </a:r>
            <a:endParaRPr lang="fr-FR" dirty="0" smtClean="0"/>
          </a:p>
          <a:p>
            <a:pPr>
              <a:buFontTx/>
              <a:buChar char="-"/>
            </a:pPr>
            <a:endParaRPr lang="fr-FR" b="1" i="1" dirty="0" smtClean="0"/>
          </a:p>
          <a:p>
            <a:pPr>
              <a:buFontTx/>
              <a:buChar char="-"/>
            </a:pPr>
            <a:r>
              <a:rPr lang="fr-FR" b="1" i="1" dirty="0" smtClean="0"/>
              <a:t>L'arbre et l'éducation environnementale (</a:t>
            </a:r>
            <a:r>
              <a:rPr lang="fr-FR" dirty="0" smtClean="0"/>
              <a:t>Les espaces boisés urbains et certains parcs municipaux=des écoles  des lieux privilégiés de rencontre avec le milieu naturel pour l'interprétation de la nature, la sensibilisation à la conservation des espaces verts, la vulgarisation scientifique des phénomènes écologiques dans lequel l'arbre agit en étroite relation avec son milieu)</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428604"/>
            <a:ext cx="8215370" cy="5632311"/>
          </a:xfrm>
          <a:prstGeom prst="rect">
            <a:avLst/>
          </a:prstGeom>
          <a:noFill/>
        </p:spPr>
        <p:txBody>
          <a:bodyPr wrap="square" rtlCol="0">
            <a:spAutoFit/>
          </a:bodyPr>
          <a:lstStyle/>
          <a:p>
            <a:pPr>
              <a:buFontTx/>
              <a:buChar char="-"/>
            </a:pPr>
            <a:r>
              <a:rPr lang="fr-FR" b="1" i="1" dirty="0" smtClean="0"/>
              <a:t>L'arbre et l'éducation environnementale (</a:t>
            </a:r>
            <a:r>
              <a:rPr lang="fr-FR" dirty="0" smtClean="0"/>
              <a:t>Les espaces boisés urbains et certains parcs municipaux=des écoles  des lieux privilégiés de rencontre avec le milieu naturel pour l'interprétation de la nature, la sensibilisation à la conservation des espaces verts, la vulgarisation scientifique des phénomènes écologiques dans lequel l'arbre agit en étroite relation avec son milieu)</a:t>
            </a:r>
          </a:p>
          <a:p>
            <a:pPr>
              <a:buFontTx/>
              <a:buChar char="-"/>
            </a:pPr>
            <a:r>
              <a:rPr lang="fr-FR" b="1" i="1" dirty="0"/>
              <a:t>L'arbre: moteur </a:t>
            </a:r>
            <a:r>
              <a:rPr lang="fr-FR" b="1" i="1" dirty="0" smtClean="0"/>
              <a:t>économique</a:t>
            </a:r>
          </a:p>
          <a:p>
            <a:pPr>
              <a:buFontTx/>
              <a:buChar char="-"/>
            </a:pPr>
            <a:r>
              <a:rPr lang="fr-FR" dirty="0" smtClean="0"/>
              <a:t>La valeur économique des arbres en milieu urbain est considérable. Les milliers d'emplois directs et indirects que génèrent l'arboriculture et l'horticulture en font une branche économique importante.</a:t>
            </a:r>
            <a:endParaRPr lang="fr-FR" dirty="0"/>
          </a:p>
          <a:p>
            <a:pPr>
              <a:buFontTx/>
              <a:buChar char="-"/>
            </a:pPr>
            <a:r>
              <a:rPr lang="fr-FR" b="1" i="1" dirty="0"/>
              <a:t>L'arbre et la matière </a:t>
            </a:r>
            <a:r>
              <a:rPr lang="fr-FR" b="1" i="1" dirty="0" smtClean="0"/>
              <a:t>ligneuse</a:t>
            </a:r>
          </a:p>
          <a:p>
            <a:pPr>
              <a:buFontTx/>
              <a:buChar char="-"/>
            </a:pPr>
            <a:r>
              <a:rPr lang="fr-FR" b="1" i="1" dirty="0" smtClean="0"/>
              <a:t>L'arbre</a:t>
            </a:r>
            <a:r>
              <a:rPr lang="fr-FR" b="1" i="1" dirty="0"/>
              <a:t>: inhibiteur d'accidents</a:t>
            </a:r>
            <a:endParaRPr lang="fr-FR" dirty="0"/>
          </a:p>
          <a:p>
            <a:pPr>
              <a:buFontTx/>
              <a:buChar char="-"/>
            </a:pPr>
            <a:endParaRPr lang="fr-FR" dirty="0"/>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smtClean="0"/>
          </a:p>
          <a:p>
            <a:endParaRPr lang="fr-FR" b="1" dirty="0" smtClean="0"/>
          </a:p>
          <a:p>
            <a:endParaRPr lang="fr-FR" dirty="0" smtClean="0"/>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
            <a:ext cx="8929718" cy="6863417"/>
          </a:xfrm>
          <a:prstGeom prst="rect">
            <a:avLst/>
          </a:prstGeom>
          <a:noFill/>
        </p:spPr>
        <p:txBody>
          <a:bodyPr wrap="square" rtlCol="0">
            <a:spAutoFit/>
          </a:bodyPr>
          <a:lstStyle/>
          <a:p>
            <a:r>
              <a:rPr lang="fr-FR" sz="2000" b="1" i="1" dirty="0" smtClean="0"/>
              <a:t>2. L'arbre </a:t>
            </a:r>
            <a:r>
              <a:rPr lang="fr-FR" sz="2000" b="1" i="1" dirty="0"/>
              <a:t>est un attrait pour la </a:t>
            </a:r>
            <a:r>
              <a:rPr lang="fr-FR" sz="2000" b="1" i="1" dirty="0" smtClean="0"/>
              <a:t>faune</a:t>
            </a:r>
          </a:p>
          <a:p>
            <a:endParaRPr lang="fr-FR" sz="2000" b="1" i="1" dirty="0" smtClean="0"/>
          </a:p>
          <a:p>
            <a:r>
              <a:rPr lang="fr-FR" sz="2000" dirty="0"/>
              <a:t>Les arbres assurent l'habitat (abri, protection et nourriture) à plusieurs espèces d'oiseaux, insectes et petits animaux</a:t>
            </a:r>
            <a:r>
              <a:rPr lang="fr-FR" sz="2000" dirty="0" smtClean="0"/>
              <a:t>.</a:t>
            </a:r>
          </a:p>
          <a:p>
            <a:r>
              <a:rPr lang="fr-FR" sz="2000" dirty="0" smtClean="0"/>
              <a:t>-une protection contre certains prédateurs</a:t>
            </a:r>
          </a:p>
          <a:p>
            <a:r>
              <a:rPr lang="fr-FR" sz="2000" dirty="0" smtClean="0"/>
              <a:t>-bouclier/support =nids, termitières</a:t>
            </a:r>
          </a:p>
          <a:p>
            <a:r>
              <a:rPr lang="fr-FR" sz="2000" dirty="0" smtClean="0"/>
              <a:t>-perchoir</a:t>
            </a:r>
          </a:p>
          <a:p>
            <a:r>
              <a:rPr lang="fr-FR" sz="2000" dirty="0" smtClean="0"/>
              <a:t> </a:t>
            </a:r>
          </a:p>
          <a:p>
            <a:r>
              <a:rPr lang="fr-FR" sz="2000" dirty="0" smtClean="0"/>
              <a:t>3.</a:t>
            </a:r>
            <a:r>
              <a:rPr lang="fr-FR" sz="2000" b="1" i="1" dirty="0"/>
              <a:t> L'arbre et la production fruitière</a:t>
            </a:r>
            <a:endParaRPr lang="fr-FR" sz="2000" dirty="0"/>
          </a:p>
          <a:p>
            <a:r>
              <a:rPr lang="fr-FR" sz="2000" dirty="0" smtClean="0"/>
              <a:t>Certains </a:t>
            </a:r>
            <a:r>
              <a:rPr lang="fr-FR" sz="2000" dirty="0"/>
              <a:t>arbres et arbustes </a:t>
            </a:r>
            <a:r>
              <a:rPr lang="fr-FR" sz="2000" dirty="0" smtClean="0"/>
              <a:t>produisent des </a:t>
            </a:r>
            <a:r>
              <a:rPr lang="fr-FR" sz="2000" b="1" dirty="0"/>
              <a:t>fruits</a:t>
            </a:r>
            <a:r>
              <a:rPr lang="fr-FR" sz="2000" dirty="0"/>
              <a:t> </a:t>
            </a:r>
            <a:r>
              <a:rPr lang="fr-FR" sz="2000" dirty="0" smtClean="0"/>
              <a:t> </a:t>
            </a:r>
            <a:r>
              <a:rPr lang="fr-FR" sz="2000" dirty="0"/>
              <a:t>pour le plus grand plaisir des </a:t>
            </a:r>
            <a:r>
              <a:rPr lang="fr-FR" sz="2000" dirty="0" smtClean="0"/>
              <a:t>oiseaux/mammifères/reptiles, un apport économique indéniable pour leur propriétaire</a:t>
            </a:r>
          </a:p>
          <a:p>
            <a:r>
              <a:rPr lang="fr-FR" sz="2000" dirty="0" smtClean="0"/>
              <a:t>-fourragers</a:t>
            </a:r>
          </a:p>
          <a:p>
            <a:r>
              <a:rPr lang="fr-FR" sz="2000" dirty="0" smtClean="0"/>
              <a:t>4. </a:t>
            </a:r>
            <a:r>
              <a:rPr lang="fr-FR" sz="2000" b="1" i="1" dirty="0"/>
              <a:t>L'arbre et la </a:t>
            </a:r>
            <a:r>
              <a:rPr lang="fr-FR" sz="2000" b="1" i="1" dirty="0" smtClean="0"/>
              <a:t>médecine: </a:t>
            </a:r>
            <a:r>
              <a:rPr lang="fr-FR" sz="2000" dirty="0" smtClean="0"/>
              <a:t>aliments </a:t>
            </a:r>
            <a:r>
              <a:rPr lang="fr-FR" sz="2000" dirty="0"/>
              <a:t>et produits pharmaceutiques viennent d'extraits ou de transformations de substances </a:t>
            </a:r>
            <a:r>
              <a:rPr lang="fr-FR" sz="2000" dirty="0" smtClean="0"/>
              <a:t>végétales </a:t>
            </a:r>
          </a:p>
          <a:p>
            <a:endParaRPr lang="fr-FR" sz="2000" b="1" i="1" dirty="0" smtClean="0"/>
          </a:p>
          <a:p>
            <a:r>
              <a:rPr lang="fr-FR" sz="2000" b="1" i="1" dirty="0" smtClean="0"/>
              <a:t>5. L'arbre </a:t>
            </a:r>
            <a:r>
              <a:rPr lang="fr-FR" sz="2000" b="1" i="1" dirty="0"/>
              <a:t>et la </a:t>
            </a:r>
            <a:r>
              <a:rPr lang="fr-FR" sz="2000" b="1" i="1" dirty="0" smtClean="0"/>
              <a:t>récréation/</a:t>
            </a:r>
            <a:r>
              <a:rPr lang="fr-FR" sz="2000" dirty="0" smtClean="0"/>
              <a:t>sport et loisir </a:t>
            </a:r>
          </a:p>
          <a:p>
            <a:r>
              <a:rPr lang="fr-FR" sz="2000" dirty="0" smtClean="0"/>
              <a:t>(activités </a:t>
            </a:r>
            <a:r>
              <a:rPr lang="fr-FR" sz="2000" dirty="0"/>
              <a:t>de plein-air </a:t>
            </a:r>
            <a:r>
              <a:rPr lang="fr-FR" sz="2000" dirty="0" smtClean="0"/>
              <a:t>dans de </a:t>
            </a:r>
            <a:r>
              <a:rPr lang="fr-FR" sz="2000" dirty="0"/>
              <a:t>lieux de récréation pour la détente, la promenade, la marche, la bicyclette, la course à pied et l'observation de la nature</a:t>
            </a:r>
            <a:r>
              <a:rPr lang="fr-FR" sz="2000" dirty="0" smtClean="0"/>
              <a:t>.</a:t>
            </a:r>
          </a:p>
          <a:p>
            <a:endParaRPr lang="fr-FR" sz="2000" dirty="0" smtClean="0"/>
          </a:p>
          <a:p>
            <a:endParaRPr lang="fr-FR" sz="2000" dirty="0"/>
          </a:p>
          <a:p>
            <a:endParaRPr lang="fr-F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rPr>
              <a:t>Sommaire</a:t>
            </a:r>
            <a:endParaRPr lang="fr-FR" dirty="0">
              <a:solidFill>
                <a:srgbClr val="00B050"/>
              </a:solidFill>
            </a:endParaRPr>
          </a:p>
        </p:txBody>
      </p:sp>
      <p:sp>
        <p:nvSpPr>
          <p:cNvPr id="3" name="Espace réservé du contenu 2"/>
          <p:cNvSpPr>
            <a:spLocks noGrp="1"/>
          </p:cNvSpPr>
          <p:nvPr>
            <p:ph idx="1"/>
          </p:nvPr>
        </p:nvSpPr>
        <p:spPr/>
        <p:txBody>
          <a:bodyPr/>
          <a:lstStyle/>
          <a:p>
            <a:r>
              <a:rPr lang="fr-FR" dirty="0" smtClean="0"/>
              <a:t>Cadre : AHF sur terres bâties</a:t>
            </a:r>
          </a:p>
          <a:p>
            <a:r>
              <a:rPr lang="fr-FR" dirty="0" smtClean="0"/>
              <a:t>Classification AHF en terres bâties</a:t>
            </a:r>
          </a:p>
          <a:p>
            <a:r>
              <a:rPr lang="fr-FR" dirty="0" smtClean="0"/>
              <a:t>Lien animaux et AHF</a:t>
            </a:r>
          </a:p>
          <a:p>
            <a:r>
              <a:rPr lang="fr-FR" dirty="0" smtClean="0"/>
              <a:t>AHF et l’équilibre </a:t>
            </a:r>
            <a:r>
              <a:rPr lang="fr-FR" dirty="0" smtClean="0"/>
              <a:t>urbain</a:t>
            </a:r>
          </a:p>
          <a:p>
            <a:pPr>
              <a:buNone/>
            </a:pPr>
            <a:r>
              <a:rPr lang="fr-FR" dirty="0" smtClean="0"/>
              <a:t> </a:t>
            </a:r>
            <a:r>
              <a:rPr lang="fr-FR" dirty="0" smtClean="0"/>
              <a:t> </a:t>
            </a:r>
            <a:r>
              <a:rPr lang="fr-FR" dirty="0" smtClean="0"/>
              <a:t>Importance  </a:t>
            </a:r>
            <a:r>
              <a:rPr lang="fr-FR" dirty="0" smtClean="0"/>
              <a:t>écologique, production fruitière et  autres</a:t>
            </a:r>
          </a:p>
          <a:p>
            <a:r>
              <a:rPr lang="fr-FR" dirty="0" smtClean="0"/>
              <a:t> Conclusion</a:t>
            </a:r>
          </a:p>
          <a:p>
            <a:pPr>
              <a:buNone/>
            </a:pPr>
            <a:endParaRPr lang="fr-FR" i="1" dirty="0" smtClean="0"/>
          </a:p>
          <a:p>
            <a:pPr>
              <a:buNone/>
            </a:pPr>
            <a:endParaRPr lang="fr-FR" b="1" i="1" dirty="0" smtClean="0"/>
          </a:p>
          <a:p>
            <a:endParaRPr lang="fr-FR" b="1" i="1" dirty="0" smtClean="0"/>
          </a:p>
          <a:p>
            <a:endParaRPr lang="fr-FR" b="1" dirty="0" smtClean="0"/>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142984"/>
            <a:ext cx="8786874" cy="3970318"/>
          </a:xfrm>
          <a:prstGeom prst="rect">
            <a:avLst/>
          </a:prstGeom>
          <a:noFill/>
        </p:spPr>
        <p:txBody>
          <a:bodyPr wrap="square" rtlCol="0">
            <a:spAutoFit/>
          </a:bodyPr>
          <a:lstStyle/>
          <a:p>
            <a:r>
              <a:rPr lang="fr-FR" b="1" i="1" dirty="0"/>
              <a:t>L'arbre n'est pas uniquement un apport économique, il est aussi un apport précieux à notre bien-être</a:t>
            </a:r>
            <a:r>
              <a:rPr lang="fr-FR" b="1" i="1" dirty="0" smtClean="0"/>
              <a:t>.</a:t>
            </a:r>
          </a:p>
          <a:p>
            <a:r>
              <a:rPr lang="fr-FR" b="1" i="1" dirty="0" smtClean="0"/>
              <a:t>Si </a:t>
            </a:r>
            <a:r>
              <a:rPr lang="fr-FR" b="1" i="1" dirty="0"/>
              <a:t>l'arbre </a:t>
            </a:r>
            <a:r>
              <a:rPr lang="fr-FR" b="1" i="1" dirty="0" smtClean="0"/>
              <a:t>disparait, </a:t>
            </a:r>
            <a:r>
              <a:rPr lang="fr-FR" b="1" i="1" dirty="0"/>
              <a:t>l'homme </a:t>
            </a:r>
            <a:r>
              <a:rPr lang="fr-FR" b="1" i="1" dirty="0" smtClean="0"/>
              <a:t>est </a:t>
            </a:r>
            <a:r>
              <a:rPr lang="fr-FR" b="1" i="1" dirty="0"/>
              <a:t>puni de son imprévoyance</a:t>
            </a:r>
            <a:r>
              <a:rPr lang="fr-FR" b="1" i="1" dirty="0" smtClean="0"/>
              <a:t>.« </a:t>
            </a:r>
          </a:p>
          <a:p>
            <a:r>
              <a:rPr lang="fr-FR" dirty="0"/>
              <a:t>Les arbres fournissent de la nourriture, de l’eau et un abri aux êtres humains, aux plantes et aux animaux et, sans eux, on verra s’effondrer les écosystèmes riches en diversité dont nous avons tous besoin pour vivre</a:t>
            </a:r>
            <a:r>
              <a:rPr lang="fr-FR" dirty="0" smtClean="0"/>
              <a:t>.</a:t>
            </a:r>
          </a:p>
          <a:p>
            <a:endParaRPr lang="fr-FR" dirty="0" smtClean="0"/>
          </a:p>
          <a:p>
            <a:r>
              <a:rPr lang="fr-FR" dirty="0" smtClean="0"/>
              <a:t>L'arbre n'est pas uniquement un apport économique, il est aussi un apport précieux à notre bien-être.« </a:t>
            </a:r>
          </a:p>
          <a:p>
            <a:r>
              <a:rPr lang="fr-FR" dirty="0" smtClean="0"/>
              <a:t>Chacun de nous bénéficie de cette ressource. C'est pourquoi, il est dans notre intérêt de bien la gérer</a:t>
            </a:r>
            <a:endParaRPr lang="fr-FR" dirty="0"/>
          </a:p>
          <a:p>
            <a:r>
              <a:rPr lang="fr-FR" b="1" i="1" dirty="0" smtClean="0"/>
              <a:t> </a:t>
            </a:r>
          </a:p>
          <a:p>
            <a:endParaRPr lang="fr-FR" dirty="0"/>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2031325"/>
          </a:xfrm>
          <a:prstGeom prst="rect">
            <a:avLst/>
          </a:prstGeom>
        </p:spPr>
        <p:txBody>
          <a:bodyPr>
            <a:spAutoFit/>
          </a:bodyPr>
          <a:lstStyle/>
          <a:p>
            <a:r>
              <a:rPr lang="fr-FR" dirty="0" smtClean="0"/>
              <a:t>La technologie </a:t>
            </a:r>
            <a:r>
              <a:rPr lang="fr-FR" dirty="0" err="1" smtClean="0"/>
              <a:t>agroforestiere</a:t>
            </a:r>
            <a:r>
              <a:rPr lang="fr-FR" dirty="0" smtClean="0"/>
              <a:t> de plantations de haies apparaît prometteuse pour cultivateurs de ces zones de colline.</a:t>
            </a:r>
          </a:p>
          <a:p>
            <a:r>
              <a:rPr lang="fr-FR" smtClean="0"/>
              <a:t> </a:t>
            </a:r>
            <a:r>
              <a:rPr lang="fr-FR" dirty="0" smtClean="0"/>
              <a:t>ligneuses à usages multiples sur des zones escarpées gérées par les populations locales, devrait favoriser pour la production de fourrage pour le bétail. </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1143000"/>
          </a:xfrm>
        </p:spPr>
        <p:txBody>
          <a:bodyPr/>
          <a:lstStyle/>
          <a:p>
            <a:r>
              <a:rPr lang="fr-FR" dirty="0" smtClean="0"/>
              <a:t>AHF sur terres bâties</a:t>
            </a:r>
            <a:endParaRPr lang="fr-FR" dirty="0"/>
          </a:p>
        </p:txBody>
      </p:sp>
      <p:sp>
        <p:nvSpPr>
          <p:cNvPr id="3" name="Espace réservé du contenu 2"/>
          <p:cNvSpPr>
            <a:spLocks noGrp="1"/>
          </p:cNvSpPr>
          <p:nvPr>
            <p:ph idx="1"/>
          </p:nvPr>
        </p:nvSpPr>
        <p:spPr>
          <a:xfrm>
            <a:off x="214282" y="1071546"/>
            <a:ext cx="5257808" cy="5286412"/>
          </a:xfrm>
        </p:spPr>
        <p:txBody>
          <a:bodyPr>
            <a:normAutofit/>
          </a:bodyPr>
          <a:lstStyle/>
          <a:p>
            <a:r>
              <a:rPr lang="fr-FR" dirty="0" smtClean="0"/>
              <a:t>Ressources </a:t>
            </a:r>
            <a:r>
              <a:rPr lang="fr-FR" dirty="0" smtClean="0"/>
              <a:t>dispersées aux fonctions multiples, souvent domestiquées, entretenues et cultivées (FAO,2010)</a:t>
            </a:r>
          </a:p>
          <a:p>
            <a:r>
              <a:rPr lang="fr-FR" dirty="0" smtClean="0"/>
              <a:t>P</a:t>
            </a:r>
            <a:r>
              <a:rPr lang="fr-FR" dirty="0" smtClean="0"/>
              <a:t>rocurent </a:t>
            </a:r>
            <a:r>
              <a:rPr lang="fr-FR" dirty="0" smtClean="0"/>
              <a:t>nombreux produits et services envtaux </a:t>
            </a:r>
          </a:p>
          <a:p>
            <a:r>
              <a:rPr lang="fr-FR" dirty="0" smtClean="0"/>
              <a:t> AHF englobe diversité espèce: bambous, palmiers, arbres ornementales, fruitiers et autres</a:t>
            </a:r>
            <a:endParaRPr lang="fr-FR" dirty="0"/>
          </a:p>
        </p:txBody>
      </p:sp>
      <p:pic>
        <p:nvPicPr>
          <p:cNvPr id="4" name="Picture 3" descr="C:\Users\Cansolate\Documents\ANDRE\IMG_0855.JPG"/>
          <p:cNvPicPr>
            <a:picLocks noChangeAspect="1" noChangeArrowheads="1"/>
          </p:cNvPicPr>
          <p:nvPr/>
        </p:nvPicPr>
        <p:blipFill>
          <a:blip r:embed="rId2" cstate="print"/>
          <a:srcRect/>
          <a:stretch>
            <a:fillRect/>
          </a:stretch>
        </p:blipFill>
        <p:spPr bwMode="auto">
          <a:xfrm>
            <a:off x="6191228" y="2285993"/>
            <a:ext cx="2952771" cy="221457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Classification AHF en terres bâties</a:t>
            </a:r>
            <a:br>
              <a:rPr lang="fr-FR" i="1" dirty="0" smtClean="0"/>
            </a:br>
            <a:endParaRPr lang="fr-FR" dirty="0"/>
          </a:p>
        </p:txBody>
      </p:sp>
      <p:sp>
        <p:nvSpPr>
          <p:cNvPr id="3" name="Espace réservé du contenu 2"/>
          <p:cNvSpPr>
            <a:spLocks noGrp="1"/>
          </p:cNvSpPr>
          <p:nvPr>
            <p:ph idx="1"/>
          </p:nvPr>
        </p:nvSpPr>
        <p:spPr>
          <a:xfrm>
            <a:off x="457200" y="1600200"/>
            <a:ext cx="5472122" cy="4525963"/>
          </a:xfrm>
        </p:spPr>
        <p:txBody>
          <a:bodyPr>
            <a:normAutofit fontScale="92500" lnSpcReduction="20000"/>
          </a:bodyPr>
          <a:lstStyle/>
          <a:p>
            <a:pPr marL="514350" indent="-514350">
              <a:buFontTx/>
              <a:buChar char="-"/>
            </a:pPr>
            <a:r>
              <a:rPr lang="fr-FR" dirty="0" smtClean="0"/>
              <a:t>Systèmes </a:t>
            </a:r>
            <a:r>
              <a:rPr lang="fr-FR" dirty="0" smtClean="0"/>
              <a:t>ornementaux et protection en zone urbaine et périurbaines</a:t>
            </a:r>
          </a:p>
          <a:p>
            <a:pPr marL="514350" indent="-514350">
              <a:buFontTx/>
              <a:buChar char="-"/>
            </a:pPr>
            <a:r>
              <a:rPr lang="fr-FR" dirty="0" smtClean="0"/>
              <a:t>Jardins, jardins botaniques</a:t>
            </a:r>
          </a:p>
          <a:p>
            <a:pPr marL="514350" indent="-514350">
              <a:buFontTx/>
              <a:buChar char="-"/>
            </a:pPr>
            <a:r>
              <a:rPr lang="fr-FR" dirty="0" smtClean="0"/>
              <a:t>Parcs urbains</a:t>
            </a:r>
          </a:p>
          <a:p>
            <a:pPr marL="514350" indent="-514350">
              <a:buFontTx/>
              <a:buChar char="-"/>
            </a:pPr>
            <a:r>
              <a:rPr lang="fr-FR" dirty="0" smtClean="0"/>
              <a:t>haies</a:t>
            </a:r>
          </a:p>
          <a:p>
            <a:pPr marL="514350" indent="-514350">
              <a:buFontTx/>
              <a:buChar char="-"/>
            </a:pPr>
            <a:r>
              <a:rPr lang="fr-FR" dirty="0" smtClean="0"/>
              <a:t>Arbres le long des rues et routes</a:t>
            </a:r>
          </a:p>
          <a:p>
            <a:pPr marL="514350" indent="-514350">
              <a:buFontTx/>
              <a:buChar char="-"/>
            </a:pPr>
            <a:r>
              <a:rPr lang="fr-FR" dirty="0" smtClean="0"/>
              <a:t>Le long de cours d’eaux</a:t>
            </a:r>
          </a:p>
          <a:p>
            <a:pPr marL="514350" indent="-514350">
              <a:buFontTx/>
              <a:buChar char="-"/>
            </a:pPr>
            <a:r>
              <a:rPr lang="fr-FR" dirty="0" smtClean="0"/>
              <a:t> </a:t>
            </a:r>
          </a:p>
          <a:p>
            <a:pPr marL="514350" indent="-514350">
              <a:buFontTx/>
              <a:buChar char="-"/>
            </a:pPr>
            <a:endParaRPr lang="fr-FR" dirty="0" smtClean="0"/>
          </a:p>
          <a:p>
            <a:pPr marL="514350" indent="-514350">
              <a:buFontTx/>
              <a:buChar char="-"/>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AHF attrait pour la faune </a:t>
            </a:r>
            <a:endParaRPr lang="fr-FR" dirty="0"/>
          </a:p>
        </p:txBody>
      </p:sp>
      <p:sp>
        <p:nvSpPr>
          <p:cNvPr id="3" name="Espace réservé du contenu 2"/>
          <p:cNvSpPr>
            <a:spLocks noGrp="1"/>
          </p:cNvSpPr>
          <p:nvPr>
            <p:ph idx="1"/>
          </p:nvPr>
        </p:nvSpPr>
        <p:spPr>
          <a:xfrm>
            <a:off x="457200" y="1600200"/>
            <a:ext cx="5472122" cy="4525963"/>
          </a:xfrm>
        </p:spPr>
        <p:txBody>
          <a:bodyPr>
            <a:normAutofit fontScale="92500" lnSpcReduction="20000"/>
          </a:bodyPr>
          <a:lstStyle/>
          <a:p>
            <a:pPr algn="just"/>
            <a:r>
              <a:rPr lang="fr-FR" dirty="0" smtClean="0"/>
              <a:t>Couvert boisé est vital pour animaux: </a:t>
            </a:r>
            <a:endParaRPr lang="fr-FR" dirty="0" smtClean="0"/>
          </a:p>
          <a:p>
            <a:pPr algn="just">
              <a:buNone/>
            </a:pPr>
            <a:r>
              <a:rPr lang="fr-FR" dirty="0" smtClean="0"/>
              <a:t>-</a:t>
            </a:r>
            <a:r>
              <a:rPr lang="fr-FR" dirty="0" smtClean="0"/>
              <a:t>abri </a:t>
            </a:r>
          </a:p>
          <a:p>
            <a:pPr algn="just">
              <a:buNone/>
            </a:pPr>
            <a:r>
              <a:rPr lang="fr-FR" dirty="0" smtClean="0"/>
              <a:t>-</a:t>
            </a:r>
            <a:r>
              <a:rPr lang="fr-FR" dirty="0" smtClean="0"/>
              <a:t>protection </a:t>
            </a:r>
            <a:r>
              <a:rPr lang="fr-FR" dirty="0" smtClean="0"/>
              <a:t>à plusieurs espèces d'oiseaux, reptiles, insectes et petits mammifères</a:t>
            </a:r>
          </a:p>
          <a:p>
            <a:pPr algn="just">
              <a:buNone/>
            </a:pPr>
            <a:r>
              <a:rPr lang="fr-FR" dirty="0" smtClean="0"/>
              <a:t>-Perchoir</a:t>
            </a:r>
          </a:p>
          <a:p>
            <a:pPr algn="just"/>
            <a:r>
              <a:rPr lang="fr-FR" dirty="0" smtClean="0"/>
              <a:t>Les </a:t>
            </a:r>
            <a:r>
              <a:rPr lang="fr-FR" dirty="0" smtClean="0"/>
              <a:t>végétaux leur fournissent également une protection contre certains prédateurs.</a:t>
            </a:r>
            <a:endParaRPr lang="fr-FR" dirty="0"/>
          </a:p>
        </p:txBody>
      </p:sp>
      <p:pic>
        <p:nvPicPr>
          <p:cNvPr id="4" name="Picture 2"/>
          <p:cNvPicPr>
            <a:picLocks noChangeAspect="1" noChangeArrowheads="1"/>
          </p:cNvPicPr>
          <p:nvPr/>
        </p:nvPicPr>
        <p:blipFill>
          <a:blip r:embed="rId2"/>
          <a:srcRect/>
          <a:stretch>
            <a:fillRect/>
          </a:stretch>
        </p:blipFill>
        <p:spPr bwMode="auto">
          <a:xfrm>
            <a:off x="6357950" y="2000240"/>
            <a:ext cx="1771644" cy="1186445"/>
          </a:xfrm>
          <a:prstGeom prst="rect">
            <a:avLst/>
          </a:prstGeom>
          <a:noFill/>
          <a:ln w="9525">
            <a:noFill/>
            <a:miter lim="800000"/>
            <a:headEnd/>
            <a:tailEnd/>
          </a:ln>
          <a:effectLst/>
        </p:spPr>
      </p:pic>
      <p:pic>
        <p:nvPicPr>
          <p:cNvPr id="5" name="Picture 2" descr="F:\ODK\pour ML Final text &amp; pics\odkpicsML\Ploceidae\Ploceus katangae\IMG_5097.JPG"/>
          <p:cNvPicPr>
            <a:picLocks noChangeAspect="1" noChangeArrowheads="1"/>
          </p:cNvPicPr>
          <p:nvPr/>
        </p:nvPicPr>
        <p:blipFill>
          <a:blip r:embed="rId3"/>
          <a:srcRect t="22841" r="371" b="18852"/>
          <a:stretch>
            <a:fillRect/>
          </a:stretch>
        </p:blipFill>
        <p:spPr bwMode="auto">
          <a:xfrm>
            <a:off x="6357950" y="3429000"/>
            <a:ext cx="1785950" cy="1682731"/>
          </a:xfrm>
          <a:prstGeom prst="rect">
            <a:avLst/>
          </a:prstGeom>
          <a:noFill/>
          <a:ln w="9525">
            <a:noFill/>
            <a:miter lim="800000"/>
            <a:headEnd/>
            <a:tailEnd/>
          </a:ln>
        </p:spPr>
      </p:pic>
      <p:pic>
        <p:nvPicPr>
          <p:cNvPr id="6" name="Picture 5" descr="csp23861555"/>
          <p:cNvPicPr>
            <a:picLocks noChangeAspect="1" noChangeArrowheads="1"/>
          </p:cNvPicPr>
          <p:nvPr/>
        </p:nvPicPr>
        <p:blipFill>
          <a:blip r:embed="rId4"/>
          <a:srcRect/>
          <a:stretch>
            <a:fillRect/>
          </a:stretch>
        </p:blipFill>
        <p:spPr bwMode="auto">
          <a:xfrm>
            <a:off x="6322556" y="5357826"/>
            <a:ext cx="1827179" cy="121442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Nourriture</a:t>
            </a:r>
            <a:endParaRPr lang="fr-FR" dirty="0"/>
          </a:p>
        </p:txBody>
      </p:sp>
      <p:sp>
        <p:nvSpPr>
          <p:cNvPr id="3" name="Espace réservé du contenu 2"/>
          <p:cNvSpPr>
            <a:spLocks noGrp="1"/>
          </p:cNvSpPr>
          <p:nvPr>
            <p:ph idx="1"/>
          </p:nvPr>
        </p:nvSpPr>
        <p:spPr/>
        <p:txBody>
          <a:bodyPr/>
          <a:lstStyle/>
          <a:p>
            <a:pPr>
              <a:buNone/>
            </a:pPr>
            <a:r>
              <a:rPr lang="fr-FR" dirty="0" smtClean="0"/>
              <a:t>Nombreux </a:t>
            </a:r>
            <a:r>
              <a:rPr lang="fr-FR" dirty="0" smtClean="0"/>
              <a:t>fruits d'arbres ( baies) attirent et alimentent plusieurs mammifères. </a:t>
            </a:r>
          </a:p>
          <a:p>
            <a:endParaRPr lang="fr-FR" dirty="0"/>
          </a:p>
        </p:txBody>
      </p:sp>
      <p:pic>
        <p:nvPicPr>
          <p:cNvPr id="5" name="Picture 2"/>
          <p:cNvPicPr>
            <a:picLocks noChangeAspect="1" noChangeArrowheads="1"/>
          </p:cNvPicPr>
          <p:nvPr/>
        </p:nvPicPr>
        <p:blipFill>
          <a:blip r:embed="rId2"/>
          <a:srcRect/>
          <a:stretch>
            <a:fillRect/>
          </a:stretch>
        </p:blipFill>
        <p:spPr bwMode="auto">
          <a:xfrm>
            <a:off x="642910" y="3643314"/>
            <a:ext cx="2095500" cy="15525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AHF </a:t>
            </a:r>
            <a:r>
              <a:rPr lang="fr-FR" b="1" dirty="0" smtClean="0">
                <a:solidFill>
                  <a:srgbClr val="FF0000"/>
                </a:solidFill>
              </a:rPr>
              <a:t>et </a:t>
            </a:r>
            <a:r>
              <a:rPr lang="fr-FR" b="1" dirty="0" smtClean="0">
                <a:solidFill>
                  <a:srgbClr val="FF0000"/>
                </a:solidFill>
              </a:rPr>
              <a:t>équilibre </a:t>
            </a:r>
            <a:r>
              <a:rPr lang="fr-FR" b="1" dirty="0" smtClean="0">
                <a:solidFill>
                  <a:srgbClr val="FF0000"/>
                </a:solidFill>
              </a:rPr>
              <a:t>urbain</a:t>
            </a:r>
            <a:endParaRPr lang="fr-FR" dirty="0"/>
          </a:p>
        </p:txBody>
      </p:sp>
      <p:sp>
        <p:nvSpPr>
          <p:cNvPr id="3" name="Espace réservé du contenu 2"/>
          <p:cNvSpPr>
            <a:spLocks noGrp="1"/>
          </p:cNvSpPr>
          <p:nvPr>
            <p:ph idx="1"/>
          </p:nvPr>
        </p:nvSpPr>
        <p:spPr>
          <a:xfrm>
            <a:off x="457200" y="1214422"/>
            <a:ext cx="4614866" cy="4911741"/>
          </a:xfrm>
        </p:spPr>
        <p:txBody>
          <a:bodyPr>
            <a:normAutofit fontScale="70000" lnSpcReduction="20000"/>
          </a:bodyPr>
          <a:lstStyle/>
          <a:p>
            <a:pPr algn="just"/>
            <a:r>
              <a:rPr lang="fr-FR" dirty="0" smtClean="0"/>
              <a:t>Les arbres ont toujours été intimement liés à l'évolution humaine, pour  le développement urbain </a:t>
            </a:r>
            <a:r>
              <a:rPr lang="fr-FR" b="1" dirty="0" smtClean="0"/>
              <a:t>espaces verts /</a:t>
            </a:r>
            <a:r>
              <a:rPr lang="fr-FR" b="1" dirty="0" smtClean="0"/>
              <a:t>parc</a:t>
            </a:r>
          </a:p>
          <a:p>
            <a:pPr algn="just"/>
            <a:r>
              <a:rPr lang="fr-FR" dirty="0" smtClean="0"/>
              <a:t>Bénéfices écologiques des arbres et des espaces </a:t>
            </a:r>
            <a:r>
              <a:rPr lang="fr-FR" dirty="0" smtClean="0"/>
              <a:t>verts:</a:t>
            </a:r>
          </a:p>
          <a:p>
            <a:pPr algn="just">
              <a:buNone/>
            </a:pPr>
            <a:r>
              <a:rPr lang="fr-FR" dirty="0" smtClean="0"/>
              <a:t>-</a:t>
            </a:r>
            <a:r>
              <a:rPr lang="fr-FR" i="1" dirty="0" smtClean="0"/>
              <a:t>L'arbre producteur d'oxygène et source de vie (photosynthèse)</a:t>
            </a:r>
          </a:p>
          <a:p>
            <a:pPr algn="just">
              <a:buNone/>
            </a:pPr>
            <a:r>
              <a:rPr lang="fr-FR" i="1" dirty="0" smtClean="0"/>
              <a:t>-L'arbre </a:t>
            </a:r>
            <a:r>
              <a:rPr lang="fr-FR" i="1" dirty="0" smtClean="0"/>
              <a:t>purificateur de l'air/filtre à air/ absorption des poussières</a:t>
            </a:r>
          </a:p>
          <a:p>
            <a:pPr algn="just">
              <a:buNone/>
            </a:pPr>
            <a:r>
              <a:rPr lang="fr-FR" i="1" dirty="0" smtClean="0"/>
              <a:t>-L'arbre </a:t>
            </a:r>
            <a:r>
              <a:rPr lang="fr-FR" i="1" dirty="0" smtClean="0"/>
              <a:t>protège contre la chaleur/ régularisation des écarts extrêmes de température</a:t>
            </a:r>
            <a:endParaRPr lang="fr-FR" dirty="0" smtClean="0"/>
          </a:p>
          <a:p>
            <a:pPr>
              <a:buNone/>
            </a:pPr>
            <a:endParaRPr lang="fr-FR" dirty="0" smtClean="0"/>
          </a:p>
          <a:p>
            <a:endParaRPr lang="fr-FR" dirty="0" smtClean="0"/>
          </a:p>
          <a:p>
            <a:endParaRPr lang="fr-FR" b="1" dirty="0" smtClean="0"/>
          </a:p>
          <a:p>
            <a:endParaRPr lang="fr-FR" dirty="0"/>
          </a:p>
        </p:txBody>
      </p:sp>
      <p:pic>
        <p:nvPicPr>
          <p:cNvPr id="4" name="Picture 3"/>
          <p:cNvPicPr>
            <a:picLocks noChangeAspect="1" noChangeArrowheads="1"/>
          </p:cNvPicPr>
          <p:nvPr/>
        </p:nvPicPr>
        <p:blipFill>
          <a:blip r:embed="rId2"/>
          <a:srcRect/>
          <a:stretch>
            <a:fillRect/>
          </a:stretch>
        </p:blipFill>
        <p:spPr bwMode="auto">
          <a:xfrm>
            <a:off x="6000760" y="1571612"/>
            <a:ext cx="2559049" cy="1926245"/>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6143636" y="3571876"/>
            <a:ext cx="2214546" cy="186334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2967</TotalTime>
  <Words>861</Words>
  <Application>Microsoft Office PowerPoint</Application>
  <PresentationFormat>Affichage à l'écran (4:3)</PresentationFormat>
  <Paragraphs>117</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Animaux et arbres hors forêts</vt:lpstr>
      <vt:lpstr>Sommaire</vt:lpstr>
      <vt:lpstr>AHF sur terres bâties</vt:lpstr>
      <vt:lpstr>Classification AHF en terres bâties </vt:lpstr>
      <vt:lpstr>AHF attrait pour la faune </vt:lpstr>
      <vt:lpstr>Nourriture</vt:lpstr>
      <vt:lpstr>AHF et équilibre urbain</vt:lpstr>
      <vt:lpstr>Diapositive 8</vt:lpstr>
      <vt:lpstr>Diapositive 9</vt:lpstr>
      <vt:lpstr>Diapositive 10</vt:lpstr>
      <vt:lpstr>Diapositive 11</vt:lpstr>
      <vt:lpstr>1. Arbres et l’équilibre urbain </vt:lpstr>
      <vt:lpstr>L'arbre et l'éducation environnementale </vt:lpstr>
      <vt:lpstr> </vt:lpstr>
      <vt:lpstr>Diapositive 15</vt:lpstr>
      <vt:lpstr>Annonidium mannii Noms Locaux: Bombi, Wombi, Ombi, Libombi)</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Animaux et arbres hors forêts</dc:title>
  <dc:creator>Cansolate</dc:creator>
  <cp:lastModifiedBy>Cansolate</cp:lastModifiedBy>
  <cp:revision>16</cp:revision>
  <dcterms:created xsi:type="dcterms:W3CDTF">2016-04-14T14:37:20Z</dcterms:created>
  <dcterms:modified xsi:type="dcterms:W3CDTF">2016-04-17T17:13:01Z</dcterms:modified>
</cp:coreProperties>
</file>